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356" r:id="rId3"/>
    <p:sldId id="300" r:id="rId4"/>
    <p:sldId id="310" r:id="rId5"/>
    <p:sldId id="311" r:id="rId6"/>
    <p:sldId id="312" r:id="rId7"/>
    <p:sldId id="314" r:id="rId8"/>
    <p:sldId id="317" r:id="rId9"/>
    <p:sldId id="319" r:id="rId10"/>
    <p:sldId id="320" r:id="rId11"/>
    <p:sldId id="321" r:id="rId12"/>
    <p:sldId id="309" r:id="rId13"/>
    <p:sldId id="328" r:id="rId14"/>
    <p:sldId id="357" r:id="rId15"/>
    <p:sldId id="330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8" r:id="rId24"/>
    <p:sldId id="349" r:id="rId25"/>
    <p:sldId id="350" r:id="rId26"/>
    <p:sldId id="354" r:id="rId27"/>
    <p:sldId id="351" r:id="rId28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FF00"/>
    <a:srgbClr val="FF99FF"/>
    <a:srgbClr val="000000"/>
    <a:srgbClr val="FF0000"/>
    <a:srgbClr val="3366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08" y="109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ctr" anchorCtr="0" compatLnSpc="1">
            <a:prstTxWarp prst="textNoShape">
              <a:avLst/>
            </a:prstTxWarp>
          </a:bodyPr>
          <a:lstStyle>
            <a:lvl1pPr algn="l" defTabSz="91546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91" y="0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ctr" anchorCtr="0" compatLnSpc="1">
            <a:prstTxWarp prst="textNoShape">
              <a:avLst/>
            </a:prstTxWarp>
          </a:bodyPr>
          <a:lstStyle>
            <a:lvl1pPr algn="r" defTabSz="91546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b" anchorCtr="0" compatLnSpc="1">
            <a:prstTxWarp prst="textNoShape">
              <a:avLst/>
            </a:prstTxWarp>
          </a:bodyPr>
          <a:lstStyle>
            <a:lvl1pPr algn="l" defTabSz="91546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91" y="9430306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b" anchorCtr="0" compatLnSpc="1">
            <a:prstTxWarp prst="textNoShape">
              <a:avLst/>
            </a:prstTxWarp>
          </a:bodyPr>
          <a:lstStyle>
            <a:lvl1pPr algn="r" defTabSz="915460">
              <a:defRPr sz="1200"/>
            </a:lvl1pPr>
          </a:lstStyle>
          <a:p>
            <a:pPr>
              <a:defRPr/>
            </a:pPr>
            <a:fld id="{F6475267-F635-E146-998D-A8C1AEA58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03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ctr" anchorCtr="0" compatLnSpc="1">
            <a:prstTxWarp prst="textNoShape">
              <a:avLst/>
            </a:prstTxWarp>
          </a:bodyPr>
          <a:lstStyle>
            <a:lvl1pPr algn="l" defTabSz="91546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91" y="0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ctr" anchorCtr="0" compatLnSpc="1">
            <a:prstTxWarp prst="textNoShape">
              <a:avLst/>
            </a:prstTxWarp>
          </a:bodyPr>
          <a:lstStyle>
            <a:lvl1pPr algn="r" defTabSz="91546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7681" y="4715153"/>
            <a:ext cx="581724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1" tIns="45743" rIns="91491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b" anchorCtr="0" compatLnSpc="1">
            <a:prstTxWarp prst="textNoShape">
              <a:avLst/>
            </a:prstTxWarp>
          </a:bodyPr>
          <a:lstStyle>
            <a:lvl1pPr algn="l" defTabSz="915460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91" y="9430306"/>
            <a:ext cx="2946084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91" tIns="45743" rIns="91491" bIns="45743" numCol="1" anchor="b" anchorCtr="0" compatLnSpc="1">
            <a:prstTxWarp prst="textNoShape">
              <a:avLst/>
            </a:prstTxWarp>
          </a:bodyPr>
          <a:lstStyle>
            <a:lvl1pPr algn="r" defTabSz="91546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231B914-4377-7144-9335-D0F5275CC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0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55600" rtl="0" eaLnBrk="0" fontAlgn="base" hangingPunct="0">
      <a:spcBef>
        <a:spcPct val="30000"/>
      </a:spcBef>
      <a:spcAft>
        <a:spcPct val="0"/>
      </a:spcAft>
      <a:tabLst>
        <a:tab pos="1270000" algn="l"/>
      </a:tabLst>
      <a:defRPr sz="1200" u="sng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1588" algn="l" defTabSz="355600" rtl="0" eaLnBrk="0" fontAlgn="base" hangingPunct="0">
      <a:spcBef>
        <a:spcPct val="30000"/>
      </a:spcBef>
      <a:spcAft>
        <a:spcPct val="0"/>
      </a:spcAft>
      <a:tabLst>
        <a:tab pos="1270000" algn="l"/>
      </a:tabLs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317500" indent="-152400" algn="l" defTabSz="355600" rtl="0" eaLnBrk="0" fontAlgn="base" hangingPunct="0">
      <a:spcBef>
        <a:spcPct val="30000"/>
      </a:spcBef>
      <a:spcAft>
        <a:spcPct val="0"/>
      </a:spcAft>
      <a:buChar char="•"/>
      <a:tabLst>
        <a:tab pos="1270000" algn="l"/>
      </a:tabLs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596900" indent="-152400" algn="l" defTabSz="355600" rtl="0" eaLnBrk="0" fontAlgn="base" hangingPunct="0">
      <a:spcBef>
        <a:spcPct val="30000"/>
      </a:spcBef>
      <a:spcAft>
        <a:spcPct val="0"/>
      </a:spcAft>
      <a:buChar char="–"/>
      <a:tabLst>
        <a:tab pos="1270000" algn="l"/>
      </a:tabLs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901700" indent="-127000" algn="l" defTabSz="355600" rtl="0" eaLnBrk="0" fontAlgn="base" hangingPunct="0">
      <a:spcBef>
        <a:spcPct val="30000"/>
      </a:spcBef>
      <a:spcAft>
        <a:spcPct val="0"/>
      </a:spcAft>
      <a:buChar char="†"/>
      <a:tabLst>
        <a:tab pos="1270000" algn="l"/>
      </a:tabLst>
      <a:defRPr sz="10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6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5105" indent="-286579" defTabSz="91546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2pPr>
            <a:lvl3pPr marL="1146315" indent="-229263" defTabSz="91546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3pPr>
            <a:lvl4pPr marL="1604841" indent="-229263" defTabSz="91546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4pPr>
            <a:lvl5pPr marL="2063366" indent="-229263" defTabSz="91546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5pPr>
            <a:lvl6pPr marL="2521892" indent="-229263" algn="ctr" defTabSz="91546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6pPr>
            <a:lvl7pPr marL="2980418" indent="-229263" algn="ctr" defTabSz="91546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7pPr>
            <a:lvl8pPr marL="3438944" indent="-229263" algn="ctr" defTabSz="91546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8pPr>
            <a:lvl9pPr marL="3897470" indent="-229263" algn="ctr" defTabSz="91546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C0504D"/>
              </a:buClr>
            </a:pPr>
            <a:fld id="{26C12BD9-986A-124A-A14E-368CA6B579A6}" type="slidenum">
              <a:rPr lang="en-GB" sz="1200">
                <a:solidFill>
                  <a:prstClr val="black"/>
                </a:solidFill>
                <a:latin typeface="Times New Roman" charset="0"/>
              </a:rPr>
              <a:pPr>
                <a:buClr>
                  <a:srgbClr val="C0504D"/>
                </a:buClr>
              </a:pPr>
              <a:t>1</a:t>
            </a:fld>
            <a:endParaRPr lang="en-GB" sz="12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592138"/>
            <a:ext cx="4833937" cy="3625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377" y="4311088"/>
            <a:ext cx="6370429" cy="5014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84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FEA7E-BD4A-BD45-84AC-F820F9A355DE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00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0094C-FD8F-884A-8CED-73FA88BFA5C4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5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228600"/>
            <a:ext cx="2160588" cy="5981700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" y="228600"/>
            <a:ext cx="6334125" cy="5981700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315C-E4DE-954A-BB54-AF90451D7B1E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1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en-GB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1B6B6-26C1-724F-A670-194D572B9F6A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840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AE8FC-4645-5C4A-A52B-E9AA3A769C35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3944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E2DA0-28DB-5A41-AB33-85AB899E55FB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9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650" y="1219200"/>
            <a:ext cx="4186238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219200"/>
            <a:ext cx="41878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BC9BB-1376-8448-A015-C4F0B5C01E77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3634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405B9-DC2B-8443-B206-165F7E73346C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374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22178-B0C7-0842-8E79-8CE992168C29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8297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D4496-0135-EA47-BC42-FEC1D40762B4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9408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8AC26-3335-5348-9376-F0F79210F370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555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E862C-45BA-4442-989C-2DDDCDA18AC8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5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531CF-03D1-8E4F-A9AD-C431058AC220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724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1E3F-87BA-4D41-97A6-AA2DCA4DFD92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4064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228600"/>
            <a:ext cx="2160588" cy="5981700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" y="228600"/>
            <a:ext cx="6334125" cy="5981700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C7E0D-2884-0840-A1CC-918B6BD25148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9775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228600"/>
            <a:ext cx="8440738" cy="6477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7650" y="1219200"/>
            <a:ext cx="8526463" cy="49911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36157-0507-D345-93F1-31A540B7B609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9214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228600"/>
            <a:ext cx="8440738" cy="647700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7650" y="1219200"/>
            <a:ext cx="4186238" cy="4991100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219200"/>
            <a:ext cx="4187825" cy="4991100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1E8B-50FE-C142-A154-AA16DF5645F7}" type="slidenum">
              <a:rPr lang="en-GB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7657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21677" y="152400"/>
            <a:ext cx="8055220" cy="5981700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7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D104F-2597-E64B-9B9B-56C33F015EA6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7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650" y="1219200"/>
            <a:ext cx="4186238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219200"/>
            <a:ext cx="41878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53C24-E13B-204C-84F1-881A510A6112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F1356-17AC-D643-87D2-2F2C65AF2B69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4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A6985-20AE-9A41-A0DD-054E4240D629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2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2EB55-543D-D44F-AB6C-72D9AE98F3FD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7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2CA91-2BE3-1F4E-91AF-C8E0984EB097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80EC-7972-1C45-AB30-906A1FE20A03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6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219200"/>
            <a:ext cx="8526463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3"/>
            <a:endParaRPr lang="en-GB"/>
          </a:p>
        </p:txBody>
      </p:sp>
      <p:pic>
        <p:nvPicPr>
          <p:cNvPr id="1027" name="Picture 21" descr="landskap_mot_bun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8382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228600"/>
            <a:ext cx="84407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97825" y="66294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7108BEE-53ED-254D-A976-8C59770F97EC}" type="slidenum">
              <a:rPr lang="en-GB"/>
              <a:pPr>
                <a:defRPr/>
              </a:pPr>
              <a:t>‹#›</a:t>
            </a:fld>
            <a:endParaRPr lang="en-GB" sz="1400">
              <a:latin typeface="Times New Roman" charset="0"/>
            </a:endParaRPr>
          </a:p>
        </p:txBody>
      </p:sp>
      <p:sp>
        <p:nvSpPr>
          <p:cNvPr id="2" name="Firma"/>
          <p:cNvSpPr>
            <a:spLocks noChangeArrowheads="1"/>
          </p:cNvSpPr>
          <p:nvPr/>
        </p:nvSpPr>
        <p:spPr bwMode="white">
          <a:xfrm>
            <a:off x="4189413" y="6632575"/>
            <a:ext cx="2478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728" tIns="0" rIns="72728" bIns="0">
            <a:spAutoFit/>
          </a:bodyPr>
          <a:lstStyle/>
          <a:p>
            <a:pPr algn="r" defTabSz="712788"/>
            <a:endParaRPr lang="en-GB" sz="1000" b="1">
              <a:solidFill>
                <a:schemeClr val="bg1"/>
              </a:solidFill>
              <a:cs typeface="Times New Roman" charset="0"/>
            </a:endParaRPr>
          </a:p>
          <a:p>
            <a:pPr algn="r" defTabSz="712788"/>
            <a:endParaRPr lang="en-GB" sz="1000" b="1">
              <a:solidFill>
                <a:schemeClr val="bg1"/>
              </a:solidFill>
              <a:cs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105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99"/>
        </a:buClr>
        <a:buSzPct val="95000"/>
        <a:buFont typeface="Wingdings" charset="0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219200"/>
            <a:ext cx="8526463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3"/>
            <a:endParaRPr lang="en-GB"/>
          </a:p>
        </p:txBody>
      </p:sp>
      <p:pic>
        <p:nvPicPr>
          <p:cNvPr id="1027" name="Picture 28" descr="landskap_mot_bunn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8382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228600"/>
            <a:ext cx="84407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97825" y="66294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CF596EC-6D87-1940-8AA4-5E3A291694D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Firma"/>
          <p:cNvSpPr>
            <a:spLocks noChangeArrowheads="1"/>
          </p:cNvSpPr>
          <p:nvPr userDrawn="1"/>
        </p:nvSpPr>
        <p:spPr bwMode="white">
          <a:xfrm>
            <a:off x="4189413" y="6632575"/>
            <a:ext cx="2478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728" tIns="0" rIns="72728" bIns="0">
            <a:spAutoFit/>
          </a:bodyPr>
          <a:lstStyle/>
          <a:p>
            <a:pPr algn="r" defTabSz="712788"/>
            <a:endParaRPr lang="en-GB" sz="1000" b="1">
              <a:solidFill>
                <a:srgbClr val="FFFFFF"/>
              </a:solidFill>
              <a:cs typeface="Times New Roman" charset="0"/>
            </a:endParaRPr>
          </a:p>
          <a:p>
            <a:pPr algn="r" defTabSz="712788"/>
            <a:endParaRPr lang="en-GB" sz="1000" b="1">
              <a:solidFill>
                <a:srgbClr val="FFFFFF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7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105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99"/>
        </a:buClr>
        <a:buSzPct val="95000"/>
        <a:buFont typeface="Wingdings" charset="0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Font typeface="Wingdings" charset="0"/>
              <a:defRPr sz="2000">
                <a:solidFill>
                  <a:srgbClr val="FF00FF"/>
                </a:solidFill>
                <a:latin typeface="Arial" charset="0"/>
                <a:ea typeface="ＭＳ Ｐゴシック" charset="0"/>
              </a:defRPr>
            </a:lvl9pPr>
          </a:lstStyle>
          <a:p>
            <a:fld id="{9899B7F3-D849-D143-9ADD-EBAD5C87D8D7}" type="slidenum">
              <a:rPr lang="en-GB" sz="1000">
                <a:solidFill>
                  <a:srgbClr val="000000"/>
                </a:solidFill>
              </a:rPr>
              <a:pPr/>
              <a:t>1</a:t>
            </a:fld>
            <a:endParaRPr lang="en-GB" sz="1000">
              <a:solidFill>
                <a:srgbClr val="000000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825" y="550513"/>
            <a:ext cx="7772400" cy="1938992"/>
          </a:xfrm>
        </p:spPr>
        <p:txBody>
          <a:bodyPr>
            <a:spAutoFit/>
          </a:bodyPr>
          <a:lstStyle/>
          <a:p>
            <a:r>
              <a:rPr lang="nb-NO" sz="4000" b="0" dirty="0"/>
              <a:t/>
            </a:r>
            <a:br>
              <a:rPr lang="nb-NO" sz="4000" b="0" dirty="0"/>
            </a:br>
            <a:r>
              <a:rPr lang="en-GB" sz="4000" dirty="0"/>
              <a:t>A tale of two proposals, what went right, what went </a:t>
            </a:r>
            <a:r>
              <a:rPr lang="en-GB" sz="4000" dirty="0" smtClean="0"/>
              <a:t>wrong</a:t>
            </a:r>
            <a:endParaRPr lang="en-GB" sz="2400" baseline="30000" dirty="0">
              <a:solidFill>
                <a:srgbClr val="FF33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5373" y="3475184"/>
            <a:ext cx="6400800" cy="11565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b="1" dirty="0" smtClean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>Richard Sanders</a:t>
            </a:r>
            <a: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>Senior </a:t>
            </a:r>
            <a:r>
              <a:rPr lang="en-GB" sz="2000" b="1" dirty="0" smtClean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>Scientist</a:t>
            </a:r>
          </a:p>
          <a:p>
            <a:pPr>
              <a:lnSpc>
                <a:spcPct val="80000"/>
              </a:lnSpc>
            </a:pPr>
            <a: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20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>SINTEF </a:t>
            </a:r>
            <a:r>
              <a:rPr lang="en-GB" sz="2000" b="1" dirty="0" smtClean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>ICT, Norway</a:t>
            </a:r>
            <a:r>
              <a:rPr lang="en-GB" sz="24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2400" b="1" dirty="0">
                <a:solidFill>
                  <a:srgbClr val="CC00CC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24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24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3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FE1E15-1680-004D-9143-F607A6DA3526}" type="slidenum">
              <a:rPr lang="en-GB" sz="1000"/>
              <a:pPr/>
              <a:t>10</a:t>
            </a:fld>
            <a:endParaRPr lang="en-GB" sz="14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123825"/>
            <a:ext cx="8440738" cy="647700"/>
          </a:xfrm>
        </p:spPr>
        <p:txBody>
          <a:bodyPr/>
          <a:lstStyle/>
          <a:p>
            <a:r>
              <a:rPr lang="en-GB">
                <a:latin typeface="Arial" charset="0"/>
              </a:rPr>
              <a:t>After Warsaw meeting</a:t>
            </a:r>
            <a:endParaRPr lang="en-GB" sz="2400">
              <a:latin typeface="Arial" charset="0"/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1712913" y="858838"/>
            <a:ext cx="6940550" cy="2936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800" dirty="0">
                <a:solidFill>
                  <a:srgbClr val="FF0000"/>
                </a:solidFill>
              </a:rPr>
              <a:t>Consortium</a:t>
            </a:r>
            <a:r>
              <a:rPr lang="en-GB" sz="1800" dirty="0"/>
              <a:t>  - Telefonica added as </a:t>
            </a:r>
            <a:r>
              <a:rPr lang="ja-JP" altLang="en-GB" sz="1800" dirty="0"/>
              <a:t>”</a:t>
            </a:r>
            <a:r>
              <a:rPr lang="en-GB" altLang="ja-JP" sz="1800" dirty="0"/>
              <a:t>Leading European mobile operator</a:t>
            </a:r>
            <a:r>
              <a:rPr lang="ja-JP" altLang="en-GB" sz="1800" dirty="0"/>
              <a:t>”</a:t>
            </a:r>
            <a:r>
              <a:rPr lang="en-GB" altLang="ja-JP" sz="1800" dirty="0"/>
              <a:t> and RATP as end-user for mobile emergency crew </a:t>
            </a:r>
            <a:r>
              <a:rPr lang="en-GB" altLang="ja-JP" sz="1800" dirty="0" smtClean="0"/>
              <a:t>application</a:t>
            </a:r>
            <a:endParaRPr lang="en-GB" altLang="ja-JP" sz="18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800" dirty="0">
                <a:solidFill>
                  <a:srgbClr val="FF0000"/>
                </a:solidFill>
              </a:rPr>
              <a:t>Idea</a:t>
            </a:r>
            <a:r>
              <a:rPr lang="en-GB" sz="1800" dirty="0"/>
              <a:t> -  Develop a platform that makes it commercially feasible for the wider IT industry (not just telecom companies) to develop distributed mobile </a:t>
            </a:r>
            <a:r>
              <a:rPr lang="en-GB" sz="1800" dirty="0" smtClean="0"/>
              <a:t>applications, </a:t>
            </a:r>
            <a:r>
              <a:rPr lang="en-GB" sz="1800" dirty="0"/>
              <a:t>especially where there is a very large number of users, </a:t>
            </a:r>
            <a:r>
              <a:rPr lang="nb-NO" sz="1800" dirty="0" err="1"/>
              <a:t>the</a:t>
            </a:r>
            <a:r>
              <a:rPr lang="nb-NO" sz="1800" dirty="0"/>
              <a:t> s</a:t>
            </a:r>
            <a:r>
              <a:rPr lang="en-GB" sz="1800" dirty="0" err="1"/>
              <a:t>ervice</a:t>
            </a:r>
            <a:r>
              <a:rPr lang="en-GB" sz="1800" dirty="0"/>
              <a:t> has to be set up at </a:t>
            </a:r>
            <a:r>
              <a:rPr lang="en-GB" sz="1800" i="1" dirty="0"/>
              <a:t>short notice</a:t>
            </a:r>
            <a:r>
              <a:rPr lang="en-GB" sz="1800" dirty="0"/>
              <a:t> or for a </a:t>
            </a:r>
            <a:r>
              <a:rPr lang="en-GB" sz="1800" i="1" dirty="0"/>
              <a:t>limited time period</a:t>
            </a:r>
            <a:r>
              <a:rPr lang="nb-NO" sz="1800" i="1" dirty="0"/>
              <a:t>, </a:t>
            </a:r>
            <a:r>
              <a:rPr lang="en-GB" sz="1800" dirty="0"/>
              <a:t>and the </a:t>
            </a:r>
            <a:r>
              <a:rPr lang="nb-NO" sz="1800" dirty="0"/>
              <a:t>a</a:t>
            </a:r>
            <a:r>
              <a:rPr lang="en-GB" sz="1800" dirty="0" err="1"/>
              <a:t>vailability</a:t>
            </a:r>
            <a:r>
              <a:rPr lang="en-GB" sz="1800" dirty="0"/>
              <a:t> of infrastructure is </a:t>
            </a:r>
            <a:r>
              <a:rPr lang="en-GB" sz="1800" dirty="0" smtClean="0"/>
              <a:t>limited</a:t>
            </a:r>
            <a:endParaRPr lang="en-GB" sz="18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800" dirty="0">
                <a:solidFill>
                  <a:srgbClr val="FF0000"/>
                </a:solidFill>
              </a:rPr>
              <a:t>Applications</a:t>
            </a:r>
            <a:r>
              <a:rPr lang="en-GB" sz="1800" dirty="0"/>
              <a:t> – Now clearly fit </a:t>
            </a:r>
            <a:r>
              <a:rPr lang="ja-JP" altLang="en-GB" sz="1800" dirty="0"/>
              <a:t>”</a:t>
            </a:r>
            <a:r>
              <a:rPr lang="en-GB" altLang="ja-JP" sz="1800" dirty="0"/>
              <a:t>idea</a:t>
            </a:r>
            <a:r>
              <a:rPr lang="ja-JP" altLang="en-GB" sz="1800" dirty="0"/>
              <a:t>”</a:t>
            </a:r>
            <a:r>
              <a:rPr lang="en-GB" altLang="ja-JP" sz="1800" dirty="0"/>
              <a:t>; each addresses some common issues and some unique </a:t>
            </a:r>
            <a:r>
              <a:rPr lang="en-GB" altLang="ja-JP" sz="1800" dirty="0" smtClean="0"/>
              <a:t>ones</a:t>
            </a:r>
            <a:endParaRPr lang="en-GB" sz="1800" dirty="0"/>
          </a:p>
        </p:txBody>
      </p:sp>
      <p:pic>
        <p:nvPicPr>
          <p:cNvPr id="32772" name="Picture 5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58838"/>
            <a:ext cx="1325562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4DF490-F58A-9D4F-8431-81A71A338B98}" type="slidenum">
              <a:rPr lang="en-GB" sz="1000"/>
              <a:pPr/>
              <a:t>11</a:t>
            </a:fld>
            <a:endParaRPr lang="en-GB" sz="1400">
              <a:latin typeface="Times New Roman" charset="0"/>
            </a:endParaRPr>
          </a:p>
        </p:txBody>
      </p:sp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Arial" charset="0"/>
              </a:rPr>
              <a:t>Proposal Submitted 22nd </a:t>
            </a:r>
            <a:r>
              <a:rPr lang="en-GB" sz="2800" dirty="0" smtClean="0">
                <a:latin typeface="Arial" charset="0"/>
              </a:rPr>
              <a:t>March</a:t>
            </a:r>
            <a:r>
              <a:rPr lang="en-GB" sz="2800" dirty="0">
                <a:latin typeface="Arial" charset="0"/>
              </a:rPr>
              <a:t/>
            </a:r>
            <a:br>
              <a:rPr lang="en-GB" sz="2800" dirty="0">
                <a:latin typeface="Arial" charset="0"/>
              </a:rPr>
            </a:br>
            <a:r>
              <a:rPr lang="en-GB" sz="2400" i="1" dirty="0">
                <a:latin typeface="Arial" charset="0"/>
              </a:rPr>
              <a:t>Evaluation results expected 14th June</a:t>
            </a:r>
          </a:p>
        </p:txBody>
      </p:sp>
      <p:pic>
        <p:nvPicPr>
          <p:cNvPr id="33795" name="Picture 8" descr="frontp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2220" y="949882"/>
            <a:ext cx="3931920" cy="5561189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3799" name="Oval 15"/>
          <p:cNvSpPr>
            <a:spLocks noChangeArrowheads="1"/>
          </p:cNvSpPr>
          <p:nvPr/>
        </p:nvSpPr>
        <p:spPr bwMode="auto">
          <a:xfrm>
            <a:off x="220663" y="169863"/>
            <a:ext cx="590550" cy="506412"/>
          </a:xfrm>
          <a:prstGeom prst="ellipse">
            <a:avLst/>
          </a:prstGeom>
          <a:solidFill>
            <a:srgbClr val="FF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nb-NO" sz="2400" b="1"/>
              <a:t>5</a:t>
            </a:r>
            <a:endParaRPr lang="en-GB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F42917-AC2A-A648-B14D-E2C35B46B617}" type="slidenum">
              <a:rPr lang="en-GB" sz="1000"/>
              <a:pPr/>
              <a:t>12</a:t>
            </a:fld>
            <a:endParaRPr lang="en-GB" sz="14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And the story has a happy ending...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881063"/>
            <a:ext cx="4471988" cy="5443537"/>
          </a:xfrm>
        </p:spPr>
        <p:txBody>
          <a:bodyPr/>
          <a:lstStyle/>
          <a:p>
            <a:r>
              <a:rPr lang="en-GB" sz="2400" dirty="0">
                <a:latin typeface="Arial" charset="0"/>
              </a:rPr>
              <a:t>Evaluation results June 2005:</a:t>
            </a:r>
          </a:p>
          <a:p>
            <a:pPr lvl="1"/>
            <a:r>
              <a:rPr lang="en-GB" sz="2000" dirty="0">
                <a:latin typeface="Arial" charset="0"/>
                <a:ea typeface="ＭＳ Ｐゴシック" charset="0"/>
              </a:rPr>
              <a:t>Positive remarks from evaluators; only a few minor negative ones</a:t>
            </a:r>
          </a:p>
          <a:p>
            <a:pPr lvl="1"/>
            <a:r>
              <a:rPr lang="nb-NO" sz="2000" dirty="0">
                <a:latin typeface="Arial" charset="0"/>
                <a:ea typeface="ＭＳ Ｐゴシック" charset="0"/>
              </a:rPr>
              <a:t>S</a:t>
            </a:r>
            <a:r>
              <a:rPr lang="en-GB" sz="2000" dirty="0">
                <a:latin typeface="Arial" charset="0"/>
                <a:ea typeface="ＭＳ Ｐゴシック" charset="0"/>
              </a:rPr>
              <a:t>cored 28 points out of 30.  F</a:t>
            </a:r>
            <a:r>
              <a:rPr lang="en-GB" sz="2000" dirty="0" smtClean="0">
                <a:latin typeface="Arial" charset="0"/>
                <a:ea typeface="ＭＳ Ｐゴシック" charset="0"/>
              </a:rPr>
              <a:t>ew </a:t>
            </a:r>
            <a:r>
              <a:rPr lang="en-GB" sz="2000" dirty="0">
                <a:latin typeface="Arial" charset="0"/>
                <a:ea typeface="ＭＳ Ｐゴシック" charset="0"/>
              </a:rPr>
              <a:t>proposals manage </a:t>
            </a:r>
            <a:r>
              <a:rPr lang="en-GB" sz="2000" dirty="0" smtClean="0">
                <a:latin typeface="Arial" charset="0"/>
                <a:ea typeface="ＭＳ Ｐゴシック" charset="0"/>
              </a:rPr>
              <a:t>this</a:t>
            </a:r>
            <a:endParaRPr lang="nb-NO" sz="2000" dirty="0" smtClean="0">
              <a:latin typeface="Arial" charset="0"/>
              <a:ea typeface="ＭＳ Ｐゴシック" charset="0"/>
            </a:endParaRPr>
          </a:p>
          <a:p>
            <a:r>
              <a:rPr lang="en-GB" sz="2400" dirty="0" smtClean="0">
                <a:latin typeface="Arial" charset="0"/>
              </a:rPr>
              <a:t>Contract </a:t>
            </a:r>
            <a:r>
              <a:rPr lang="en-GB" sz="2400" dirty="0">
                <a:latin typeface="Arial" charset="0"/>
              </a:rPr>
              <a:t>negotiations started August 2005</a:t>
            </a:r>
          </a:p>
          <a:p>
            <a:r>
              <a:rPr lang="en-GB" sz="2400" dirty="0">
                <a:latin typeface="Arial" charset="0"/>
              </a:rPr>
              <a:t>Project started </a:t>
            </a:r>
            <a:r>
              <a:rPr lang="en-GB" sz="2400" dirty="0" smtClean="0">
                <a:latin typeface="Arial" charset="0"/>
              </a:rPr>
              <a:t>January </a:t>
            </a:r>
            <a:r>
              <a:rPr lang="en-GB" sz="2400" dirty="0">
                <a:latin typeface="Arial" charset="0"/>
              </a:rPr>
              <a:t>2006</a:t>
            </a:r>
          </a:p>
        </p:txBody>
      </p:sp>
      <p:pic>
        <p:nvPicPr>
          <p:cNvPr id="34820" name="Picture 4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654175"/>
            <a:ext cx="379095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645F417-B12D-5C48-B06C-959EFD32DE1F}" type="slidenum">
              <a:rPr lang="en-GB" sz="1000"/>
              <a:pPr/>
              <a:t>13</a:t>
            </a:fld>
            <a:endParaRPr lang="en-GB" sz="1400">
              <a:latin typeface="Times New Roman" charset="0"/>
            </a:endParaRPr>
          </a:p>
        </p:txBody>
      </p:sp>
      <p:cxnSp>
        <p:nvCxnSpPr>
          <p:cNvPr id="17410" name="AutoShape 44"/>
          <p:cNvCxnSpPr>
            <a:cxnSpLocks noChangeShapeType="1"/>
            <a:stCxn id="17439" idx="3"/>
            <a:endCxn id="17443" idx="1"/>
          </p:cNvCxnSpPr>
          <p:nvPr/>
        </p:nvCxnSpPr>
        <p:spPr bwMode="auto">
          <a:xfrm>
            <a:off x="1754188" y="2579688"/>
            <a:ext cx="862012" cy="3400425"/>
          </a:xfrm>
          <a:prstGeom prst="bentConnector3">
            <a:avLst>
              <a:gd name="adj1" fmla="val 51014"/>
            </a:avLst>
          </a:prstGeom>
          <a:noFill/>
          <a:ln w="57150">
            <a:solidFill>
              <a:srgbClr val="66FF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</a:rPr>
              <a:t>Paths that did not lead anywhere</a:t>
            </a:r>
            <a:endParaRPr lang="en-GB" sz="2800" dirty="0">
              <a:latin typeface="Arial" charset="0"/>
            </a:endParaRPr>
          </a:p>
        </p:txBody>
      </p:sp>
      <p:grpSp>
        <p:nvGrpSpPr>
          <p:cNvPr id="17412" name="Group 13"/>
          <p:cNvGrpSpPr>
            <a:grpSpLocks/>
          </p:cNvGrpSpPr>
          <p:nvPr/>
        </p:nvGrpSpPr>
        <p:grpSpPr bwMode="auto">
          <a:xfrm>
            <a:off x="2635250" y="5343525"/>
            <a:ext cx="3927475" cy="1020763"/>
            <a:chOff x="1020" y="606"/>
            <a:chExt cx="2474" cy="643"/>
          </a:xfrm>
        </p:grpSpPr>
        <p:sp>
          <p:nvSpPr>
            <p:cNvPr id="17443" name="Text Box 10"/>
            <p:cNvSpPr txBox="1">
              <a:spLocks noChangeArrowheads="1"/>
            </p:cNvSpPr>
            <p:nvPr/>
          </p:nvSpPr>
          <p:spPr bwMode="auto">
            <a:xfrm>
              <a:off x="1020" y="765"/>
              <a:ext cx="2194" cy="484"/>
            </a:xfrm>
            <a:prstGeom prst="rect">
              <a:avLst/>
            </a:prstGeom>
            <a:noFill/>
            <a:ln w="38100" cmpd="dbl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182563" indent="-182563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>
                <a:buFontTx/>
                <a:buChar char="•"/>
              </a:pPr>
              <a:r>
                <a:rPr lang="en-GB" sz="1400" i="1"/>
                <a:t>Phone conferences with approx. 8 other research institutes/universities.</a:t>
              </a:r>
            </a:p>
            <a:p>
              <a:pPr algn="l">
                <a:buFontTx/>
                <a:buChar char="•"/>
              </a:pPr>
              <a:r>
                <a:rPr lang="en-GB" sz="1400" i="1"/>
                <a:t>IP or STREP?</a:t>
              </a:r>
            </a:p>
          </p:txBody>
        </p:sp>
        <p:pic>
          <p:nvPicPr>
            <p:cNvPr id="17444" name="Picture 12" descr="MCBD06009_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1" y="606"/>
              <a:ext cx="383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13" name="Group 47"/>
          <p:cNvGrpSpPr>
            <a:grpSpLocks/>
          </p:cNvGrpSpPr>
          <p:nvPr/>
        </p:nvGrpSpPr>
        <p:grpSpPr bwMode="auto">
          <a:xfrm>
            <a:off x="2632075" y="4137025"/>
            <a:ext cx="3998913" cy="914400"/>
            <a:chOff x="1658" y="2606"/>
            <a:chExt cx="2519" cy="576"/>
          </a:xfrm>
        </p:grpSpPr>
        <p:sp>
          <p:nvSpPr>
            <p:cNvPr id="17441" name="Text Box 11"/>
            <p:cNvSpPr txBox="1">
              <a:spLocks noChangeArrowheads="1"/>
            </p:cNvSpPr>
            <p:nvPr/>
          </p:nvSpPr>
          <p:spPr bwMode="auto">
            <a:xfrm>
              <a:off x="1658" y="2832"/>
              <a:ext cx="2194" cy="350"/>
            </a:xfrm>
            <a:prstGeom prst="rect">
              <a:avLst/>
            </a:prstGeom>
            <a:noFill/>
            <a:ln w="38100" cmpd="dbl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182563" indent="-182563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>
                <a:buFontTx/>
                <a:buChar char="•"/>
              </a:pPr>
              <a:r>
                <a:rPr lang="en-GB" sz="1400" i="1"/>
                <a:t>IP on </a:t>
              </a:r>
              <a:r>
                <a:rPr lang="ja-JP" altLang="en-GB" sz="1400" i="1"/>
                <a:t>“</a:t>
              </a:r>
              <a:r>
                <a:rPr lang="en-GB" altLang="ja-JP" sz="1400" i="1"/>
                <a:t>Semantic-based knowledge and content systems</a:t>
              </a:r>
              <a:r>
                <a:rPr lang="ja-JP" altLang="en-GB" sz="1400" i="1"/>
                <a:t>”</a:t>
              </a:r>
              <a:endParaRPr lang="en-GB" sz="1400" i="1"/>
            </a:p>
          </p:txBody>
        </p:sp>
        <p:pic>
          <p:nvPicPr>
            <p:cNvPr id="17442" name="Picture 14" descr="MCBD06009_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5" y="2606"/>
              <a:ext cx="40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4" name="Oval 16"/>
          <p:cNvSpPr>
            <a:spLocks noChangeArrowheads="1"/>
          </p:cNvSpPr>
          <p:nvPr/>
        </p:nvSpPr>
        <p:spPr bwMode="auto">
          <a:xfrm>
            <a:off x="220663" y="708025"/>
            <a:ext cx="1595437" cy="696913"/>
          </a:xfrm>
          <a:prstGeom prst="ellipse">
            <a:avLst/>
          </a:prstGeom>
          <a:solidFill>
            <a:srgbClr val="66FF33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400" b="1"/>
              <a:t>SINTEF</a:t>
            </a:r>
            <a:br>
              <a:rPr lang="en-GB" sz="1400" b="1"/>
            </a:br>
            <a:r>
              <a:rPr lang="en-GB" sz="1400" b="1"/>
              <a:t>Initiative</a:t>
            </a:r>
          </a:p>
        </p:txBody>
      </p:sp>
      <p:sp>
        <p:nvSpPr>
          <p:cNvPr id="17415" name="Oval 17"/>
          <p:cNvSpPr>
            <a:spLocks noChangeArrowheads="1"/>
          </p:cNvSpPr>
          <p:nvPr/>
        </p:nvSpPr>
        <p:spPr bwMode="auto">
          <a:xfrm>
            <a:off x="220663" y="3649663"/>
            <a:ext cx="1595437" cy="1298575"/>
          </a:xfrm>
          <a:prstGeom prst="ellipse">
            <a:avLst/>
          </a:prstGeom>
          <a:solidFill>
            <a:srgbClr val="FF00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400" b="1"/>
              <a:t>Capgemini</a:t>
            </a:r>
            <a:br>
              <a:rPr lang="en-GB" sz="1400" b="1"/>
            </a:br>
            <a:r>
              <a:rPr lang="ja-JP" altLang="en-GB" sz="1400" b="1"/>
              <a:t>“</a:t>
            </a:r>
            <a:r>
              <a:rPr lang="en-GB" altLang="ja-JP" sz="1400" b="1"/>
              <a:t>Digital Olympics</a:t>
            </a:r>
            <a:r>
              <a:rPr lang="ja-JP" altLang="en-GB" sz="1400" b="1"/>
              <a:t>”</a:t>
            </a:r>
            <a:r>
              <a:rPr lang="en-GB" altLang="ja-JP" sz="1400" b="1"/>
              <a:t/>
            </a:r>
            <a:br>
              <a:rPr lang="en-GB" altLang="ja-JP" sz="1400" b="1"/>
            </a:br>
            <a:r>
              <a:rPr lang="en-GB" altLang="ja-JP" sz="1400" b="1"/>
              <a:t>Initiative</a:t>
            </a:r>
            <a:endParaRPr lang="en-GB" sz="1400" b="1"/>
          </a:p>
        </p:txBody>
      </p:sp>
      <p:cxnSp>
        <p:nvCxnSpPr>
          <p:cNvPr id="17416" name="AutoShape 18"/>
          <p:cNvCxnSpPr>
            <a:cxnSpLocks noChangeShapeType="1"/>
            <a:stCxn id="17414" idx="4"/>
            <a:endCxn id="17439" idx="0"/>
          </p:cNvCxnSpPr>
          <p:nvPr/>
        </p:nvCxnSpPr>
        <p:spPr bwMode="auto">
          <a:xfrm>
            <a:off x="1019175" y="1404938"/>
            <a:ext cx="3175" cy="590550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AutoShape 21"/>
          <p:cNvCxnSpPr>
            <a:cxnSpLocks noChangeShapeType="1"/>
            <a:stCxn id="17437" idx="2"/>
            <a:endCxn id="17435" idx="0"/>
          </p:cNvCxnSpPr>
          <p:nvPr/>
        </p:nvCxnSpPr>
        <p:spPr bwMode="auto">
          <a:xfrm>
            <a:off x="4359275" y="2422525"/>
            <a:ext cx="14288" cy="374650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8" name="AutoShape 22"/>
          <p:cNvCxnSpPr>
            <a:cxnSpLocks noChangeShapeType="1"/>
            <a:stCxn id="17439" idx="3"/>
            <a:endCxn id="17437" idx="0"/>
          </p:cNvCxnSpPr>
          <p:nvPr/>
        </p:nvCxnSpPr>
        <p:spPr bwMode="auto">
          <a:xfrm flipV="1">
            <a:off x="1754188" y="1466850"/>
            <a:ext cx="2605087" cy="1112838"/>
          </a:xfrm>
          <a:prstGeom prst="bentConnector4">
            <a:avLst>
              <a:gd name="adj1" fmla="val 35954"/>
              <a:gd name="adj2" fmla="val 136375"/>
            </a:avLst>
          </a:prstGeom>
          <a:noFill/>
          <a:ln w="57150">
            <a:solidFill>
              <a:srgbClr val="66FF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AutoShape 23"/>
          <p:cNvCxnSpPr>
            <a:cxnSpLocks noChangeShapeType="1"/>
            <a:stCxn id="17415" idx="6"/>
            <a:endCxn id="17435" idx="1"/>
          </p:cNvCxnSpPr>
          <p:nvPr/>
        </p:nvCxnSpPr>
        <p:spPr bwMode="auto">
          <a:xfrm flipV="1">
            <a:off x="1816100" y="3381375"/>
            <a:ext cx="1652588" cy="917575"/>
          </a:xfrm>
          <a:prstGeom prst="straightConnector1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AutoShape 24"/>
          <p:cNvCxnSpPr>
            <a:cxnSpLocks noChangeShapeType="1"/>
            <a:stCxn id="17415" idx="7"/>
            <a:endCxn id="17437" idx="1"/>
          </p:cNvCxnSpPr>
          <p:nvPr/>
        </p:nvCxnSpPr>
        <p:spPr bwMode="auto">
          <a:xfrm flipV="1">
            <a:off x="1582738" y="1944688"/>
            <a:ext cx="2044700" cy="1895475"/>
          </a:xfrm>
          <a:prstGeom prst="straightConnector1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AutoShape 25"/>
          <p:cNvCxnSpPr>
            <a:cxnSpLocks noChangeShapeType="1"/>
            <a:stCxn id="17435" idx="2"/>
            <a:endCxn id="17441" idx="0"/>
          </p:cNvCxnSpPr>
          <p:nvPr/>
        </p:nvCxnSpPr>
        <p:spPr bwMode="auto">
          <a:xfrm>
            <a:off x="4373563" y="3965575"/>
            <a:ext cx="0" cy="511175"/>
          </a:xfrm>
          <a:prstGeom prst="straightConnector1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AutoShape 26"/>
          <p:cNvCxnSpPr>
            <a:cxnSpLocks noChangeShapeType="1"/>
            <a:stCxn id="17435" idx="3"/>
            <a:endCxn id="17433" idx="1"/>
          </p:cNvCxnSpPr>
          <p:nvPr/>
        </p:nvCxnSpPr>
        <p:spPr bwMode="auto">
          <a:xfrm flipV="1">
            <a:off x="5278438" y="2540000"/>
            <a:ext cx="1730375" cy="841375"/>
          </a:xfrm>
          <a:prstGeom prst="bentConnector3">
            <a:avLst>
              <a:gd name="adj1" fmla="val 50000"/>
            </a:avLst>
          </a:prstGeom>
          <a:noFill/>
          <a:ln w="57150">
            <a:pattFill prst="lgConfetti">
              <a:fgClr>
                <a:srgbClr val="FF99FF"/>
              </a:fgClr>
              <a:bgClr>
                <a:srgbClr val="66FF33"/>
              </a:bgClr>
            </a:patt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3" name="AutoShape 27"/>
          <p:cNvCxnSpPr>
            <a:cxnSpLocks noChangeShapeType="1"/>
            <a:stCxn id="17433" idx="2"/>
            <a:endCxn id="17431" idx="6"/>
          </p:cNvCxnSpPr>
          <p:nvPr/>
        </p:nvCxnSpPr>
        <p:spPr bwMode="auto">
          <a:xfrm>
            <a:off x="7908925" y="3017838"/>
            <a:ext cx="0" cy="1177925"/>
          </a:xfrm>
          <a:prstGeom prst="straightConnector1">
            <a:avLst/>
          </a:prstGeom>
          <a:noFill/>
          <a:ln w="57150">
            <a:pattFill prst="lgConfetti">
              <a:fgClr>
                <a:srgbClr val="FF99FF"/>
              </a:fgClr>
              <a:bgClr>
                <a:srgbClr val="66FF33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4" name="Oval 28"/>
          <p:cNvSpPr>
            <a:spLocks noChangeArrowheads="1"/>
          </p:cNvSpPr>
          <p:nvPr/>
        </p:nvSpPr>
        <p:spPr bwMode="auto">
          <a:xfrm>
            <a:off x="220663" y="5635625"/>
            <a:ext cx="1595437" cy="696913"/>
          </a:xfrm>
          <a:prstGeom prst="ellipse">
            <a:avLst/>
          </a:prstGeom>
          <a:solidFill>
            <a:srgbClr val="FFCC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400" b="1" dirty="0"/>
              <a:t>Other</a:t>
            </a:r>
            <a:br>
              <a:rPr lang="en-GB" sz="1400" b="1" dirty="0"/>
            </a:br>
            <a:r>
              <a:rPr lang="en-GB" sz="1400" b="1" dirty="0"/>
              <a:t>Initiatives</a:t>
            </a:r>
          </a:p>
        </p:txBody>
      </p:sp>
      <p:grpSp>
        <p:nvGrpSpPr>
          <p:cNvPr id="17425" name="Group 45"/>
          <p:cNvGrpSpPr>
            <a:grpSpLocks/>
          </p:cNvGrpSpPr>
          <p:nvPr/>
        </p:nvGrpSpPr>
        <p:grpSpPr bwMode="auto">
          <a:xfrm>
            <a:off x="290513" y="1770063"/>
            <a:ext cx="1722437" cy="1393825"/>
            <a:chOff x="183" y="1115"/>
            <a:chExt cx="1085" cy="878"/>
          </a:xfrm>
        </p:grpSpPr>
        <p:sp>
          <p:nvSpPr>
            <p:cNvPr id="17439" name="Rectangle 4"/>
            <p:cNvSpPr>
              <a:spLocks noChangeArrowheads="1"/>
            </p:cNvSpPr>
            <p:nvPr/>
          </p:nvSpPr>
          <p:spPr bwMode="auto">
            <a:xfrm>
              <a:off x="183" y="1257"/>
              <a:ext cx="922" cy="7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IST Conference</a:t>
              </a:r>
              <a:br>
                <a:rPr lang="en-GB" sz="1400"/>
              </a:br>
              <a:r>
                <a:rPr lang="en-GB" sz="1400"/>
                <a:t>Den Haag</a:t>
              </a:r>
              <a:br>
                <a:rPr lang="en-GB" sz="1400"/>
              </a:br>
              <a:r>
                <a:rPr lang="en-GB" sz="1400" b="1"/>
                <a:t>Nov 2004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30 second presentation</a:t>
              </a:r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1018" y="1115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1</a:t>
              </a:r>
            </a:p>
          </p:txBody>
        </p:sp>
      </p:grpSp>
      <p:grpSp>
        <p:nvGrpSpPr>
          <p:cNvPr id="17426" name="Group 40"/>
          <p:cNvGrpSpPr>
            <a:grpSpLocks/>
          </p:cNvGrpSpPr>
          <p:nvPr/>
        </p:nvGrpSpPr>
        <p:grpSpPr bwMode="auto">
          <a:xfrm>
            <a:off x="3627438" y="1195388"/>
            <a:ext cx="1703387" cy="1227137"/>
            <a:chOff x="2603" y="1430"/>
            <a:chExt cx="1073" cy="773"/>
          </a:xfrm>
        </p:grpSpPr>
        <p:sp>
          <p:nvSpPr>
            <p:cNvPr id="17437" name="Rectangle 5"/>
            <p:cNvSpPr>
              <a:spLocks noChangeArrowheads="1"/>
            </p:cNvSpPr>
            <p:nvPr/>
          </p:nvSpPr>
          <p:spPr bwMode="auto">
            <a:xfrm>
              <a:off x="2603" y="1601"/>
              <a:ext cx="922" cy="60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Information Day</a:t>
              </a:r>
              <a:br>
                <a:rPr lang="en-GB" sz="1400"/>
              </a:br>
              <a:r>
                <a:rPr lang="en-GB" sz="1400"/>
                <a:t>Brussels</a:t>
              </a:r>
              <a:br>
                <a:rPr lang="en-GB" sz="1400"/>
              </a:br>
              <a:r>
                <a:rPr lang="en-GB" sz="1400" b="1"/>
                <a:t>Jan 2005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2 slides</a:t>
              </a:r>
            </a:p>
          </p:txBody>
        </p:sp>
        <p:sp>
          <p:nvSpPr>
            <p:cNvPr id="17438" name="Oval 33"/>
            <p:cNvSpPr>
              <a:spLocks noChangeArrowheads="1"/>
            </p:cNvSpPr>
            <p:nvPr/>
          </p:nvSpPr>
          <p:spPr bwMode="auto">
            <a:xfrm>
              <a:off x="3426" y="1430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2</a:t>
              </a:r>
            </a:p>
          </p:txBody>
        </p:sp>
      </p:grpSp>
      <p:grpSp>
        <p:nvGrpSpPr>
          <p:cNvPr id="17427" name="Group 46"/>
          <p:cNvGrpSpPr>
            <a:grpSpLocks/>
          </p:cNvGrpSpPr>
          <p:nvPr/>
        </p:nvGrpSpPr>
        <p:grpSpPr bwMode="auto">
          <a:xfrm>
            <a:off x="3468688" y="2566988"/>
            <a:ext cx="2030412" cy="1398587"/>
            <a:chOff x="2185" y="1617"/>
            <a:chExt cx="1279" cy="881"/>
          </a:xfrm>
        </p:grpSpPr>
        <p:sp>
          <p:nvSpPr>
            <p:cNvPr id="17435" name="Rectangle 6"/>
            <p:cNvSpPr>
              <a:spLocks noChangeArrowheads="1"/>
            </p:cNvSpPr>
            <p:nvPr/>
          </p:nvSpPr>
          <p:spPr bwMode="auto">
            <a:xfrm>
              <a:off x="2185" y="1762"/>
              <a:ext cx="1140" cy="7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Capgemini meeting</a:t>
              </a:r>
              <a:br>
                <a:rPr lang="en-GB" sz="1400"/>
              </a:br>
              <a:r>
                <a:rPr lang="en-GB" sz="1400"/>
                <a:t>Utrecht</a:t>
              </a:r>
              <a:br>
                <a:rPr lang="en-GB" sz="1400"/>
              </a:br>
              <a:r>
                <a:rPr lang="en-GB" sz="1400" b="1"/>
                <a:t>Feb 2005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Detailed discussions</a:t>
              </a:r>
            </a:p>
          </p:txBody>
        </p:sp>
        <p:sp>
          <p:nvSpPr>
            <p:cNvPr id="17436" name="Oval 34"/>
            <p:cNvSpPr>
              <a:spLocks noChangeArrowheads="1"/>
            </p:cNvSpPr>
            <p:nvPr/>
          </p:nvSpPr>
          <p:spPr bwMode="auto">
            <a:xfrm>
              <a:off x="3214" y="1617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3</a:t>
              </a:r>
            </a:p>
          </p:txBody>
        </p:sp>
      </p:grpSp>
      <p:grpSp>
        <p:nvGrpSpPr>
          <p:cNvPr id="17428" name="Group 38"/>
          <p:cNvGrpSpPr>
            <a:grpSpLocks/>
          </p:cNvGrpSpPr>
          <p:nvPr/>
        </p:nvGrpSpPr>
        <p:grpSpPr bwMode="auto">
          <a:xfrm>
            <a:off x="7008813" y="1803400"/>
            <a:ext cx="2027237" cy="1214438"/>
            <a:chOff x="4223" y="1136"/>
            <a:chExt cx="1277" cy="765"/>
          </a:xfrm>
        </p:grpSpPr>
        <p:sp>
          <p:nvSpPr>
            <p:cNvPr id="17433" name="Rectangle 7"/>
            <p:cNvSpPr>
              <a:spLocks noChangeArrowheads="1"/>
            </p:cNvSpPr>
            <p:nvPr/>
          </p:nvSpPr>
          <p:spPr bwMode="auto">
            <a:xfrm>
              <a:off x="4223" y="1299"/>
              <a:ext cx="1133" cy="60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Consortium meeting</a:t>
              </a:r>
              <a:br>
                <a:rPr lang="en-GB" sz="1400"/>
              </a:br>
              <a:r>
                <a:rPr lang="en-GB" sz="1400"/>
                <a:t>Warsaw</a:t>
              </a:r>
              <a:br>
                <a:rPr lang="en-GB" sz="1400"/>
              </a:br>
              <a:r>
                <a:rPr lang="en-GB" sz="1400" b="1"/>
                <a:t>Feb 2005</a:t>
              </a:r>
              <a:br>
                <a:rPr lang="en-GB" sz="1400" b="1"/>
              </a:br>
              <a:r>
                <a:rPr lang="en-GB" sz="1400">
                  <a:solidFill>
                    <a:srgbClr val="3366FF"/>
                  </a:solidFill>
                </a:rPr>
                <a:t>Start writing</a:t>
              </a:r>
            </a:p>
          </p:txBody>
        </p:sp>
        <p:sp>
          <p:nvSpPr>
            <p:cNvPr id="17434" name="Oval 35"/>
            <p:cNvSpPr>
              <a:spLocks noChangeArrowheads="1"/>
            </p:cNvSpPr>
            <p:nvPr/>
          </p:nvSpPr>
          <p:spPr bwMode="auto">
            <a:xfrm>
              <a:off x="5250" y="1136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4</a:t>
              </a:r>
            </a:p>
          </p:txBody>
        </p:sp>
      </p:grpSp>
      <p:grpSp>
        <p:nvGrpSpPr>
          <p:cNvPr id="17429" name="Group 37"/>
          <p:cNvGrpSpPr>
            <a:grpSpLocks/>
          </p:cNvGrpSpPr>
          <p:nvPr/>
        </p:nvGrpSpPr>
        <p:grpSpPr bwMode="auto">
          <a:xfrm>
            <a:off x="6958013" y="3937000"/>
            <a:ext cx="2097087" cy="1244600"/>
            <a:chOff x="4191" y="2480"/>
            <a:chExt cx="1321" cy="784"/>
          </a:xfrm>
        </p:grpSpPr>
        <p:sp>
          <p:nvSpPr>
            <p:cNvPr id="17431" name="AutoShape 8"/>
            <p:cNvSpPr>
              <a:spLocks noChangeArrowheads="1"/>
            </p:cNvSpPr>
            <p:nvPr/>
          </p:nvSpPr>
          <p:spPr bwMode="auto">
            <a:xfrm>
              <a:off x="4191" y="2652"/>
              <a:ext cx="1197" cy="612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66FF33"/>
                </a:gs>
                <a:gs pos="100000">
                  <a:srgbClr val="FF99FF"/>
                </a:gs>
              </a:gsLst>
              <a:path path="rect">
                <a:fillToRect l="100000" b="10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MIDAS Proposal Submitted</a:t>
              </a:r>
              <a:br>
                <a:rPr lang="en-GB" sz="1400"/>
              </a:br>
              <a:r>
                <a:rPr lang="en-GB" sz="1400" b="1"/>
                <a:t>March 2005</a:t>
              </a:r>
            </a:p>
          </p:txBody>
        </p:sp>
        <p:sp>
          <p:nvSpPr>
            <p:cNvPr id="17432" name="Oval 36"/>
            <p:cNvSpPr>
              <a:spLocks noChangeArrowheads="1"/>
            </p:cNvSpPr>
            <p:nvPr/>
          </p:nvSpPr>
          <p:spPr bwMode="auto">
            <a:xfrm>
              <a:off x="5262" y="2480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5</a:t>
              </a:r>
            </a:p>
          </p:txBody>
        </p:sp>
      </p:grpSp>
      <p:cxnSp>
        <p:nvCxnSpPr>
          <p:cNvPr id="17430" name="AutoShape 42"/>
          <p:cNvCxnSpPr>
            <a:cxnSpLocks noChangeShapeType="1"/>
            <a:stCxn id="17424" idx="6"/>
            <a:endCxn id="17443" idx="1"/>
          </p:cNvCxnSpPr>
          <p:nvPr/>
        </p:nvCxnSpPr>
        <p:spPr bwMode="auto">
          <a:xfrm flipV="1">
            <a:off x="1816100" y="5980113"/>
            <a:ext cx="800100" cy="4762"/>
          </a:xfrm>
          <a:prstGeom prst="straightConnector1">
            <a:avLst/>
          </a:prstGeom>
          <a:noFill/>
          <a:ln w="38100">
            <a:solidFill>
              <a:srgbClr val="FFCC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772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B9C391-11AF-834A-B562-D270C8625205}" type="slidenum">
              <a:rPr lang="en-GB" sz="1000"/>
              <a:pPr/>
              <a:t>14</a:t>
            </a:fld>
            <a:endParaRPr lang="en-GB" sz="1400">
              <a:latin typeface="Times New Roman" charset="0"/>
            </a:endParaRPr>
          </a:p>
        </p:txBody>
      </p:sp>
      <p:sp>
        <p:nvSpPr>
          <p:cNvPr id="358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95275"/>
            <a:ext cx="8280400" cy="1863725"/>
          </a:xfrm>
        </p:spPr>
        <p:txBody>
          <a:bodyPr/>
          <a:lstStyle/>
          <a:p>
            <a:r>
              <a:rPr lang="en-GB" sz="3600" dirty="0" smtClean="0">
                <a:solidFill>
                  <a:srgbClr val="FF0000"/>
                </a:solidFill>
                <a:latin typeface="Arial" charset="0"/>
              </a:rPr>
              <a:t>Story 2: Pluto</a:t>
            </a:r>
            <a:r>
              <a:rPr lang="ja-JP" altLang="en-GB" sz="3600" dirty="0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GB" altLang="ja-JP" sz="3600" dirty="0">
                <a:solidFill>
                  <a:srgbClr val="FF0000"/>
                </a:solidFill>
                <a:latin typeface="Arial" charset="0"/>
              </a:rPr>
              <a:t>s</a:t>
            </a:r>
            <a:br>
              <a:rPr lang="en-GB" altLang="ja-JP" sz="3600" dirty="0">
                <a:solidFill>
                  <a:srgbClr val="FF0000"/>
                </a:solidFill>
                <a:latin typeface="Arial" charset="0"/>
              </a:rPr>
            </a:br>
            <a:r>
              <a:rPr lang="en-GB" altLang="ja-JP" sz="3600" dirty="0">
                <a:solidFill>
                  <a:srgbClr val="FF0000"/>
                </a:solidFill>
                <a:latin typeface="Arial" charset="0"/>
              </a:rPr>
              <a:t>downfall:</a:t>
            </a:r>
            <a:r>
              <a:rPr lang="en-GB" altLang="ja-JP" sz="28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GB" altLang="ja-JP" sz="2800" dirty="0">
                <a:solidFill>
                  <a:srgbClr val="FF0000"/>
                </a:solidFill>
                <a:latin typeface="Arial" charset="0"/>
              </a:rPr>
            </a:br>
            <a:r>
              <a:rPr lang="en-GB" altLang="ja-JP" sz="2800" i="1" dirty="0">
                <a:latin typeface="Arial" charset="0"/>
              </a:rPr>
              <a:t>What went wrong with an EU proposal</a:t>
            </a:r>
            <a:r>
              <a:rPr lang="en-GB" altLang="ja-JP" sz="2800" dirty="0">
                <a:latin typeface="Arial" charset="0"/>
              </a:rPr>
              <a:t/>
            </a:r>
            <a:br>
              <a:rPr lang="en-GB" altLang="ja-JP" sz="2800" dirty="0">
                <a:latin typeface="Arial" charset="0"/>
              </a:rPr>
            </a:br>
            <a:endParaRPr lang="en-GB" sz="3600" i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5844" name="Picture 8" descr="plan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1749425"/>
            <a:ext cx="45339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59256E-C215-4D46-9347-203611F7DACC}" type="slidenum">
              <a:rPr lang="en-GB" sz="1000"/>
              <a:pPr/>
              <a:t>15</a:t>
            </a:fld>
            <a:endParaRPr lang="en-GB" sz="1400">
              <a:latin typeface="Times New Roman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Arial" charset="0"/>
              </a:rPr>
              <a:t>Process: Linking consortium partners with core technical idea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6400800" y="2971800"/>
            <a:ext cx="2120900" cy="5778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5175" y="2614613"/>
            <a:ext cx="1811338" cy="704850"/>
          </a:xfrm>
          <a:prstGeom prst="rect">
            <a:avLst/>
          </a:prstGeom>
          <a:noFill/>
          <a:ln w="317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Core technical</a:t>
            </a:r>
            <a:br>
              <a:rPr lang="en-GB"/>
            </a:br>
            <a:r>
              <a:rPr lang="en-GB"/>
              <a:t>idea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641725" y="3910013"/>
            <a:ext cx="1146175" cy="400050"/>
          </a:xfrm>
          <a:prstGeom prst="rect">
            <a:avLst/>
          </a:prstGeom>
          <a:noFill/>
          <a:ln w="317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Partners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V="1">
            <a:off x="4800600" y="3416300"/>
            <a:ext cx="2235200" cy="6985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381500" y="4330700"/>
            <a:ext cx="660400" cy="11938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H="1">
            <a:off x="2616200" y="4343400"/>
            <a:ext cx="1422400" cy="8128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14"/>
          <p:cNvSpPr>
            <a:spLocks noChangeShapeType="1"/>
          </p:cNvSpPr>
          <p:nvPr/>
        </p:nvSpPr>
        <p:spPr bwMode="auto">
          <a:xfrm flipV="1">
            <a:off x="6388100" y="2651125"/>
            <a:ext cx="1835150" cy="260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Text Box 15"/>
          <p:cNvSpPr txBox="1">
            <a:spLocks noChangeArrowheads="1"/>
          </p:cNvSpPr>
          <p:nvPr/>
        </p:nvSpPr>
        <p:spPr bwMode="auto">
          <a:xfrm>
            <a:off x="6905625" y="1849438"/>
            <a:ext cx="1901825" cy="701675"/>
          </a:xfrm>
          <a:prstGeom prst="rect">
            <a:avLst/>
          </a:prstGeom>
          <a:solidFill>
            <a:srgbClr val="FFE2C5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Unclear idea, going several places at once</a:t>
            </a:r>
          </a:p>
        </p:txBody>
      </p:sp>
      <p:sp>
        <p:nvSpPr>
          <p:cNvPr id="37899" name="Text Box 16"/>
          <p:cNvSpPr txBox="1">
            <a:spLocks noChangeArrowheads="1"/>
          </p:cNvSpPr>
          <p:nvPr/>
        </p:nvSpPr>
        <p:spPr bwMode="auto">
          <a:xfrm>
            <a:off x="4949825" y="4341813"/>
            <a:ext cx="1901825" cy="701675"/>
          </a:xfrm>
          <a:prstGeom prst="rect">
            <a:avLst/>
          </a:prstGeom>
          <a:solidFill>
            <a:srgbClr val="FFE2C5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Partner roles not all directed towards common 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A4B04D-F959-9443-9EF9-462D82019910}" type="slidenum">
              <a:rPr lang="en-GB" sz="1000"/>
              <a:pPr/>
              <a:t>16</a:t>
            </a:fld>
            <a:endParaRPr lang="en-GB" sz="1400">
              <a:latin typeface="Times New Roman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Arial" charset="0"/>
              </a:rPr>
              <a:t>Process: Linking application area with idea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6400800" y="2971800"/>
            <a:ext cx="2120900" cy="5778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5175" y="2614613"/>
            <a:ext cx="1811338" cy="704850"/>
          </a:xfrm>
          <a:prstGeom prst="rect">
            <a:avLst/>
          </a:prstGeom>
          <a:noFill/>
          <a:ln w="317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Core technical</a:t>
            </a:r>
            <a:br>
              <a:rPr lang="en-GB"/>
            </a:br>
            <a:r>
              <a:rPr lang="en-GB"/>
              <a:t>idea</a:t>
            </a:r>
          </a:p>
        </p:txBody>
      </p:sp>
      <p:grpSp>
        <p:nvGrpSpPr>
          <p:cNvPr id="38917" name="Group 9"/>
          <p:cNvGrpSpPr>
            <a:grpSpLocks/>
          </p:cNvGrpSpPr>
          <p:nvPr/>
        </p:nvGrpSpPr>
        <p:grpSpPr bwMode="auto">
          <a:xfrm>
            <a:off x="2254250" y="1562100"/>
            <a:ext cx="1431925" cy="1770063"/>
            <a:chOff x="684" y="1112"/>
            <a:chExt cx="902" cy="1115"/>
          </a:xfrm>
        </p:grpSpPr>
        <p:sp>
          <p:nvSpPr>
            <p:cNvPr id="38920" name="Text Box 10"/>
            <p:cNvSpPr txBox="1">
              <a:spLocks noChangeArrowheads="1"/>
            </p:cNvSpPr>
            <p:nvPr/>
          </p:nvSpPr>
          <p:spPr bwMode="auto">
            <a:xfrm>
              <a:off x="684" y="1783"/>
              <a:ext cx="902" cy="444"/>
            </a:xfrm>
            <a:prstGeom prst="rect">
              <a:avLst/>
            </a:prstGeom>
            <a:noFill/>
            <a:ln w="3175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/>
                <a:t>Application</a:t>
              </a:r>
              <a:br>
                <a:rPr lang="en-GB"/>
              </a:br>
              <a:r>
                <a:rPr lang="en-GB"/>
                <a:t>Area</a:t>
              </a:r>
            </a:p>
          </p:txBody>
        </p:sp>
        <p:sp>
          <p:nvSpPr>
            <p:cNvPr id="38921" name="Line 11"/>
            <p:cNvSpPr>
              <a:spLocks noChangeShapeType="1"/>
            </p:cNvSpPr>
            <p:nvPr/>
          </p:nvSpPr>
          <p:spPr bwMode="auto">
            <a:xfrm flipV="1">
              <a:off x="1160" y="1112"/>
              <a:ext cx="296" cy="67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8" name="Line 14"/>
          <p:cNvSpPr>
            <a:spLocks noChangeShapeType="1"/>
          </p:cNvSpPr>
          <p:nvPr/>
        </p:nvSpPr>
        <p:spPr bwMode="auto">
          <a:xfrm flipV="1">
            <a:off x="6388100" y="2651125"/>
            <a:ext cx="1835150" cy="260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Text Box 15"/>
          <p:cNvSpPr txBox="1">
            <a:spLocks noChangeArrowheads="1"/>
          </p:cNvSpPr>
          <p:nvPr/>
        </p:nvSpPr>
        <p:spPr bwMode="auto">
          <a:xfrm>
            <a:off x="2101850" y="3503613"/>
            <a:ext cx="2540000" cy="1416050"/>
          </a:xfrm>
          <a:prstGeom prst="rect">
            <a:avLst/>
          </a:prstGeom>
          <a:solidFill>
            <a:srgbClr val="FFE2C5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 dirty="0"/>
              <a:t>Application area does not fully match proposal </a:t>
            </a:r>
            <a:r>
              <a:rPr lang="en-GB" sz="1400" dirty="0" smtClean="0"/>
              <a:t>direction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Mis</a:t>
            </a:r>
            <a:r>
              <a:rPr lang="en-GB" sz="1400" dirty="0"/>
              <a:t>-match between </a:t>
            </a:r>
            <a:r>
              <a:rPr lang="en-GB" sz="1400" i="1" dirty="0"/>
              <a:t>concrete</a:t>
            </a:r>
            <a:r>
              <a:rPr lang="en-GB" sz="1400" dirty="0"/>
              <a:t> application and </a:t>
            </a:r>
            <a:r>
              <a:rPr lang="en-GB" sz="1400" i="1" dirty="0"/>
              <a:t>academic</a:t>
            </a:r>
            <a:r>
              <a:rPr lang="en-GB" sz="1400" dirty="0"/>
              <a:t> </a:t>
            </a:r>
            <a:r>
              <a:rPr lang="en-GB" sz="1400" dirty="0" smtClean="0"/>
              <a:t>concept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160B86-879A-B04D-B528-B6750F8DC3D7}" type="slidenum">
              <a:rPr lang="en-GB" sz="1000"/>
              <a:pPr/>
              <a:t>17</a:t>
            </a:fld>
            <a:endParaRPr lang="en-GB" sz="1400">
              <a:latin typeface="Times New Roman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Process: Linking partner with application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6400800" y="2971800"/>
            <a:ext cx="2120900" cy="5778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5175" y="2614613"/>
            <a:ext cx="1811338" cy="704850"/>
          </a:xfrm>
          <a:prstGeom prst="rect">
            <a:avLst/>
          </a:prstGeom>
          <a:noFill/>
          <a:ln w="317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Core technical</a:t>
            </a:r>
            <a:br>
              <a:rPr lang="en-GB"/>
            </a:br>
            <a:r>
              <a:rPr lang="en-GB"/>
              <a:t>idea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641725" y="3910013"/>
            <a:ext cx="1146175" cy="400050"/>
          </a:xfrm>
          <a:prstGeom prst="rect">
            <a:avLst/>
          </a:prstGeom>
          <a:noFill/>
          <a:ln w="317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Partners</a:t>
            </a:r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4800600" y="3416300"/>
            <a:ext cx="2235200" cy="6985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4381500" y="4330700"/>
            <a:ext cx="660400" cy="11938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2616200" y="4343400"/>
            <a:ext cx="1422400" cy="8128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54250" y="1562100"/>
            <a:ext cx="1431925" cy="1770063"/>
            <a:chOff x="684" y="1112"/>
            <a:chExt cx="902" cy="1115"/>
          </a:xfrm>
        </p:grpSpPr>
        <p:sp>
          <p:nvSpPr>
            <p:cNvPr id="39951" name="Text Box 10"/>
            <p:cNvSpPr txBox="1">
              <a:spLocks noChangeArrowheads="1"/>
            </p:cNvSpPr>
            <p:nvPr/>
          </p:nvSpPr>
          <p:spPr bwMode="auto">
            <a:xfrm>
              <a:off x="684" y="1783"/>
              <a:ext cx="902" cy="444"/>
            </a:xfrm>
            <a:prstGeom prst="rect">
              <a:avLst/>
            </a:prstGeom>
            <a:noFill/>
            <a:ln w="3175">
              <a:solidFill>
                <a:srgbClr val="33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/>
                <a:t>Application</a:t>
              </a:r>
              <a:br>
                <a:rPr lang="en-GB"/>
              </a:br>
              <a:r>
                <a:rPr lang="en-GB"/>
                <a:t>Area</a:t>
              </a:r>
            </a:p>
          </p:txBody>
        </p:sp>
        <p:sp>
          <p:nvSpPr>
            <p:cNvPr id="39952" name="Line 11"/>
            <p:cNvSpPr>
              <a:spLocks noChangeShapeType="1"/>
            </p:cNvSpPr>
            <p:nvPr/>
          </p:nvSpPr>
          <p:spPr bwMode="auto">
            <a:xfrm flipV="1">
              <a:off x="1160" y="1112"/>
              <a:ext cx="296" cy="67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6" name="Line 12"/>
          <p:cNvSpPr>
            <a:spLocks noChangeShapeType="1"/>
          </p:cNvSpPr>
          <p:nvPr/>
        </p:nvSpPr>
        <p:spPr bwMode="auto">
          <a:xfrm flipV="1">
            <a:off x="3721100" y="1524000"/>
            <a:ext cx="812800" cy="2374900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3765550" y="1103313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new partner</a:t>
            </a:r>
          </a:p>
        </p:txBody>
      </p:sp>
      <p:sp>
        <p:nvSpPr>
          <p:cNvPr id="39948" name="Line 14"/>
          <p:cNvSpPr>
            <a:spLocks noChangeShapeType="1"/>
          </p:cNvSpPr>
          <p:nvPr/>
        </p:nvSpPr>
        <p:spPr bwMode="auto">
          <a:xfrm flipV="1">
            <a:off x="6388100" y="2651125"/>
            <a:ext cx="1835150" cy="2603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5264150" y="1084263"/>
            <a:ext cx="1901825" cy="701675"/>
          </a:xfrm>
          <a:prstGeom prst="rect">
            <a:avLst/>
          </a:prstGeom>
          <a:solidFill>
            <a:srgbClr val="FFE2C5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New partner matches application – but not other partners</a:t>
            </a:r>
          </a:p>
        </p:txBody>
      </p:sp>
      <p:sp>
        <p:nvSpPr>
          <p:cNvPr id="39950" name="Text Box 16"/>
          <p:cNvSpPr txBox="1">
            <a:spLocks noChangeArrowheads="1"/>
          </p:cNvSpPr>
          <p:nvPr/>
        </p:nvSpPr>
        <p:spPr bwMode="auto">
          <a:xfrm>
            <a:off x="1555750" y="5834063"/>
            <a:ext cx="5768975" cy="425450"/>
          </a:xfrm>
          <a:prstGeom prst="rect">
            <a:avLst/>
          </a:prstGeom>
          <a:solidFill>
            <a:srgbClr val="FFE2C5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 b="1"/>
              <a:t>Overall situation:</a:t>
            </a:r>
            <a:r>
              <a:rPr lang="en-GB" sz="1600"/>
              <a:t>  proposal axes not synchronized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28AF2D0-CE38-1B4F-BA9C-CC6B17ABFF95}" type="slidenum">
              <a:rPr lang="en-GB" sz="1000"/>
              <a:pPr/>
              <a:t>18</a:t>
            </a:fld>
            <a:endParaRPr lang="en-GB" sz="14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Process: timing, </a:t>
            </a:r>
            <a:r>
              <a:rPr lang="ja-JP" altLang="en-GB">
                <a:latin typeface="Arial" charset="0"/>
              </a:rPr>
              <a:t>“</a:t>
            </a:r>
            <a:r>
              <a:rPr lang="en-GB" altLang="ja-JP">
                <a:latin typeface="Arial" charset="0"/>
              </a:rPr>
              <a:t>normal</a:t>
            </a:r>
            <a:r>
              <a:rPr lang="ja-JP" altLang="en-GB">
                <a:latin typeface="Arial" charset="0"/>
              </a:rPr>
              <a:t>”</a:t>
            </a:r>
            <a:endParaRPr lang="en-GB">
              <a:latin typeface="Arial" charset="0"/>
            </a:endParaRPr>
          </a:p>
        </p:txBody>
      </p:sp>
      <p:sp>
        <p:nvSpPr>
          <p:cNvPr id="40963" name="Line 4"/>
          <p:cNvSpPr>
            <a:spLocks noChangeShapeType="1"/>
          </p:cNvSpPr>
          <p:nvPr/>
        </p:nvSpPr>
        <p:spPr bwMode="auto">
          <a:xfrm>
            <a:off x="1038225" y="1504950"/>
            <a:ext cx="0" cy="3438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>
            <a:off x="1038225" y="4953000"/>
            <a:ext cx="66579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442913" y="925513"/>
            <a:ext cx="1219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Cummulative</a:t>
            </a:r>
            <a:br>
              <a:rPr lang="en-GB" sz="1400"/>
            </a:br>
            <a:r>
              <a:rPr lang="en-GB" sz="1400"/>
              <a:t>effort</a:t>
            </a:r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7791450" y="4818063"/>
            <a:ext cx="577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Time</a:t>
            </a:r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 flipV="1">
            <a:off x="1057275" y="4629150"/>
            <a:ext cx="1219200" cy="276225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 flipV="1">
            <a:off x="2279650" y="4540250"/>
            <a:ext cx="1441450" cy="7620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10"/>
          <p:cNvSpPr>
            <a:spLocks noChangeShapeType="1"/>
          </p:cNvSpPr>
          <p:nvPr/>
        </p:nvSpPr>
        <p:spPr bwMode="auto">
          <a:xfrm flipV="1">
            <a:off x="3740150" y="3708400"/>
            <a:ext cx="2832100" cy="8318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1"/>
          <p:cNvSpPr>
            <a:spLocks noChangeShapeType="1"/>
          </p:cNvSpPr>
          <p:nvPr/>
        </p:nvSpPr>
        <p:spPr bwMode="auto">
          <a:xfrm flipV="1">
            <a:off x="6584950" y="1706563"/>
            <a:ext cx="800100" cy="1995487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Text Box 12"/>
          <p:cNvSpPr txBox="1">
            <a:spLocks noChangeArrowheads="1"/>
          </p:cNvSpPr>
          <p:nvPr/>
        </p:nvSpPr>
        <p:spPr bwMode="auto">
          <a:xfrm>
            <a:off x="4779963" y="3487738"/>
            <a:ext cx="1046162" cy="457200"/>
          </a:xfrm>
          <a:prstGeom prst="rect">
            <a:avLst/>
          </a:prstGeom>
          <a:solidFill>
            <a:srgbClr val="BDFFE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200"/>
              <a:t>Text 40-60%</a:t>
            </a:r>
            <a:br>
              <a:rPr lang="en-GB" sz="1200"/>
            </a:br>
            <a:r>
              <a:rPr lang="en-GB" sz="1200"/>
              <a:t>complete</a:t>
            </a:r>
          </a:p>
        </p:txBody>
      </p:sp>
      <p:sp>
        <p:nvSpPr>
          <p:cNvPr id="40972" name="Text Box 13"/>
          <p:cNvSpPr txBox="1">
            <a:spLocks noChangeArrowheads="1"/>
          </p:cNvSpPr>
          <p:nvPr/>
        </p:nvSpPr>
        <p:spPr bwMode="auto">
          <a:xfrm>
            <a:off x="4640263" y="5216525"/>
            <a:ext cx="1120775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/>
              <a:t>Internal</a:t>
            </a:r>
            <a:br>
              <a:rPr lang="en-GB" sz="1600"/>
            </a:br>
            <a:r>
              <a:rPr lang="en-GB" sz="1600"/>
              <a:t>evaluation</a:t>
            </a:r>
          </a:p>
        </p:txBody>
      </p:sp>
      <p:sp>
        <p:nvSpPr>
          <p:cNvPr id="40973" name="Text Box 14"/>
          <p:cNvSpPr txBox="1">
            <a:spLocks noChangeArrowheads="1"/>
          </p:cNvSpPr>
          <p:nvPr/>
        </p:nvSpPr>
        <p:spPr bwMode="auto">
          <a:xfrm>
            <a:off x="6408738" y="5241925"/>
            <a:ext cx="995362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/>
              <a:t>Deadline</a:t>
            </a:r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 flipV="1">
            <a:off x="7378700" y="1663700"/>
            <a:ext cx="0" cy="3568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 flipV="1">
            <a:off x="5245100" y="4076700"/>
            <a:ext cx="0" cy="1117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Text Box 17"/>
          <p:cNvSpPr txBox="1">
            <a:spLocks noChangeArrowheads="1"/>
          </p:cNvSpPr>
          <p:nvPr/>
        </p:nvSpPr>
        <p:spPr bwMode="auto">
          <a:xfrm>
            <a:off x="5033963" y="5992813"/>
            <a:ext cx="206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Approx. 3 weeks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5232400" y="5943600"/>
            <a:ext cx="21082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 type="arrow" w="lg" len="lg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60C3B8-28D3-B241-91E3-0B3AB83F5C5F}" type="slidenum">
              <a:rPr lang="en-GB" sz="1000"/>
              <a:pPr/>
              <a:t>19</a:t>
            </a:fld>
            <a:endParaRPr lang="en-GB" sz="140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Process: timing, PLUTO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1038225" y="1504950"/>
            <a:ext cx="0" cy="3438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1038225" y="4953000"/>
            <a:ext cx="66579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42913" y="925513"/>
            <a:ext cx="1219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Cummulative</a:t>
            </a:r>
            <a:br>
              <a:rPr lang="en-GB" sz="1400"/>
            </a:br>
            <a:r>
              <a:rPr lang="en-GB" sz="1400"/>
              <a:t>effort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791450" y="4818063"/>
            <a:ext cx="577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400"/>
              <a:t>Time</a:t>
            </a:r>
          </a:p>
        </p:txBody>
      </p:sp>
      <p:sp>
        <p:nvSpPr>
          <p:cNvPr id="41991" name="Line 8"/>
          <p:cNvSpPr>
            <a:spLocks noChangeShapeType="1"/>
          </p:cNvSpPr>
          <p:nvPr/>
        </p:nvSpPr>
        <p:spPr bwMode="auto">
          <a:xfrm flipV="1">
            <a:off x="3778250" y="4749800"/>
            <a:ext cx="1485900" cy="1587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V="1">
            <a:off x="5245100" y="3708400"/>
            <a:ext cx="1327150" cy="1047750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V="1">
            <a:off x="6584950" y="2801938"/>
            <a:ext cx="771525" cy="900112"/>
          </a:xfrm>
          <a:prstGeom prst="line">
            <a:avLst/>
          </a:prstGeom>
          <a:noFill/>
          <a:ln w="1270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Text Box 11"/>
          <p:cNvSpPr txBox="1">
            <a:spLocks noChangeArrowheads="1"/>
          </p:cNvSpPr>
          <p:nvPr/>
        </p:nvSpPr>
        <p:spPr bwMode="auto">
          <a:xfrm>
            <a:off x="4806950" y="4008438"/>
            <a:ext cx="800100" cy="457200"/>
          </a:xfrm>
          <a:prstGeom prst="rect">
            <a:avLst/>
          </a:prstGeom>
          <a:solidFill>
            <a:srgbClr val="BDFFE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200"/>
              <a:t>Text 2%</a:t>
            </a:r>
            <a:br>
              <a:rPr lang="en-GB" sz="1200"/>
            </a:br>
            <a:r>
              <a:rPr lang="en-GB" sz="1200"/>
              <a:t>complete</a:t>
            </a:r>
          </a:p>
        </p:txBody>
      </p:sp>
      <p:sp>
        <p:nvSpPr>
          <p:cNvPr id="41995" name="Text Box 12"/>
          <p:cNvSpPr txBox="1">
            <a:spLocks noChangeArrowheads="1"/>
          </p:cNvSpPr>
          <p:nvPr/>
        </p:nvSpPr>
        <p:spPr bwMode="auto">
          <a:xfrm>
            <a:off x="4640263" y="5216525"/>
            <a:ext cx="1120775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/>
              <a:t>Internal</a:t>
            </a:r>
            <a:br>
              <a:rPr lang="en-GB" sz="1600"/>
            </a:br>
            <a:r>
              <a:rPr lang="en-GB" sz="1600"/>
              <a:t>evaluation</a:t>
            </a:r>
          </a:p>
        </p:txBody>
      </p:sp>
      <p:sp>
        <p:nvSpPr>
          <p:cNvPr id="41996" name="Text Box 13"/>
          <p:cNvSpPr txBox="1">
            <a:spLocks noChangeArrowheads="1"/>
          </p:cNvSpPr>
          <p:nvPr/>
        </p:nvSpPr>
        <p:spPr bwMode="auto">
          <a:xfrm>
            <a:off x="6408738" y="5241925"/>
            <a:ext cx="995362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600"/>
              <a:t>Deadline</a:t>
            </a:r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 flipV="1">
            <a:off x="7378700" y="2797175"/>
            <a:ext cx="0" cy="24352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5"/>
          <p:cNvSpPr>
            <a:spLocks noChangeShapeType="1"/>
          </p:cNvSpPr>
          <p:nvPr/>
        </p:nvSpPr>
        <p:spPr bwMode="auto">
          <a:xfrm flipV="1">
            <a:off x="5245100" y="4514850"/>
            <a:ext cx="0" cy="679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Text Box 16"/>
          <p:cNvSpPr txBox="1">
            <a:spLocks noChangeArrowheads="1"/>
          </p:cNvSpPr>
          <p:nvPr/>
        </p:nvSpPr>
        <p:spPr bwMode="auto">
          <a:xfrm>
            <a:off x="5033963" y="5992813"/>
            <a:ext cx="206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Approx. 3 weeks</a:t>
            </a:r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>
            <a:off x="5232400" y="5943600"/>
            <a:ext cx="21082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 type="arrow" w="lg" len="lg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62216D-D640-2A42-9199-309775CEBF27}" type="slidenum">
              <a:rPr lang="en-GB" sz="1000"/>
              <a:pPr/>
              <a:t>2</a:t>
            </a:fld>
            <a:endParaRPr lang="en-GB" sz="1400">
              <a:latin typeface="Times New Roman" charset="0"/>
            </a:endParaRPr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1775" y="536575"/>
            <a:ext cx="4267200" cy="4365625"/>
          </a:xfrm>
        </p:spPr>
        <p:txBody>
          <a:bodyPr/>
          <a:lstStyle/>
          <a:p>
            <a:r>
              <a:rPr lang="en-GB" sz="3600" dirty="0">
                <a:solidFill>
                  <a:srgbClr val="FF0000"/>
                </a:solidFill>
                <a:latin typeface="Arial" charset="0"/>
              </a:rPr>
              <a:t>From Idea to </a:t>
            </a:r>
            <a:r>
              <a:rPr lang="en-GB" sz="3600" dirty="0" smtClean="0">
                <a:solidFill>
                  <a:srgbClr val="FF0000"/>
                </a:solidFill>
                <a:latin typeface="Arial" charset="0"/>
              </a:rPr>
              <a:t>Project: Story 1</a:t>
            </a:r>
            <a:r>
              <a:rPr lang="en-GB" sz="28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GB" sz="2800" dirty="0">
                <a:solidFill>
                  <a:srgbClr val="FF0000"/>
                </a:solidFill>
                <a:latin typeface="Arial" charset="0"/>
              </a:rPr>
            </a:br>
            <a:r>
              <a:rPr lang="en-GB" sz="3600" i="1" dirty="0">
                <a:solidFill>
                  <a:srgbClr val="000000"/>
                </a:solidFill>
                <a:latin typeface="Arial" charset="0"/>
              </a:rPr>
              <a:t>The Story of </a:t>
            </a:r>
            <a:r>
              <a:rPr lang="en-GB" sz="3600" i="1" dirty="0" smtClean="0">
                <a:solidFill>
                  <a:srgbClr val="000000"/>
                </a:solidFill>
                <a:latin typeface="Arial" charset="0"/>
              </a:rPr>
              <a:t>MIDAS</a:t>
            </a:r>
            <a:endParaRPr lang="en-GB" sz="3600" i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387" name="Picture 6" descr="midas_cartoon_tou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641350"/>
            <a:ext cx="4376737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757ACD0-0A2C-A041-A8A5-40AC5A2AD90F}" type="slidenum">
              <a:rPr lang="en-GB" sz="1000"/>
              <a:pPr/>
              <a:t>20</a:t>
            </a:fld>
            <a:endParaRPr lang="en-GB" sz="1400">
              <a:latin typeface="Times New Roman" charset="0"/>
            </a:endParaRP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Content: Clarity</a:t>
            </a:r>
          </a:p>
        </p:txBody>
      </p:sp>
      <p:pic>
        <p:nvPicPr>
          <p:cNvPr id="43011" name="Picture 5" descr="MPj040657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88" y="1306513"/>
            <a:ext cx="3090862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4230" name="PubOvalCallout"/>
          <p:cNvSpPr>
            <a:spLocks noEditPoints="1" noChangeArrowheads="1"/>
          </p:cNvSpPr>
          <p:nvPr/>
        </p:nvSpPr>
        <p:spPr bwMode="auto">
          <a:xfrm>
            <a:off x="2524125" y="1495425"/>
            <a:ext cx="6334125" cy="1752600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105 h 21600"/>
              <a:gd name="T4" fmla="*/ 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21600"/>
                </a:moveTo>
                <a:lnTo>
                  <a:pt x="9590" y="16158"/>
                </a:lnTo>
                <a:cubicBezTo>
                  <a:pt x="9991" y="16192"/>
                  <a:pt x="10395" y="16209"/>
                  <a:pt x="10800" y="16209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BDFFE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ja-JP" altLang="en-GB" sz="2800" dirty="0"/>
              <a:t>“</a:t>
            </a:r>
            <a:r>
              <a:rPr lang="en-GB" sz="2800" dirty="0"/>
              <a:t>Reading this makes me give up the will to live</a:t>
            </a:r>
            <a:r>
              <a:rPr lang="ja-JP" altLang="en-GB" sz="2800" dirty="0"/>
              <a:t>”</a:t>
            </a:r>
            <a:endParaRPr lang="en-GB" sz="2800" dirty="0"/>
          </a:p>
        </p:txBody>
      </p:sp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4114800" y="3868738"/>
            <a:ext cx="4243388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/>
              <a:t>(said by one of the co-authors of PLUTO during a phone conference)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D629B3-DB1B-B443-AC2A-10756F8D9EEF}" type="slidenum">
              <a:rPr lang="en-GB" sz="1000"/>
              <a:pPr/>
              <a:t>21</a:t>
            </a:fld>
            <a:endParaRPr lang="en-GB" sz="1400">
              <a:latin typeface="Times New Roman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Reasons for lack of clarity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 charset="0"/>
              </a:rPr>
              <a:t>Problems with overall quality of writing / structuring</a:t>
            </a:r>
          </a:p>
          <a:p>
            <a:r>
              <a:rPr lang="en-GB" dirty="0">
                <a:latin typeface="Arial" charset="0"/>
              </a:rPr>
              <a:t>Failure to separate:</a:t>
            </a:r>
          </a:p>
          <a:p>
            <a:pPr lvl="1"/>
            <a:r>
              <a:rPr lang="en-GB" dirty="0">
                <a:solidFill>
                  <a:srgbClr val="FF0066"/>
                </a:solidFill>
                <a:latin typeface="Arial" charset="0"/>
                <a:ea typeface="ＭＳ Ｐゴシック" charset="0"/>
              </a:rPr>
              <a:t>Input</a:t>
            </a:r>
            <a:r>
              <a:rPr lang="en-GB" dirty="0">
                <a:latin typeface="Arial" charset="0"/>
                <a:ea typeface="ＭＳ Ｐゴシック" charset="0"/>
              </a:rPr>
              <a:t> to project from </a:t>
            </a:r>
            <a:r>
              <a:rPr lang="en-GB" dirty="0" smtClean="0">
                <a:latin typeface="Arial" charset="0"/>
                <a:ea typeface="ＭＳ Ｐゴシック" charset="0"/>
              </a:rPr>
              <a:t>partners' products &amp; </a:t>
            </a:r>
            <a:r>
              <a:rPr lang="en-GB" dirty="0">
                <a:latin typeface="Arial" charset="0"/>
                <a:ea typeface="ＭＳ Ｐゴシック" charset="0"/>
              </a:rPr>
              <a:t>research</a:t>
            </a:r>
          </a:p>
          <a:p>
            <a:pPr lvl="1"/>
            <a:r>
              <a:rPr lang="en-GB" dirty="0">
                <a:solidFill>
                  <a:srgbClr val="FF0066"/>
                </a:solidFill>
                <a:latin typeface="Arial" charset="0"/>
                <a:ea typeface="ＭＳ Ｐゴシック" charset="0"/>
              </a:rPr>
              <a:t>Input</a:t>
            </a:r>
            <a:r>
              <a:rPr lang="en-GB" dirty="0">
                <a:latin typeface="Arial" charset="0"/>
                <a:ea typeface="ＭＳ Ｐゴシック" charset="0"/>
              </a:rPr>
              <a:t> to project from other projects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What work will </a:t>
            </a:r>
            <a:r>
              <a:rPr lang="en-GB" dirty="0" smtClean="0">
                <a:latin typeface="Arial" charset="0"/>
                <a:ea typeface="ＭＳ Ｐゴシック" charset="0"/>
              </a:rPr>
              <a:t>be done </a:t>
            </a:r>
            <a:r>
              <a:rPr lang="en-GB" dirty="0">
                <a:solidFill>
                  <a:srgbClr val="FF0066"/>
                </a:solidFill>
                <a:latin typeface="Arial" charset="0"/>
                <a:ea typeface="ＭＳ Ｐゴシック" charset="0"/>
              </a:rPr>
              <a:t>in</a:t>
            </a:r>
            <a:r>
              <a:rPr lang="en-GB" dirty="0">
                <a:latin typeface="Arial" charset="0"/>
                <a:ea typeface="ＭＳ Ｐゴシック" charset="0"/>
              </a:rPr>
              <a:t> the project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Objectives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Concrete results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Impact: </a:t>
            </a:r>
            <a:r>
              <a:rPr lang="en-GB" dirty="0" smtClean="0">
                <a:latin typeface="Arial" charset="0"/>
                <a:ea typeface="ＭＳ Ｐゴシック" charset="0"/>
              </a:rPr>
              <a:t>What </a:t>
            </a:r>
            <a:r>
              <a:rPr lang="en-GB" dirty="0">
                <a:latin typeface="Arial" charset="0"/>
                <a:ea typeface="ＭＳ Ｐゴシック" charset="0"/>
              </a:rPr>
              <a:t>becomes possible </a:t>
            </a:r>
            <a:r>
              <a:rPr lang="en-GB" dirty="0">
                <a:solidFill>
                  <a:srgbClr val="FF0066"/>
                </a:solidFill>
                <a:latin typeface="Arial" charset="0"/>
                <a:ea typeface="ＭＳ Ｐゴシック" charset="0"/>
              </a:rPr>
              <a:t>after</a:t>
            </a:r>
            <a:r>
              <a:rPr lang="en-GB" dirty="0">
                <a:latin typeface="Arial" charset="0"/>
                <a:ea typeface="ＭＳ Ｐゴシック" charset="0"/>
              </a:rPr>
              <a:t> the project</a:t>
            </a:r>
          </a:p>
          <a:p>
            <a:pPr lvl="1"/>
            <a:endParaRPr lang="en-GB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96D3B1-E3D9-E448-A3E6-6C565A2398F3}" type="slidenum">
              <a:rPr lang="en-GB" sz="1000"/>
              <a:pPr/>
              <a:t>22</a:t>
            </a:fld>
            <a:endParaRPr lang="en-GB" sz="1400">
              <a:latin typeface="Times New Roman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Types of Success &amp; Failure</a:t>
            </a:r>
          </a:p>
        </p:txBody>
      </p:sp>
      <p:sp>
        <p:nvSpPr>
          <p:cNvPr id="585731" name="Rectangle 3"/>
          <p:cNvSpPr>
            <a:spLocks noChangeArrowheads="1"/>
          </p:cNvSpPr>
          <p:nvPr/>
        </p:nvSpPr>
        <p:spPr bwMode="auto">
          <a:xfrm>
            <a:off x="5527675" y="2024063"/>
            <a:ext cx="1333500" cy="13811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en-GB" sz="1400"/>
              <a:t>Score &gt; ~12</a:t>
            </a:r>
            <a:br>
              <a:rPr lang="en-GB" sz="1400"/>
            </a:br>
            <a:r>
              <a:rPr lang="en-GB" sz="1400" b="1"/>
              <a:t>but: </a:t>
            </a:r>
            <a:r>
              <a:rPr lang="en-GB" sz="1400" i="1"/>
              <a:t>undeserved</a:t>
            </a:r>
            <a:br>
              <a:rPr lang="en-GB" sz="1400" i="1"/>
            </a:br>
            <a:r>
              <a:rPr lang="en-GB" sz="1400" i="1"/>
              <a:t>(problems when running project)</a:t>
            </a: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1981200" y="2222500"/>
            <a:ext cx="1352550" cy="955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GB" sz="1400"/>
              <a:t>Score &gt; ~12</a:t>
            </a:r>
            <a:br>
              <a:rPr lang="en-GB" sz="1400"/>
            </a:br>
            <a:r>
              <a:rPr lang="en-GB" sz="1400"/>
              <a:t>Good proposal + project</a:t>
            </a:r>
            <a:endParaRPr lang="en-GB" sz="1400" i="1"/>
          </a:p>
        </p:txBody>
      </p:sp>
      <p:sp>
        <p:nvSpPr>
          <p:cNvPr id="585733" name="Rectangle 5"/>
          <p:cNvSpPr>
            <a:spLocks noChangeArrowheads="1"/>
          </p:cNvSpPr>
          <p:nvPr/>
        </p:nvSpPr>
        <p:spPr bwMode="auto">
          <a:xfrm>
            <a:off x="3698875" y="4038283"/>
            <a:ext cx="1352550" cy="317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en-GB" sz="1400"/>
              <a:t>Score 10-12</a:t>
            </a:r>
            <a:endParaRPr lang="en-GB" sz="1400" i="1"/>
          </a:p>
        </p:txBody>
      </p:sp>
      <p:sp>
        <p:nvSpPr>
          <p:cNvPr id="585734" name="Rectangle 6"/>
          <p:cNvSpPr>
            <a:spLocks noChangeArrowheads="1"/>
          </p:cNvSpPr>
          <p:nvPr/>
        </p:nvSpPr>
        <p:spPr bwMode="auto">
          <a:xfrm>
            <a:off x="7316788" y="3935413"/>
            <a:ext cx="1362075" cy="7429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en-GB" sz="1400"/>
              <a:t>Score &lt; 10</a:t>
            </a:r>
            <a:br>
              <a:rPr lang="en-GB" sz="1400"/>
            </a:br>
            <a:r>
              <a:rPr lang="en-GB" sz="1400">
                <a:solidFill>
                  <a:srgbClr val="00CC00"/>
                </a:solidFill>
              </a:rPr>
              <a:t>3 or more for each criterion</a:t>
            </a:r>
            <a:endParaRPr lang="en-GB" sz="1400" i="1">
              <a:solidFill>
                <a:srgbClr val="00CC00"/>
              </a:solidFill>
            </a:endParaRPr>
          </a:p>
        </p:txBody>
      </p:sp>
      <p:sp>
        <p:nvSpPr>
          <p:cNvPr id="585735" name="Rectangle 7"/>
          <p:cNvSpPr>
            <a:spLocks noChangeArrowheads="1"/>
          </p:cNvSpPr>
          <p:nvPr/>
        </p:nvSpPr>
        <p:spPr bwMode="auto">
          <a:xfrm>
            <a:off x="7302500" y="4787900"/>
            <a:ext cx="1390650" cy="7429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en-GB" sz="1400"/>
              <a:t>Score &lt; 10</a:t>
            </a:r>
            <a:br>
              <a:rPr lang="en-GB" sz="1400"/>
            </a:br>
            <a:r>
              <a:rPr lang="en-GB" sz="1400">
                <a:solidFill>
                  <a:srgbClr val="FF0066"/>
                </a:solidFill>
              </a:rPr>
              <a:t>Under 3 for some criteria</a:t>
            </a:r>
            <a:endParaRPr lang="en-GB" sz="1400" i="1">
              <a:solidFill>
                <a:srgbClr val="FF0066"/>
              </a:solidFill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0" y="3819525"/>
            <a:ext cx="9144000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58750" y="2335213"/>
            <a:ext cx="1455738" cy="457200"/>
          </a:xfrm>
          <a:prstGeom prst="rect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/>
              <a:t>FUNDED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58750" y="4129088"/>
            <a:ext cx="1455738" cy="822325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 dirty="0"/>
              <a:t>NOT</a:t>
            </a:r>
            <a:br>
              <a:rPr lang="en-GB" sz="2400" dirty="0"/>
            </a:br>
            <a:r>
              <a:rPr lang="en-GB" sz="2400" dirty="0"/>
              <a:t>FUNDED</a:t>
            </a:r>
          </a:p>
        </p:txBody>
      </p:sp>
      <p:sp>
        <p:nvSpPr>
          <p:cNvPr id="585740" name="Text Box 12"/>
          <p:cNvSpPr txBox="1">
            <a:spLocks noChangeArrowheads="1"/>
          </p:cNvSpPr>
          <p:nvPr/>
        </p:nvSpPr>
        <p:spPr bwMode="auto">
          <a:xfrm>
            <a:off x="2012950" y="1081088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>
                <a:solidFill>
                  <a:srgbClr val="00CC00"/>
                </a:solidFill>
              </a:rPr>
              <a:t>Success!!</a:t>
            </a:r>
          </a:p>
        </p:txBody>
      </p:sp>
      <p:sp>
        <p:nvSpPr>
          <p:cNvPr id="585741" name="Text Box 13"/>
          <p:cNvSpPr txBox="1">
            <a:spLocks noChangeArrowheads="1"/>
          </p:cNvSpPr>
          <p:nvPr/>
        </p:nvSpPr>
        <p:spPr bwMode="auto">
          <a:xfrm>
            <a:off x="3584575" y="1081088"/>
            <a:ext cx="158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GB" b="1">
                <a:solidFill>
                  <a:srgbClr val="3366FF"/>
                </a:solidFill>
              </a:rPr>
              <a:t>“</a:t>
            </a:r>
            <a:r>
              <a:rPr lang="en-GB" altLang="ja-JP" b="1">
                <a:solidFill>
                  <a:srgbClr val="3366FF"/>
                </a:solidFill>
              </a:rPr>
              <a:t>Harmless</a:t>
            </a:r>
            <a:r>
              <a:rPr lang="ja-JP" altLang="en-GB" b="1">
                <a:solidFill>
                  <a:srgbClr val="3366FF"/>
                </a:solidFill>
              </a:rPr>
              <a:t>”</a:t>
            </a:r>
            <a:r>
              <a:rPr lang="en-GB" altLang="ja-JP" b="1">
                <a:solidFill>
                  <a:srgbClr val="3366FF"/>
                </a:solidFill>
              </a:rPr>
              <a:t/>
            </a:r>
            <a:br>
              <a:rPr lang="en-GB" altLang="ja-JP" b="1">
                <a:solidFill>
                  <a:srgbClr val="3366FF"/>
                </a:solidFill>
              </a:rPr>
            </a:br>
            <a:r>
              <a:rPr lang="en-GB" altLang="ja-JP" b="1">
                <a:solidFill>
                  <a:srgbClr val="3366FF"/>
                </a:solidFill>
              </a:rPr>
              <a:t>Failure</a:t>
            </a:r>
            <a:endParaRPr lang="en-GB" b="1">
              <a:solidFill>
                <a:srgbClr val="3366FF"/>
              </a:solidFill>
            </a:endParaRPr>
          </a:p>
        </p:txBody>
      </p:sp>
      <p:sp>
        <p:nvSpPr>
          <p:cNvPr id="585742" name="Text Box 14"/>
          <p:cNvSpPr txBox="1">
            <a:spLocks noChangeArrowheads="1"/>
          </p:cNvSpPr>
          <p:nvPr/>
        </p:nvSpPr>
        <p:spPr bwMode="auto">
          <a:xfrm>
            <a:off x="7104063" y="1014413"/>
            <a:ext cx="17875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b="1">
                <a:solidFill>
                  <a:srgbClr val="FF0066"/>
                </a:solidFill>
              </a:rPr>
              <a:t>Long-term</a:t>
            </a:r>
            <a:br>
              <a:rPr lang="en-GB" b="1">
                <a:solidFill>
                  <a:srgbClr val="FF0066"/>
                </a:solidFill>
              </a:rPr>
            </a:br>
            <a:r>
              <a:rPr lang="en-GB" b="1">
                <a:solidFill>
                  <a:srgbClr val="FF0066"/>
                </a:solidFill>
              </a:rPr>
              <a:t>damage to</a:t>
            </a:r>
            <a:br>
              <a:rPr lang="en-GB" b="1">
                <a:solidFill>
                  <a:srgbClr val="FF0066"/>
                </a:solidFill>
              </a:rPr>
            </a:br>
            <a:r>
              <a:rPr lang="en-GB" b="1">
                <a:solidFill>
                  <a:srgbClr val="FF0066"/>
                </a:solidFill>
              </a:rPr>
              <a:t>reputation by:</a:t>
            </a:r>
          </a:p>
        </p:txBody>
      </p:sp>
      <p:sp>
        <p:nvSpPr>
          <p:cNvPr id="585743" name="Text Box 15"/>
          <p:cNvSpPr txBox="1">
            <a:spLocks noChangeArrowheads="1"/>
          </p:cNvSpPr>
          <p:nvPr/>
        </p:nvSpPr>
        <p:spPr bwMode="auto">
          <a:xfrm>
            <a:off x="5473700" y="1081088"/>
            <a:ext cx="1441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b="1">
                <a:solidFill>
                  <a:srgbClr val="FF99FF"/>
                </a:solidFill>
              </a:rPr>
              <a:t>Harmful</a:t>
            </a:r>
            <a:br>
              <a:rPr lang="en-GB" b="1">
                <a:solidFill>
                  <a:srgbClr val="FF99FF"/>
                </a:solidFill>
              </a:rPr>
            </a:br>
            <a:r>
              <a:rPr lang="ja-JP" altLang="en-GB" b="1">
                <a:solidFill>
                  <a:srgbClr val="FF99FF"/>
                </a:solidFill>
              </a:rPr>
              <a:t>“</a:t>
            </a:r>
            <a:r>
              <a:rPr lang="en-GB" altLang="ja-JP" b="1">
                <a:solidFill>
                  <a:srgbClr val="FF99FF"/>
                </a:solidFill>
              </a:rPr>
              <a:t>success</a:t>
            </a:r>
            <a:r>
              <a:rPr lang="ja-JP" altLang="en-GB" b="1">
                <a:solidFill>
                  <a:srgbClr val="FF99FF"/>
                </a:solidFill>
              </a:rPr>
              <a:t>”</a:t>
            </a:r>
            <a:endParaRPr lang="en-GB" b="1">
              <a:solidFill>
                <a:srgbClr val="FF99FF"/>
              </a:solidFill>
            </a:endParaRPr>
          </a:p>
        </p:txBody>
      </p:sp>
      <p:sp>
        <p:nvSpPr>
          <p:cNvPr id="50191" name="Line 16"/>
          <p:cNvSpPr>
            <a:spLocks noChangeShapeType="1"/>
          </p:cNvSpPr>
          <p:nvPr/>
        </p:nvSpPr>
        <p:spPr bwMode="auto">
          <a:xfrm>
            <a:off x="3562350" y="1019175"/>
            <a:ext cx="0" cy="549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7"/>
          <p:cNvSpPr>
            <a:spLocks noChangeShapeType="1"/>
          </p:cNvSpPr>
          <p:nvPr/>
        </p:nvSpPr>
        <p:spPr bwMode="auto">
          <a:xfrm>
            <a:off x="5178425" y="1006475"/>
            <a:ext cx="0" cy="549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8"/>
          <p:cNvSpPr>
            <a:spLocks noChangeShapeType="1"/>
          </p:cNvSpPr>
          <p:nvPr/>
        </p:nvSpPr>
        <p:spPr bwMode="auto">
          <a:xfrm>
            <a:off x="6978650" y="996950"/>
            <a:ext cx="0" cy="549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5747" name="Text Box 19"/>
          <p:cNvSpPr txBox="1">
            <a:spLocks noChangeArrowheads="1"/>
          </p:cNvSpPr>
          <p:nvPr/>
        </p:nvSpPr>
        <p:spPr bwMode="auto">
          <a:xfrm>
            <a:off x="7118350" y="2393950"/>
            <a:ext cx="2025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marL="180975" indent="-18097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buFontTx/>
              <a:buChar char="•"/>
            </a:pPr>
            <a:r>
              <a:rPr lang="en-GB" sz="1600" dirty="0">
                <a:solidFill>
                  <a:srgbClr val="FF0066"/>
                </a:solidFill>
              </a:rPr>
              <a:t>Peers (evaluators) </a:t>
            </a:r>
          </a:p>
          <a:p>
            <a:pPr algn="l">
              <a:buFontTx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Partners</a:t>
            </a:r>
            <a:endParaRPr lang="en-GB" sz="1600" dirty="0">
              <a:solidFill>
                <a:srgbClr val="FF0066"/>
              </a:solidFill>
            </a:endParaRPr>
          </a:p>
          <a:p>
            <a:pPr algn="l">
              <a:buFontTx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NCP</a:t>
            </a:r>
            <a:endParaRPr lang="en-GB" sz="1600" dirty="0">
              <a:solidFill>
                <a:srgbClr val="FF0066"/>
              </a:solidFill>
            </a:endParaRPr>
          </a:p>
        </p:txBody>
      </p:sp>
      <p:sp>
        <p:nvSpPr>
          <p:cNvPr id="585748" name="Rectangle 20"/>
          <p:cNvSpPr>
            <a:spLocks noChangeArrowheads="1"/>
          </p:cNvSpPr>
          <p:nvPr/>
        </p:nvSpPr>
        <p:spPr bwMode="auto">
          <a:xfrm>
            <a:off x="3702050" y="4666933"/>
            <a:ext cx="1352550" cy="742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GB" sz="1400"/>
              <a:t>Score &gt; ~12</a:t>
            </a:r>
            <a:br>
              <a:rPr lang="en-GB" sz="1400"/>
            </a:br>
            <a:r>
              <a:rPr lang="en-GB" sz="1400" i="1"/>
              <a:t>But not funded anyway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EE8668-44D3-7248-BC90-710B67EBB883}" type="slidenum">
              <a:rPr lang="en-GB" sz="1000"/>
              <a:pPr/>
              <a:t>23</a:t>
            </a:fld>
            <a:endParaRPr lang="en-GB" sz="1400">
              <a:latin typeface="Times New Roman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PLUTO:  Signs of Failure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 charset="0"/>
              </a:rPr>
              <a:t>Score less than 10</a:t>
            </a:r>
          </a:p>
          <a:p>
            <a:r>
              <a:rPr lang="en-GB" dirty="0">
                <a:latin typeface="Arial" charset="0"/>
              </a:rPr>
              <a:t>Score less than 3 for criterion 1, criterion 3 (the ones most related to project concept)</a:t>
            </a:r>
          </a:p>
          <a:p>
            <a:r>
              <a:rPr lang="en-GB" dirty="0">
                <a:latin typeface="Arial" charset="0"/>
              </a:rPr>
              <a:t>Reviewer comments show: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Not able to see any clear concept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View proposal as </a:t>
            </a:r>
            <a:r>
              <a:rPr lang="ja-JP" altLang="en-GB" dirty="0">
                <a:latin typeface="Arial" charset="0"/>
                <a:ea typeface="ＭＳ Ｐゴシック" charset="0"/>
              </a:rPr>
              <a:t>“</a:t>
            </a:r>
            <a:r>
              <a:rPr lang="en-GB" altLang="ja-JP" dirty="0">
                <a:latin typeface="Arial" charset="0"/>
                <a:ea typeface="ＭＳ Ｐゴシック" charset="0"/>
              </a:rPr>
              <a:t>increment</a:t>
            </a:r>
            <a:r>
              <a:rPr lang="ja-JP" altLang="en-GB" dirty="0">
                <a:latin typeface="Arial" charset="0"/>
                <a:ea typeface="ＭＳ Ｐゴシック" charset="0"/>
              </a:rPr>
              <a:t>”</a:t>
            </a:r>
            <a:r>
              <a:rPr lang="en-GB" altLang="ja-JP" dirty="0">
                <a:latin typeface="Arial" charset="0"/>
                <a:ea typeface="ＭＳ Ｐゴシック" charset="0"/>
              </a:rPr>
              <a:t> on earlier work (because at least they can understand that...)</a:t>
            </a:r>
          </a:p>
          <a:p>
            <a:pPr lvl="1"/>
            <a:r>
              <a:rPr lang="en-GB" dirty="0">
                <a:latin typeface="Arial" charset="0"/>
                <a:ea typeface="ＭＳ Ｐゴシック" charset="0"/>
              </a:rPr>
              <a:t>Criticisms on details: </a:t>
            </a:r>
            <a:r>
              <a:rPr lang="en-GB" i="1" dirty="0">
                <a:latin typeface="Arial" charset="0"/>
                <a:ea typeface="ＭＳ Ｐゴシック" charset="0"/>
              </a:rPr>
              <a:t> </a:t>
            </a:r>
            <a:r>
              <a:rPr lang="ja-JP" altLang="en-GB" i="1" dirty="0">
                <a:latin typeface="Arial" charset="0"/>
                <a:ea typeface="ＭＳ Ｐゴシック" charset="0"/>
              </a:rPr>
              <a:t>“</a:t>
            </a:r>
            <a:r>
              <a:rPr lang="en-GB" altLang="ja-JP" i="1" dirty="0">
                <a:latin typeface="Arial" charset="0"/>
                <a:ea typeface="ＭＳ Ｐゴシック" charset="0"/>
              </a:rPr>
              <a:t>When evaluators feel unhappy with the clarity of the overall concept, it tends to annoy them and they find other things to complain about too.</a:t>
            </a:r>
            <a:r>
              <a:rPr lang="ja-JP" altLang="en-GB" i="1" dirty="0">
                <a:latin typeface="Arial" charset="0"/>
                <a:ea typeface="ＭＳ Ｐゴシック" charset="0"/>
              </a:rPr>
              <a:t>”</a:t>
            </a:r>
            <a:endParaRPr lang="en-GB" i="1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A2BB00-F1A1-2F4E-87A1-7876DF5BB156}" type="slidenum">
              <a:rPr lang="en-GB" sz="1000"/>
              <a:pPr/>
              <a:t>24</a:t>
            </a:fld>
            <a:endParaRPr lang="en-GB" sz="1400">
              <a:latin typeface="Times New Roman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PLUTO: final error – failing to learn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GB" dirty="0">
                <a:latin typeface="Arial" charset="0"/>
              </a:rPr>
              <a:t>“</a:t>
            </a:r>
            <a:r>
              <a:rPr lang="en-GB" altLang="ja-JP" dirty="0">
                <a:latin typeface="Arial" charset="0"/>
              </a:rPr>
              <a:t>New call ... offers a great chance for PLUTO....</a:t>
            </a:r>
            <a:r>
              <a:rPr lang="ja-JP" altLang="en-GB" dirty="0">
                <a:latin typeface="Arial" charset="0"/>
              </a:rPr>
              <a:t>”</a:t>
            </a:r>
            <a:r>
              <a:rPr lang="en-GB" altLang="ja-JP" dirty="0">
                <a:latin typeface="Arial" charset="0"/>
              </a:rPr>
              <a:t/>
            </a:r>
            <a:br>
              <a:rPr lang="en-GB" altLang="ja-JP" dirty="0">
                <a:latin typeface="Arial" charset="0"/>
              </a:rPr>
            </a:br>
            <a:endParaRPr lang="en-GB" altLang="ja-JP" dirty="0">
              <a:latin typeface="Arial" charset="0"/>
            </a:endParaRPr>
          </a:p>
          <a:p>
            <a:r>
              <a:rPr lang="ja-JP" altLang="en-GB" dirty="0">
                <a:latin typeface="Arial" charset="0"/>
              </a:rPr>
              <a:t>“</a:t>
            </a:r>
            <a:r>
              <a:rPr lang="en-GB" altLang="ja-JP" dirty="0">
                <a:latin typeface="Arial" charset="0"/>
              </a:rPr>
              <a:t>We can probably keep the focus in a new proposal</a:t>
            </a:r>
            <a:r>
              <a:rPr lang="ja-JP" altLang="en-GB" dirty="0">
                <a:latin typeface="Arial" charset="0"/>
              </a:rPr>
              <a:t>”</a:t>
            </a:r>
            <a:r>
              <a:rPr lang="en-GB" altLang="ja-JP" dirty="0">
                <a:latin typeface="Arial" charset="0"/>
              </a:rPr>
              <a:t/>
            </a:r>
            <a:br>
              <a:rPr lang="en-GB" altLang="ja-JP" dirty="0">
                <a:latin typeface="Arial" charset="0"/>
              </a:rPr>
            </a:br>
            <a:endParaRPr lang="en-GB" altLang="ja-JP" dirty="0">
              <a:latin typeface="Arial" charset="0"/>
            </a:endParaRPr>
          </a:p>
          <a:p>
            <a:r>
              <a:rPr lang="ja-JP" altLang="en-GB" dirty="0">
                <a:latin typeface="Arial" charset="0"/>
              </a:rPr>
              <a:t>“</a:t>
            </a:r>
            <a:r>
              <a:rPr lang="en-GB" altLang="ja-JP" dirty="0">
                <a:latin typeface="Arial" charset="0"/>
              </a:rPr>
              <a:t>I think the reviewers were just looking for buzzwords</a:t>
            </a:r>
            <a:r>
              <a:rPr lang="ja-JP" altLang="en-GB" dirty="0">
                <a:latin typeface="Arial" charset="0"/>
              </a:rPr>
              <a:t>”</a:t>
            </a:r>
            <a:r>
              <a:rPr lang="en-GB" altLang="ja-JP" dirty="0">
                <a:latin typeface="Arial" charset="0"/>
              </a:rPr>
              <a:t/>
            </a:r>
            <a:br>
              <a:rPr lang="en-GB" altLang="ja-JP" dirty="0">
                <a:latin typeface="Arial" charset="0"/>
              </a:rPr>
            </a:br>
            <a:endParaRPr lang="en-GB" altLang="ja-JP" dirty="0">
              <a:latin typeface="Arial" charset="0"/>
            </a:endParaRPr>
          </a:p>
          <a:p>
            <a:r>
              <a:rPr lang="ja-JP" altLang="en-GB" dirty="0">
                <a:latin typeface="Arial" charset="0"/>
              </a:rPr>
              <a:t>“</a:t>
            </a:r>
            <a:r>
              <a:rPr lang="en-GB" altLang="ja-JP" dirty="0">
                <a:latin typeface="Arial" charset="0"/>
              </a:rPr>
              <a:t>How do the reviewers know better than us how....</a:t>
            </a:r>
            <a:r>
              <a:rPr lang="ja-JP" altLang="en-GB" dirty="0">
                <a:latin typeface="Arial" charset="0"/>
              </a:rPr>
              <a:t>”</a:t>
            </a:r>
            <a:endParaRPr lang="en-GB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val 3"/>
          <p:cNvSpPr>
            <a:spLocks noChangeArrowheads="1"/>
          </p:cNvSpPr>
          <p:nvPr/>
        </p:nvSpPr>
        <p:spPr bwMode="auto">
          <a:xfrm>
            <a:off x="203200" y="2908300"/>
            <a:ext cx="1474788" cy="104775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400"/>
              <a:t>Project</a:t>
            </a:r>
            <a:br>
              <a:rPr lang="en-GB" sz="2400"/>
            </a:br>
            <a:r>
              <a:rPr lang="en-GB" sz="2400"/>
              <a:t>Idea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7304088" y="2898775"/>
            <a:ext cx="1554162" cy="1066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b="1"/>
              <a:t>Project</a:t>
            </a:r>
            <a:br>
              <a:rPr lang="en-GB" b="1"/>
            </a:br>
            <a:r>
              <a:rPr lang="en-GB" b="1"/>
              <a:t>Proposal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2247900" y="985838"/>
            <a:ext cx="4051300" cy="45720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 dirty="0">
                <a:cs typeface="Arial" charset="0"/>
              </a:rPr>
              <a:t>Core scientific/technical idea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425825" y="3201988"/>
            <a:ext cx="1744663" cy="45720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>
                <a:cs typeface="Arial" charset="0"/>
              </a:rPr>
              <a:t>Consortium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144838" y="5856288"/>
            <a:ext cx="2373312" cy="457200"/>
          </a:xfrm>
          <a:prstGeom prst="rect">
            <a:avLst/>
          </a:prstGeom>
          <a:solidFill>
            <a:srgbClr val="66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>
                <a:cs typeface="Arial" charset="0"/>
              </a:rPr>
              <a:t>Application area</a:t>
            </a:r>
          </a:p>
        </p:txBody>
      </p:sp>
      <p:cxnSp>
        <p:nvCxnSpPr>
          <p:cNvPr id="30727" name="AutoShape 8"/>
          <p:cNvCxnSpPr>
            <a:cxnSpLocks noChangeShapeType="1"/>
            <a:stCxn id="30722" idx="6"/>
            <a:endCxn id="30725" idx="1"/>
          </p:cNvCxnSpPr>
          <p:nvPr/>
        </p:nvCxnSpPr>
        <p:spPr bwMode="auto">
          <a:xfrm flipV="1">
            <a:off x="1677988" y="3430588"/>
            <a:ext cx="1747837" cy="1587"/>
          </a:xfrm>
          <a:prstGeom prst="bentConnector3">
            <a:avLst>
              <a:gd name="adj1" fmla="val 49954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8" name="AutoShape 9"/>
          <p:cNvCxnSpPr>
            <a:cxnSpLocks noChangeShapeType="1"/>
            <a:stCxn id="30722" idx="0"/>
            <a:endCxn id="30724" idx="1"/>
          </p:cNvCxnSpPr>
          <p:nvPr/>
        </p:nvCxnSpPr>
        <p:spPr bwMode="auto">
          <a:xfrm flipV="1">
            <a:off x="941388" y="1214438"/>
            <a:ext cx="1306512" cy="16938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AutoShape 10"/>
          <p:cNvCxnSpPr>
            <a:cxnSpLocks noChangeShapeType="1"/>
            <a:stCxn id="30722" idx="4"/>
            <a:endCxn id="30726" idx="1"/>
          </p:cNvCxnSpPr>
          <p:nvPr/>
        </p:nvCxnSpPr>
        <p:spPr bwMode="auto">
          <a:xfrm>
            <a:off x="941388" y="3956050"/>
            <a:ext cx="2203450" cy="21288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0" name="AutoShape 11"/>
          <p:cNvCxnSpPr>
            <a:cxnSpLocks noChangeShapeType="1"/>
            <a:stCxn id="30724" idx="3"/>
            <a:endCxn id="30723" idx="0"/>
          </p:cNvCxnSpPr>
          <p:nvPr/>
        </p:nvCxnSpPr>
        <p:spPr bwMode="auto">
          <a:xfrm>
            <a:off x="6299200" y="1214438"/>
            <a:ext cx="1782763" cy="1684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1" name="AutoShape 12"/>
          <p:cNvCxnSpPr>
            <a:cxnSpLocks noChangeShapeType="1"/>
            <a:stCxn id="30726" idx="3"/>
            <a:endCxn id="30723" idx="2"/>
          </p:cNvCxnSpPr>
          <p:nvPr/>
        </p:nvCxnSpPr>
        <p:spPr bwMode="auto">
          <a:xfrm flipV="1">
            <a:off x="5518150" y="3965575"/>
            <a:ext cx="2563813" cy="21193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2" name="AutoShape 13"/>
          <p:cNvCxnSpPr>
            <a:cxnSpLocks noChangeShapeType="1"/>
            <a:stCxn id="30725" idx="3"/>
            <a:endCxn id="30723" idx="1"/>
          </p:cNvCxnSpPr>
          <p:nvPr/>
        </p:nvCxnSpPr>
        <p:spPr bwMode="auto">
          <a:xfrm>
            <a:off x="5170488" y="3430588"/>
            <a:ext cx="2133600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1125538" y="1028700"/>
            <a:ext cx="847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Vague</a:t>
            </a:r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6503988" y="969963"/>
            <a:ext cx="73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Clear</a:t>
            </a:r>
          </a:p>
        </p:txBody>
      </p:sp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1822450" y="3067050"/>
            <a:ext cx="1390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 dirty="0">
                <a:solidFill>
                  <a:srgbClr val="FF0000"/>
                </a:solidFill>
                <a:cs typeface="Arial" charset="0"/>
              </a:rPr>
              <a:t>Incomplete/</a:t>
            </a:r>
            <a:br>
              <a:rPr lang="en-GB" sz="1800" dirty="0">
                <a:solidFill>
                  <a:srgbClr val="FF0000"/>
                </a:solidFill>
                <a:cs typeface="Arial" charset="0"/>
              </a:rPr>
            </a:br>
            <a:r>
              <a:rPr lang="en-GB" sz="1800" dirty="0">
                <a:solidFill>
                  <a:srgbClr val="FF0000"/>
                </a:solidFill>
                <a:cs typeface="Arial" charset="0"/>
              </a:rPr>
              <a:t>unbalanced</a:t>
            </a:r>
          </a:p>
        </p:txBody>
      </p:sp>
      <p:sp>
        <p:nvSpPr>
          <p:cNvPr id="30736" name="Text Box 17"/>
          <p:cNvSpPr txBox="1">
            <a:spLocks noChangeArrowheads="1"/>
          </p:cNvSpPr>
          <p:nvPr/>
        </p:nvSpPr>
        <p:spPr bwMode="auto">
          <a:xfrm>
            <a:off x="5702300" y="3081338"/>
            <a:ext cx="12493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Complete/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balanced</a:t>
            </a:r>
          </a:p>
        </p:txBody>
      </p:sp>
      <p:sp>
        <p:nvSpPr>
          <p:cNvPr id="30737" name="Text Box 18"/>
          <p:cNvSpPr txBox="1">
            <a:spLocks noChangeArrowheads="1"/>
          </p:cNvSpPr>
          <p:nvPr/>
        </p:nvSpPr>
        <p:spPr bwMode="auto">
          <a:xfrm>
            <a:off x="954088" y="5449888"/>
            <a:ext cx="15573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Too vague </a:t>
            </a:r>
            <a:r>
              <a:rPr lang="en-GB" sz="1800" i="1">
                <a:solidFill>
                  <a:srgbClr val="FF0000"/>
                </a:solidFill>
                <a:cs typeface="Arial" charset="0"/>
              </a:rPr>
              <a:t>or</a:t>
            </a:r>
            <a:r>
              <a:rPr lang="en-GB" sz="1800">
                <a:solidFill>
                  <a:srgbClr val="FF0000"/>
                </a:solidFill>
                <a:cs typeface="Arial" charset="0"/>
              </a:rPr>
              <a:t/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too specific/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dominant</a:t>
            </a:r>
          </a:p>
        </p:txBody>
      </p:sp>
      <p:sp>
        <p:nvSpPr>
          <p:cNvPr id="30738" name="Text Box 19"/>
          <p:cNvSpPr txBox="1">
            <a:spLocks noChangeArrowheads="1"/>
          </p:cNvSpPr>
          <p:nvPr/>
        </p:nvSpPr>
        <p:spPr bwMode="auto">
          <a:xfrm>
            <a:off x="5595938" y="5630863"/>
            <a:ext cx="34385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b-NO" sz="1800">
                <a:solidFill>
                  <a:srgbClr val="FF0000"/>
                </a:solidFill>
                <a:cs typeface="Arial" charset="0"/>
              </a:rPr>
              <a:t>Drives</a:t>
            </a:r>
            <a:r>
              <a:rPr lang="en-GB" sz="1800">
                <a:solidFill>
                  <a:srgbClr val="FF0000"/>
                </a:solidFill>
                <a:cs typeface="Arial" charset="0"/>
              </a:rPr>
              <a:t> technological development and enables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exploitation</a:t>
            </a:r>
          </a:p>
        </p:txBody>
      </p:sp>
      <p:sp>
        <p:nvSpPr>
          <p:cNvPr id="18450" name="Rectangle 21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24863" cy="830263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3600" dirty="0">
                <a:latin typeface="Arial" charset="0"/>
              </a:rPr>
              <a:t>From idea to proposal: </a:t>
            </a:r>
            <a:r>
              <a:rPr lang="en-GB" sz="3600" dirty="0" smtClean="0">
                <a:latin typeface="Arial" charset="0"/>
              </a:rPr>
              <a:t> axes</a:t>
            </a:r>
            <a:endParaRPr lang="en-GB" sz="36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606800" y="1947863"/>
            <a:ext cx="1160463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>
                <a:cs typeface="Arial" charset="0"/>
              </a:rPr>
              <a:t>Budget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051175" y="4495800"/>
            <a:ext cx="2544763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400">
                <a:cs typeface="Arial" charset="0"/>
              </a:rPr>
              <a:t>IPR/</a:t>
            </a:r>
            <a:br>
              <a:rPr lang="en-GB" sz="2400">
                <a:cs typeface="Arial" charset="0"/>
              </a:rPr>
            </a:br>
            <a:r>
              <a:rPr lang="en-GB" sz="2400">
                <a:cs typeface="Arial" charset="0"/>
              </a:rPr>
              <a:t>business aspects</a:t>
            </a:r>
          </a:p>
        </p:txBody>
      </p:sp>
      <p:cxnSp>
        <p:nvCxnSpPr>
          <p:cNvPr id="22" name="AutoShape 9"/>
          <p:cNvCxnSpPr>
            <a:cxnSpLocks noChangeShapeType="1"/>
            <a:stCxn id="30722" idx="7"/>
            <a:endCxn id="20" idx="1"/>
          </p:cNvCxnSpPr>
          <p:nvPr/>
        </p:nvCxnSpPr>
        <p:spPr bwMode="auto">
          <a:xfrm flipV="1">
            <a:off x="1462088" y="2178050"/>
            <a:ext cx="2144712" cy="8842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9"/>
          <p:cNvCxnSpPr>
            <a:cxnSpLocks noChangeShapeType="1"/>
            <a:stCxn id="20" idx="3"/>
            <a:endCxn id="30723" idx="1"/>
          </p:cNvCxnSpPr>
          <p:nvPr/>
        </p:nvCxnSpPr>
        <p:spPr bwMode="auto">
          <a:xfrm>
            <a:off x="4767263" y="2178050"/>
            <a:ext cx="2536825" cy="12541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"/>
          <p:cNvCxnSpPr>
            <a:cxnSpLocks noChangeShapeType="1"/>
            <a:stCxn id="30722" idx="5"/>
            <a:endCxn id="21" idx="1"/>
          </p:cNvCxnSpPr>
          <p:nvPr/>
        </p:nvCxnSpPr>
        <p:spPr bwMode="auto">
          <a:xfrm>
            <a:off x="1462088" y="3802063"/>
            <a:ext cx="1589087" cy="11096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9"/>
          <p:cNvCxnSpPr>
            <a:cxnSpLocks noChangeShapeType="1"/>
            <a:stCxn id="21" idx="3"/>
            <a:endCxn id="30723" idx="1"/>
          </p:cNvCxnSpPr>
          <p:nvPr/>
        </p:nvCxnSpPr>
        <p:spPr bwMode="auto">
          <a:xfrm flipV="1">
            <a:off x="5595938" y="3432175"/>
            <a:ext cx="1708150" cy="1479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1539875" y="1917700"/>
            <a:ext cx="1492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Maybe know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approx. total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5310188" y="1874838"/>
            <a:ext cx="20462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Takes account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of all partner rates</a:t>
            </a:r>
          </a:p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and wishes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1987550" y="3916363"/>
            <a:ext cx="1595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Assume it will</a:t>
            </a:r>
            <a:br>
              <a:rPr lang="en-GB" sz="1800">
                <a:solidFill>
                  <a:srgbClr val="FF0000"/>
                </a:solidFill>
                <a:cs typeface="Arial" charset="0"/>
              </a:rPr>
            </a:br>
            <a:r>
              <a:rPr lang="en-GB" sz="1800">
                <a:solidFill>
                  <a:srgbClr val="FF0000"/>
                </a:solidFill>
                <a:cs typeface="Arial" charset="0"/>
              </a:rPr>
              <a:t>be OK</a:t>
            </a: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4962525" y="3906838"/>
            <a:ext cx="19796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Potential conflicts</a:t>
            </a:r>
          </a:p>
          <a:p>
            <a:r>
              <a:rPr lang="en-GB" sz="1800">
                <a:solidFill>
                  <a:srgbClr val="FF0000"/>
                </a:solidFill>
                <a:cs typeface="Arial" charset="0"/>
              </a:rPr>
              <a:t>addressed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nimBg="1"/>
      <p:bldP spid="30724" grpId="0" animBg="1"/>
      <p:bldP spid="30725" grpId="0" animBg="1"/>
      <p:bldP spid="30726" grpId="0" animBg="1"/>
      <p:bldP spid="30733" grpId="0"/>
      <p:bldP spid="30734" grpId="0"/>
      <p:bldP spid="30735" grpId="0"/>
      <p:bldP spid="30736" grpId="0"/>
      <p:bldP spid="30737" grpId="0"/>
      <p:bldP spid="30738" grpId="0"/>
      <p:bldP spid="20" grpId="0" animBg="1"/>
      <p:bldP spid="21" grpId="0" animBg="1"/>
      <p:bldP spid="37" grpId="0"/>
      <p:bldP spid="38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DC147B-CB2E-5246-A167-89ABDA6FCCAD}" type="slidenum">
              <a:rPr lang="en-GB" sz="1000"/>
              <a:pPr/>
              <a:t>26</a:t>
            </a:fld>
            <a:endParaRPr lang="en-GB" sz="140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Final Thoughts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 charset="0"/>
              </a:rPr>
              <a:t>Proceed with all technical and non-technical issues in parallel</a:t>
            </a:r>
            <a:br>
              <a:rPr lang="en-GB" dirty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r>
              <a:rPr lang="en-GB" dirty="0">
                <a:latin typeface="Arial" charset="0"/>
              </a:rPr>
              <a:t>Read and review:  not just write</a:t>
            </a:r>
            <a:br>
              <a:rPr lang="en-GB" dirty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Nothing great is done without enthusiasm</a:t>
            </a:r>
            <a:r>
              <a:rPr lang="en-GB" altLang="ja-JP" dirty="0" smtClean="0">
                <a:latin typeface="Arial" charset="0"/>
              </a:rPr>
              <a:t>!</a:t>
            </a:r>
            <a:endParaRPr lang="en-GB" altLang="ja-JP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645F417-B12D-5C48-B06C-959EFD32DE1F}" type="slidenum">
              <a:rPr lang="en-GB" sz="1000"/>
              <a:pPr/>
              <a:t>3</a:t>
            </a:fld>
            <a:endParaRPr lang="en-GB" sz="14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Arial" charset="0"/>
              </a:rPr>
              <a:t>MIDAS: </a:t>
            </a:r>
            <a:r>
              <a:rPr lang="nb-NO" sz="2800" dirty="0" smtClean="0">
                <a:latin typeface="Arial" charset="0"/>
              </a:rPr>
              <a:t>The </a:t>
            </a:r>
            <a:r>
              <a:rPr lang="en-GB" sz="2800" dirty="0" smtClean="0">
                <a:latin typeface="Arial" charset="0"/>
              </a:rPr>
              <a:t>path to a submitted proposal</a:t>
            </a:r>
            <a:endParaRPr lang="en-GB" sz="2800" dirty="0">
              <a:latin typeface="Arial" charset="0"/>
            </a:endParaRPr>
          </a:p>
        </p:txBody>
      </p:sp>
      <p:sp>
        <p:nvSpPr>
          <p:cNvPr id="17414" name="Oval 16"/>
          <p:cNvSpPr>
            <a:spLocks noChangeArrowheads="1"/>
          </p:cNvSpPr>
          <p:nvPr/>
        </p:nvSpPr>
        <p:spPr bwMode="auto">
          <a:xfrm>
            <a:off x="220663" y="708025"/>
            <a:ext cx="1595437" cy="696913"/>
          </a:xfrm>
          <a:prstGeom prst="ellipse">
            <a:avLst/>
          </a:prstGeom>
          <a:solidFill>
            <a:srgbClr val="66FF33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400" b="1"/>
              <a:t>SINTEF</a:t>
            </a:r>
            <a:br>
              <a:rPr lang="en-GB" sz="1400" b="1"/>
            </a:br>
            <a:r>
              <a:rPr lang="en-GB" sz="1400" b="1"/>
              <a:t>Initiative</a:t>
            </a:r>
          </a:p>
        </p:txBody>
      </p:sp>
      <p:sp>
        <p:nvSpPr>
          <p:cNvPr id="17415" name="Oval 17"/>
          <p:cNvSpPr>
            <a:spLocks noChangeArrowheads="1"/>
          </p:cNvSpPr>
          <p:nvPr/>
        </p:nvSpPr>
        <p:spPr bwMode="auto">
          <a:xfrm>
            <a:off x="220663" y="3649663"/>
            <a:ext cx="1595437" cy="1298575"/>
          </a:xfrm>
          <a:prstGeom prst="ellipse">
            <a:avLst/>
          </a:prstGeom>
          <a:solidFill>
            <a:srgbClr val="FF00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400" b="1"/>
              <a:t>Capgemini</a:t>
            </a:r>
            <a:br>
              <a:rPr lang="en-GB" sz="1400" b="1"/>
            </a:br>
            <a:r>
              <a:rPr lang="ja-JP" altLang="en-GB" sz="1400" b="1"/>
              <a:t>“</a:t>
            </a:r>
            <a:r>
              <a:rPr lang="en-GB" altLang="ja-JP" sz="1400" b="1"/>
              <a:t>Digital Olympics</a:t>
            </a:r>
            <a:r>
              <a:rPr lang="ja-JP" altLang="en-GB" sz="1400" b="1"/>
              <a:t>”</a:t>
            </a:r>
            <a:r>
              <a:rPr lang="en-GB" altLang="ja-JP" sz="1400" b="1"/>
              <a:t/>
            </a:r>
            <a:br>
              <a:rPr lang="en-GB" altLang="ja-JP" sz="1400" b="1"/>
            </a:br>
            <a:r>
              <a:rPr lang="en-GB" altLang="ja-JP" sz="1400" b="1"/>
              <a:t>Initiative</a:t>
            </a:r>
            <a:endParaRPr lang="en-GB" sz="1400" b="1"/>
          </a:p>
        </p:txBody>
      </p:sp>
      <p:cxnSp>
        <p:nvCxnSpPr>
          <p:cNvPr id="17416" name="AutoShape 18"/>
          <p:cNvCxnSpPr>
            <a:cxnSpLocks noChangeShapeType="1"/>
            <a:stCxn id="17414" idx="4"/>
            <a:endCxn id="17439" idx="0"/>
          </p:cNvCxnSpPr>
          <p:nvPr/>
        </p:nvCxnSpPr>
        <p:spPr bwMode="auto">
          <a:xfrm>
            <a:off x="1019175" y="1404938"/>
            <a:ext cx="3175" cy="590550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AutoShape 21"/>
          <p:cNvCxnSpPr>
            <a:cxnSpLocks noChangeShapeType="1"/>
            <a:stCxn id="17437" idx="2"/>
            <a:endCxn id="17435" idx="0"/>
          </p:cNvCxnSpPr>
          <p:nvPr/>
        </p:nvCxnSpPr>
        <p:spPr bwMode="auto">
          <a:xfrm>
            <a:off x="4359275" y="2422525"/>
            <a:ext cx="14288" cy="374650"/>
          </a:xfrm>
          <a:prstGeom prst="straightConnector1">
            <a:avLst/>
          </a:prstGeom>
          <a:noFill/>
          <a:ln w="57150">
            <a:solidFill>
              <a:srgbClr val="66FF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8" name="AutoShape 22"/>
          <p:cNvCxnSpPr>
            <a:cxnSpLocks noChangeShapeType="1"/>
            <a:stCxn id="17439" idx="3"/>
            <a:endCxn id="17437" idx="0"/>
          </p:cNvCxnSpPr>
          <p:nvPr/>
        </p:nvCxnSpPr>
        <p:spPr bwMode="auto">
          <a:xfrm flipV="1">
            <a:off x="1754188" y="1466850"/>
            <a:ext cx="2605087" cy="1112838"/>
          </a:xfrm>
          <a:prstGeom prst="bentConnector4">
            <a:avLst>
              <a:gd name="adj1" fmla="val 35954"/>
              <a:gd name="adj2" fmla="val 136375"/>
            </a:avLst>
          </a:prstGeom>
          <a:noFill/>
          <a:ln w="57150">
            <a:solidFill>
              <a:srgbClr val="66FF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AutoShape 23"/>
          <p:cNvCxnSpPr>
            <a:cxnSpLocks noChangeShapeType="1"/>
            <a:stCxn id="17415" idx="6"/>
            <a:endCxn id="17435" idx="1"/>
          </p:cNvCxnSpPr>
          <p:nvPr/>
        </p:nvCxnSpPr>
        <p:spPr bwMode="auto">
          <a:xfrm flipV="1">
            <a:off x="1816100" y="3381375"/>
            <a:ext cx="1652588" cy="917575"/>
          </a:xfrm>
          <a:prstGeom prst="straightConnector1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AutoShape 24"/>
          <p:cNvCxnSpPr>
            <a:cxnSpLocks noChangeShapeType="1"/>
            <a:stCxn id="17415" idx="7"/>
            <a:endCxn id="17437" idx="1"/>
          </p:cNvCxnSpPr>
          <p:nvPr/>
        </p:nvCxnSpPr>
        <p:spPr bwMode="auto">
          <a:xfrm flipV="1">
            <a:off x="1582738" y="1944688"/>
            <a:ext cx="2044700" cy="1895475"/>
          </a:xfrm>
          <a:prstGeom prst="straightConnector1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AutoShape 26"/>
          <p:cNvCxnSpPr>
            <a:cxnSpLocks noChangeShapeType="1"/>
            <a:stCxn id="17435" idx="3"/>
            <a:endCxn id="17433" idx="1"/>
          </p:cNvCxnSpPr>
          <p:nvPr/>
        </p:nvCxnSpPr>
        <p:spPr bwMode="auto">
          <a:xfrm flipV="1">
            <a:off x="5278438" y="2540000"/>
            <a:ext cx="1730375" cy="841375"/>
          </a:xfrm>
          <a:prstGeom prst="bentConnector3">
            <a:avLst>
              <a:gd name="adj1" fmla="val 50000"/>
            </a:avLst>
          </a:prstGeom>
          <a:noFill/>
          <a:ln w="57150">
            <a:pattFill prst="lgConfetti">
              <a:fgClr>
                <a:srgbClr val="FF99FF"/>
              </a:fgClr>
              <a:bgClr>
                <a:srgbClr val="66FF33"/>
              </a:bgClr>
            </a:patt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3" name="AutoShape 27"/>
          <p:cNvCxnSpPr>
            <a:cxnSpLocks noChangeShapeType="1"/>
            <a:stCxn id="17433" idx="2"/>
            <a:endCxn id="17431" idx="6"/>
          </p:cNvCxnSpPr>
          <p:nvPr/>
        </p:nvCxnSpPr>
        <p:spPr bwMode="auto">
          <a:xfrm>
            <a:off x="7908925" y="3017838"/>
            <a:ext cx="0" cy="1177925"/>
          </a:xfrm>
          <a:prstGeom prst="straightConnector1">
            <a:avLst/>
          </a:prstGeom>
          <a:noFill/>
          <a:ln w="57150">
            <a:pattFill prst="lgConfetti">
              <a:fgClr>
                <a:srgbClr val="FF99FF"/>
              </a:fgClr>
              <a:bgClr>
                <a:srgbClr val="66FF33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425" name="Group 45"/>
          <p:cNvGrpSpPr>
            <a:grpSpLocks/>
          </p:cNvGrpSpPr>
          <p:nvPr/>
        </p:nvGrpSpPr>
        <p:grpSpPr bwMode="auto">
          <a:xfrm>
            <a:off x="290513" y="1770063"/>
            <a:ext cx="1722437" cy="1393825"/>
            <a:chOff x="183" y="1115"/>
            <a:chExt cx="1085" cy="878"/>
          </a:xfrm>
        </p:grpSpPr>
        <p:sp>
          <p:nvSpPr>
            <p:cNvPr id="17439" name="Rectangle 4"/>
            <p:cNvSpPr>
              <a:spLocks noChangeArrowheads="1"/>
            </p:cNvSpPr>
            <p:nvPr/>
          </p:nvSpPr>
          <p:spPr bwMode="auto">
            <a:xfrm>
              <a:off x="183" y="1257"/>
              <a:ext cx="922" cy="7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IST Conference</a:t>
              </a:r>
              <a:br>
                <a:rPr lang="en-GB" sz="1400"/>
              </a:br>
              <a:r>
                <a:rPr lang="en-GB" sz="1400"/>
                <a:t>Den Haag</a:t>
              </a:r>
              <a:br>
                <a:rPr lang="en-GB" sz="1400"/>
              </a:br>
              <a:r>
                <a:rPr lang="en-GB" sz="1400" b="1"/>
                <a:t>Nov 2004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30 second presentation</a:t>
              </a:r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1018" y="1115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1</a:t>
              </a:r>
            </a:p>
          </p:txBody>
        </p:sp>
      </p:grpSp>
      <p:grpSp>
        <p:nvGrpSpPr>
          <p:cNvPr id="17426" name="Group 40"/>
          <p:cNvGrpSpPr>
            <a:grpSpLocks/>
          </p:cNvGrpSpPr>
          <p:nvPr/>
        </p:nvGrpSpPr>
        <p:grpSpPr bwMode="auto">
          <a:xfrm>
            <a:off x="3627438" y="1195388"/>
            <a:ext cx="1703387" cy="1227137"/>
            <a:chOff x="2603" y="1430"/>
            <a:chExt cx="1073" cy="773"/>
          </a:xfrm>
        </p:grpSpPr>
        <p:sp>
          <p:nvSpPr>
            <p:cNvPr id="17437" name="Rectangle 5"/>
            <p:cNvSpPr>
              <a:spLocks noChangeArrowheads="1"/>
            </p:cNvSpPr>
            <p:nvPr/>
          </p:nvSpPr>
          <p:spPr bwMode="auto">
            <a:xfrm>
              <a:off x="2603" y="1601"/>
              <a:ext cx="922" cy="60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Information Day</a:t>
              </a:r>
              <a:br>
                <a:rPr lang="en-GB" sz="1400"/>
              </a:br>
              <a:r>
                <a:rPr lang="en-GB" sz="1400"/>
                <a:t>Brussels</a:t>
              </a:r>
              <a:br>
                <a:rPr lang="en-GB" sz="1400"/>
              </a:br>
              <a:r>
                <a:rPr lang="en-GB" sz="1400" b="1"/>
                <a:t>Jan 2005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2 slides</a:t>
              </a:r>
            </a:p>
          </p:txBody>
        </p:sp>
        <p:sp>
          <p:nvSpPr>
            <p:cNvPr id="17438" name="Oval 33"/>
            <p:cNvSpPr>
              <a:spLocks noChangeArrowheads="1"/>
            </p:cNvSpPr>
            <p:nvPr/>
          </p:nvSpPr>
          <p:spPr bwMode="auto">
            <a:xfrm>
              <a:off x="3426" y="1430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2</a:t>
              </a:r>
            </a:p>
          </p:txBody>
        </p:sp>
      </p:grpSp>
      <p:grpSp>
        <p:nvGrpSpPr>
          <p:cNvPr id="17427" name="Group 46"/>
          <p:cNvGrpSpPr>
            <a:grpSpLocks/>
          </p:cNvGrpSpPr>
          <p:nvPr/>
        </p:nvGrpSpPr>
        <p:grpSpPr bwMode="auto">
          <a:xfrm>
            <a:off x="3468688" y="2566988"/>
            <a:ext cx="2030412" cy="1398587"/>
            <a:chOff x="2185" y="1617"/>
            <a:chExt cx="1279" cy="881"/>
          </a:xfrm>
        </p:grpSpPr>
        <p:sp>
          <p:nvSpPr>
            <p:cNvPr id="17435" name="Rectangle 6"/>
            <p:cNvSpPr>
              <a:spLocks noChangeArrowheads="1"/>
            </p:cNvSpPr>
            <p:nvPr/>
          </p:nvSpPr>
          <p:spPr bwMode="auto">
            <a:xfrm>
              <a:off x="2185" y="1762"/>
              <a:ext cx="1140" cy="7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Capgemini meeting</a:t>
              </a:r>
              <a:br>
                <a:rPr lang="en-GB" sz="1400"/>
              </a:br>
              <a:r>
                <a:rPr lang="en-GB" sz="1400"/>
                <a:t>Utrecht</a:t>
              </a:r>
              <a:br>
                <a:rPr lang="en-GB" sz="1400"/>
              </a:br>
              <a:r>
                <a:rPr lang="en-GB" sz="1400" b="1"/>
                <a:t>Feb 2005</a:t>
              </a:r>
              <a:r>
                <a:rPr lang="en-GB" sz="1400"/>
                <a:t/>
              </a:r>
              <a:br>
                <a:rPr lang="en-GB" sz="1400"/>
              </a:br>
              <a:r>
                <a:rPr lang="en-GB" sz="1400">
                  <a:solidFill>
                    <a:srgbClr val="3366FF"/>
                  </a:solidFill>
                </a:rPr>
                <a:t>Detailed discussions</a:t>
              </a:r>
            </a:p>
          </p:txBody>
        </p:sp>
        <p:sp>
          <p:nvSpPr>
            <p:cNvPr id="17436" name="Oval 34"/>
            <p:cNvSpPr>
              <a:spLocks noChangeArrowheads="1"/>
            </p:cNvSpPr>
            <p:nvPr/>
          </p:nvSpPr>
          <p:spPr bwMode="auto">
            <a:xfrm>
              <a:off x="3214" y="1617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3</a:t>
              </a:r>
            </a:p>
          </p:txBody>
        </p:sp>
      </p:grpSp>
      <p:grpSp>
        <p:nvGrpSpPr>
          <p:cNvPr id="17428" name="Group 38"/>
          <p:cNvGrpSpPr>
            <a:grpSpLocks/>
          </p:cNvGrpSpPr>
          <p:nvPr/>
        </p:nvGrpSpPr>
        <p:grpSpPr bwMode="auto">
          <a:xfrm>
            <a:off x="7008813" y="1803400"/>
            <a:ext cx="2027237" cy="1214438"/>
            <a:chOff x="4223" y="1136"/>
            <a:chExt cx="1277" cy="765"/>
          </a:xfrm>
        </p:grpSpPr>
        <p:sp>
          <p:nvSpPr>
            <p:cNvPr id="17433" name="Rectangle 7"/>
            <p:cNvSpPr>
              <a:spLocks noChangeArrowheads="1"/>
            </p:cNvSpPr>
            <p:nvPr/>
          </p:nvSpPr>
          <p:spPr bwMode="auto">
            <a:xfrm>
              <a:off x="4223" y="1299"/>
              <a:ext cx="1133" cy="60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Consortium meeting</a:t>
              </a:r>
              <a:br>
                <a:rPr lang="en-GB" sz="1400"/>
              </a:br>
              <a:r>
                <a:rPr lang="en-GB" sz="1400"/>
                <a:t>Warsaw</a:t>
              </a:r>
              <a:br>
                <a:rPr lang="en-GB" sz="1400"/>
              </a:br>
              <a:r>
                <a:rPr lang="en-GB" sz="1400" b="1"/>
                <a:t>Feb 2005</a:t>
              </a:r>
              <a:br>
                <a:rPr lang="en-GB" sz="1400" b="1"/>
              </a:br>
              <a:r>
                <a:rPr lang="en-GB" sz="1400">
                  <a:solidFill>
                    <a:srgbClr val="3366FF"/>
                  </a:solidFill>
                </a:rPr>
                <a:t>Start writing</a:t>
              </a:r>
            </a:p>
          </p:txBody>
        </p:sp>
        <p:sp>
          <p:nvSpPr>
            <p:cNvPr id="17434" name="Oval 35"/>
            <p:cNvSpPr>
              <a:spLocks noChangeArrowheads="1"/>
            </p:cNvSpPr>
            <p:nvPr/>
          </p:nvSpPr>
          <p:spPr bwMode="auto">
            <a:xfrm>
              <a:off x="5250" y="1136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4</a:t>
              </a:r>
            </a:p>
          </p:txBody>
        </p:sp>
      </p:grpSp>
      <p:grpSp>
        <p:nvGrpSpPr>
          <p:cNvPr id="17429" name="Group 37"/>
          <p:cNvGrpSpPr>
            <a:grpSpLocks/>
          </p:cNvGrpSpPr>
          <p:nvPr/>
        </p:nvGrpSpPr>
        <p:grpSpPr bwMode="auto">
          <a:xfrm>
            <a:off x="6958013" y="3937000"/>
            <a:ext cx="2097087" cy="1244600"/>
            <a:chOff x="4191" y="2480"/>
            <a:chExt cx="1321" cy="784"/>
          </a:xfrm>
        </p:grpSpPr>
        <p:sp>
          <p:nvSpPr>
            <p:cNvPr id="17431" name="AutoShape 8"/>
            <p:cNvSpPr>
              <a:spLocks noChangeArrowheads="1"/>
            </p:cNvSpPr>
            <p:nvPr/>
          </p:nvSpPr>
          <p:spPr bwMode="auto">
            <a:xfrm>
              <a:off x="4191" y="2652"/>
              <a:ext cx="1197" cy="612"/>
            </a:xfrm>
            <a:prstGeom prst="bevel">
              <a:avLst>
                <a:gd name="adj" fmla="val 12500"/>
              </a:avLst>
            </a:prstGeom>
            <a:gradFill rotWithShape="1">
              <a:gsLst>
                <a:gs pos="0">
                  <a:srgbClr val="66FF33"/>
                </a:gs>
                <a:gs pos="100000">
                  <a:srgbClr val="FF99FF"/>
                </a:gs>
              </a:gsLst>
              <a:path path="rect">
                <a:fillToRect l="100000" b="10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GB" sz="1400"/>
                <a:t>MIDAS Proposal Submitted</a:t>
              </a:r>
              <a:br>
                <a:rPr lang="en-GB" sz="1400"/>
              </a:br>
              <a:r>
                <a:rPr lang="en-GB" sz="1400" b="1"/>
                <a:t>March 2005</a:t>
              </a:r>
            </a:p>
          </p:txBody>
        </p:sp>
        <p:sp>
          <p:nvSpPr>
            <p:cNvPr id="17432" name="Oval 36"/>
            <p:cNvSpPr>
              <a:spLocks noChangeArrowheads="1"/>
            </p:cNvSpPr>
            <p:nvPr/>
          </p:nvSpPr>
          <p:spPr bwMode="auto">
            <a:xfrm>
              <a:off x="5262" y="2480"/>
              <a:ext cx="250" cy="255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1600" b="1"/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31BD5C4-38B8-8249-8DF0-681079F6D461}" type="slidenum">
              <a:rPr lang="en-GB" sz="1000"/>
              <a:pPr/>
              <a:t>4</a:t>
            </a:fld>
            <a:endParaRPr lang="en-GB" sz="14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IST Conference, November 2004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238" y="2362200"/>
            <a:ext cx="6921500" cy="13033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600">
                <a:solidFill>
                  <a:srgbClr val="FF0000"/>
                </a:solidFill>
                <a:latin typeface="Arial" charset="0"/>
              </a:rPr>
              <a:t>Idea</a:t>
            </a:r>
            <a:r>
              <a:rPr lang="en-GB" sz="1600">
                <a:latin typeface="Arial" charset="0"/>
              </a:rPr>
              <a:t>  - Vague: </a:t>
            </a:r>
            <a:r>
              <a:rPr lang="ja-JP" altLang="en-GB" sz="1600">
                <a:latin typeface="Arial" charset="0"/>
              </a:rPr>
              <a:t>“</a:t>
            </a:r>
            <a:r>
              <a:rPr lang="en-GB" altLang="ja-JP" sz="1600">
                <a:latin typeface="Arial" charset="0"/>
              </a:rPr>
              <a:t>Mobility, wireless systems, data replication</a:t>
            </a:r>
            <a:r>
              <a:rPr lang="ja-JP" altLang="en-GB" sz="1600">
                <a:latin typeface="Arial" charset="0"/>
              </a:rPr>
              <a:t>”</a:t>
            </a:r>
            <a:endParaRPr lang="en-GB" altLang="ja-JP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1600">
                <a:solidFill>
                  <a:srgbClr val="FF0000"/>
                </a:solidFill>
                <a:latin typeface="Arial" charset="0"/>
              </a:rPr>
              <a:t>Consortium</a:t>
            </a:r>
            <a:r>
              <a:rPr lang="en-GB" sz="1600">
                <a:latin typeface="Arial" charset="0"/>
              </a:rPr>
              <a:t> - Almost empty: SINTEF, maybe University of Oslo</a:t>
            </a:r>
          </a:p>
          <a:p>
            <a:pPr>
              <a:lnSpc>
                <a:spcPct val="90000"/>
              </a:lnSpc>
            </a:pPr>
            <a:r>
              <a:rPr lang="en-GB" sz="1600">
                <a:solidFill>
                  <a:srgbClr val="FF0000"/>
                </a:solidFill>
                <a:latin typeface="Arial" charset="0"/>
              </a:rPr>
              <a:t>IST Strategic Objective</a:t>
            </a:r>
            <a:r>
              <a:rPr lang="en-GB" sz="1600">
                <a:latin typeface="Arial" charset="0"/>
              </a:rPr>
              <a:t> – Undecided:  Try for </a:t>
            </a:r>
            <a:r>
              <a:rPr lang="ja-JP" altLang="en-GB" sz="1600" i="1">
                <a:latin typeface="Arial" charset="0"/>
              </a:rPr>
              <a:t>“</a:t>
            </a:r>
            <a:r>
              <a:rPr lang="en-GB" altLang="ja-JP" sz="1600" i="1">
                <a:latin typeface="Arial" charset="0"/>
              </a:rPr>
              <a:t>Mobile systems beyond 3G</a:t>
            </a:r>
            <a:r>
              <a:rPr lang="ja-JP" altLang="en-GB" sz="1600" i="1">
                <a:latin typeface="Arial" charset="0"/>
              </a:rPr>
              <a:t>”</a:t>
            </a:r>
            <a:r>
              <a:rPr lang="en-GB" altLang="ja-JP" sz="1600">
                <a:latin typeface="Arial" charset="0"/>
              </a:rPr>
              <a:t>; if that doesn</a:t>
            </a:r>
            <a:r>
              <a:rPr lang="ja-JP" altLang="en-GB" sz="1600">
                <a:latin typeface="Arial" charset="0"/>
              </a:rPr>
              <a:t>’</a:t>
            </a:r>
            <a:r>
              <a:rPr lang="en-GB" altLang="ja-JP" sz="1600">
                <a:latin typeface="Arial" charset="0"/>
              </a:rPr>
              <a:t>t work, try </a:t>
            </a:r>
            <a:r>
              <a:rPr lang="ja-JP" altLang="en-GB" sz="1600" i="1">
                <a:latin typeface="Arial" charset="0"/>
              </a:rPr>
              <a:t>“</a:t>
            </a:r>
            <a:r>
              <a:rPr lang="en-GB" altLang="ja-JP" sz="1600" i="1">
                <a:latin typeface="Arial" charset="0"/>
              </a:rPr>
              <a:t>ICT for Environmental Risk Management</a:t>
            </a:r>
            <a:r>
              <a:rPr lang="ja-JP" altLang="en-GB" sz="1600" i="1">
                <a:latin typeface="Arial" charset="0"/>
              </a:rPr>
              <a:t>”</a:t>
            </a:r>
            <a:r>
              <a:rPr lang="en-GB" altLang="ja-JP" sz="1600">
                <a:latin typeface="Arial" charset="0"/>
              </a:rPr>
              <a:t> in call 5</a:t>
            </a:r>
            <a:endParaRPr lang="en-GB" sz="1600"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12913" y="858838"/>
            <a:ext cx="6940550" cy="8556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dirty="0">
                <a:solidFill>
                  <a:srgbClr val="FF0000"/>
                </a:solidFill>
              </a:rPr>
              <a:t>Application Area</a:t>
            </a:r>
            <a:r>
              <a:rPr lang="en-GB" sz="1600" dirty="0"/>
              <a:t>  - Clear (though limited</a:t>
            </a:r>
            <a:r>
              <a:rPr lang="en-GB" sz="1600" dirty="0" smtClean="0"/>
              <a:t>):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i="1" dirty="0" smtClean="0"/>
              <a:t>Support </a:t>
            </a:r>
            <a:r>
              <a:rPr lang="en-GB" sz="1600" i="1" dirty="0"/>
              <a:t>for emergency staff responding to major accident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endParaRPr lang="en-GB" sz="1600" dirty="0"/>
          </a:p>
        </p:txBody>
      </p:sp>
      <p:pic>
        <p:nvPicPr>
          <p:cNvPr id="19461" name="Picture 5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58838"/>
            <a:ext cx="1325562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midas_cartoon_stu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362200"/>
            <a:ext cx="1354138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3" name="Group 9"/>
          <p:cNvGrpSpPr>
            <a:grpSpLocks/>
          </p:cNvGrpSpPr>
          <p:nvPr/>
        </p:nvGrpSpPr>
        <p:grpSpPr bwMode="auto">
          <a:xfrm>
            <a:off x="296863" y="4024313"/>
            <a:ext cx="2008187" cy="2247900"/>
            <a:chOff x="390" y="2701"/>
            <a:chExt cx="1077" cy="1295"/>
          </a:xfrm>
        </p:grpSpPr>
        <p:pic>
          <p:nvPicPr>
            <p:cNvPr id="19466" name="Picture 7" descr="midas_cartoon_tou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23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7" name="Text Box 8"/>
            <p:cNvSpPr txBox="1">
              <a:spLocks noChangeArrowheads="1"/>
            </p:cNvSpPr>
            <p:nvPr/>
          </p:nvSpPr>
          <p:spPr bwMode="auto">
            <a:xfrm>
              <a:off x="425" y="2701"/>
              <a:ext cx="9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2528888" y="4125913"/>
            <a:ext cx="625157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Try to crystallize core technical idea at an early </a:t>
            </a:r>
            <a:r>
              <a:rPr lang="en-GB" b="1" dirty="0" smtClean="0"/>
              <a:t>stage</a:t>
            </a:r>
            <a:endParaRPr lang="en-GB" b="1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Define partner </a:t>
            </a:r>
            <a:r>
              <a:rPr lang="en-GB" b="1" i="1" dirty="0"/>
              <a:t>roles</a:t>
            </a:r>
            <a:r>
              <a:rPr lang="en-GB" b="1" dirty="0"/>
              <a:t>, even though you don</a:t>
            </a:r>
            <a:r>
              <a:rPr lang="ja-JP" altLang="en-GB" b="1" dirty="0"/>
              <a:t>’</a:t>
            </a:r>
            <a:r>
              <a:rPr lang="en-GB" altLang="ja-JP" b="1" dirty="0"/>
              <a:t>t know their names </a:t>
            </a:r>
            <a:r>
              <a:rPr lang="en-GB" altLang="ja-JP" b="1" dirty="0" smtClean="0"/>
              <a:t>yet</a:t>
            </a:r>
            <a:endParaRPr lang="en-GB" altLang="ja-JP" b="1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Decide on one strategic objective in the </a:t>
            </a:r>
            <a:r>
              <a:rPr lang="en-GB" b="1" dirty="0" err="1"/>
              <a:t>workprogramme</a:t>
            </a:r>
            <a:r>
              <a:rPr lang="en-GB" b="1" dirty="0"/>
              <a:t>, and go for </a:t>
            </a:r>
            <a:r>
              <a:rPr lang="en-GB" b="1" dirty="0" smtClean="0"/>
              <a:t>it</a:t>
            </a:r>
            <a:endParaRPr lang="en-GB" b="1" i="1" dirty="0"/>
          </a:p>
        </p:txBody>
      </p:sp>
      <p:sp>
        <p:nvSpPr>
          <p:cNvPr id="19465" name="Oval 11"/>
          <p:cNvSpPr>
            <a:spLocks noChangeArrowheads="1"/>
          </p:cNvSpPr>
          <p:nvPr/>
        </p:nvSpPr>
        <p:spPr bwMode="auto">
          <a:xfrm>
            <a:off x="569913" y="204788"/>
            <a:ext cx="590550" cy="506412"/>
          </a:xfrm>
          <a:prstGeom prst="ellipse">
            <a:avLst/>
          </a:prstGeom>
          <a:solidFill>
            <a:srgbClr val="FF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4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295853-9FF4-8643-A1E9-AC8DF32D7824}" type="slidenum">
              <a:rPr lang="en-GB" sz="1000"/>
              <a:pPr/>
              <a:t>5</a:t>
            </a:fld>
            <a:endParaRPr lang="en-GB" sz="140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Information Day, January 2005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238" y="2362200"/>
            <a:ext cx="6921500" cy="855619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Idea</a:t>
            </a:r>
            <a:r>
              <a:rPr lang="en-GB" sz="1600" dirty="0">
                <a:latin typeface="Arial" charset="0"/>
              </a:rPr>
              <a:t>  - Still not clear </a:t>
            </a:r>
            <a:r>
              <a:rPr lang="en-GB" sz="1600" dirty="0" smtClean="0">
                <a:latin typeface="Arial" charset="0"/>
              </a:rPr>
              <a:t>enough</a:t>
            </a:r>
            <a:endParaRPr lang="en-GB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Consortium</a:t>
            </a:r>
            <a:r>
              <a:rPr lang="en-GB" sz="1600" dirty="0">
                <a:latin typeface="Arial" charset="0"/>
              </a:rPr>
              <a:t> – No progress (though some roles defined</a:t>
            </a:r>
            <a:r>
              <a:rPr lang="en-GB" sz="1600" dirty="0" smtClean="0">
                <a:latin typeface="Arial" charset="0"/>
              </a:rPr>
              <a:t>)</a:t>
            </a:r>
            <a:endParaRPr lang="en-GB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Application area</a:t>
            </a:r>
            <a:r>
              <a:rPr lang="en-GB" sz="1600" dirty="0">
                <a:latin typeface="Arial" charset="0"/>
              </a:rPr>
              <a:t> – Starting to have </a:t>
            </a:r>
            <a:r>
              <a:rPr lang="en-GB" sz="1600" dirty="0" smtClean="0">
                <a:latin typeface="Arial" charset="0"/>
              </a:rPr>
              <a:t>doubts: is it </a:t>
            </a:r>
            <a:r>
              <a:rPr lang="en-GB" sz="1600" dirty="0">
                <a:latin typeface="Arial" charset="0"/>
              </a:rPr>
              <a:t>too </a:t>
            </a:r>
            <a:r>
              <a:rPr lang="en-GB" sz="1600" dirty="0" smtClean="0">
                <a:latin typeface="Arial" charset="0"/>
              </a:rPr>
              <a:t>limited?</a:t>
            </a:r>
            <a:endParaRPr lang="en-GB" sz="1600" dirty="0">
              <a:latin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12913" y="858838"/>
            <a:ext cx="6940550" cy="108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dirty="0">
                <a:solidFill>
                  <a:srgbClr val="FF0000"/>
                </a:solidFill>
              </a:rPr>
              <a:t>Idea</a:t>
            </a:r>
            <a:r>
              <a:rPr lang="en-GB" sz="1600" dirty="0"/>
              <a:t>  - Starting to </a:t>
            </a:r>
            <a:r>
              <a:rPr lang="en-GB" sz="1600" dirty="0" smtClean="0"/>
              <a:t>emerge</a:t>
            </a:r>
            <a:endParaRPr lang="en-GB" sz="16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dirty="0">
                <a:solidFill>
                  <a:srgbClr val="FF0000"/>
                </a:solidFill>
              </a:rPr>
              <a:t>Project description</a:t>
            </a:r>
            <a:r>
              <a:rPr lang="en-GB" sz="1600" dirty="0"/>
              <a:t> – Able to present 2 slides in 90 seconds, get idea across and contact numerous potential </a:t>
            </a:r>
            <a:r>
              <a:rPr lang="en-GB" sz="1600" dirty="0" smtClean="0"/>
              <a:t>partners</a:t>
            </a:r>
            <a:endParaRPr lang="en-GB" sz="16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endParaRPr lang="en-GB" sz="1600" dirty="0"/>
          </a:p>
        </p:txBody>
      </p:sp>
      <p:pic>
        <p:nvPicPr>
          <p:cNvPr id="20485" name="Picture 5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58838"/>
            <a:ext cx="1325562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midas_cartoon_stu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362200"/>
            <a:ext cx="1354138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296863" y="3818573"/>
            <a:ext cx="2008187" cy="2247900"/>
            <a:chOff x="390" y="2701"/>
            <a:chExt cx="1077" cy="1295"/>
          </a:xfrm>
        </p:grpSpPr>
        <p:pic>
          <p:nvPicPr>
            <p:cNvPr id="20490" name="Picture 8" descr="midas_cartoon_tou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23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1" name="Text Box 9"/>
            <p:cNvSpPr txBox="1">
              <a:spLocks noChangeArrowheads="1"/>
            </p:cNvSpPr>
            <p:nvPr/>
          </p:nvSpPr>
          <p:spPr bwMode="auto">
            <a:xfrm>
              <a:off x="425" y="2701"/>
              <a:ext cx="9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20488" name="Oval 11"/>
          <p:cNvSpPr>
            <a:spLocks noChangeArrowheads="1"/>
          </p:cNvSpPr>
          <p:nvPr/>
        </p:nvSpPr>
        <p:spPr bwMode="auto">
          <a:xfrm>
            <a:off x="569913" y="204788"/>
            <a:ext cx="590550" cy="506412"/>
          </a:xfrm>
          <a:prstGeom prst="ellipse">
            <a:avLst/>
          </a:prstGeom>
          <a:solidFill>
            <a:srgbClr val="FF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400" b="1"/>
              <a:t>2</a:t>
            </a:r>
          </a:p>
        </p:txBody>
      </p:sp>
      <p:sp>
        <p:nvSpPr>
          <p:cNvPr id="20489" name="Rectangle 13"/>
          <p:cNvSpPr>
            <a:spLocks noChangeArrowheads="1"/>
          </p:cNvSpPr>
          <p:nvPr/>
        </p:nvSpPr>
        <p:spPr bwMode="auto">
          <a:xfrm>
            <a:off x="2528888" y="3920173"/>
            <a:ext cx="6124575" cy="20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Produce a concise </a:t>
            </a:r>
            <a:r>
              <a:rPr lang="nb-NO" altLang="ja-JP" b="1" dirty="0" smtClean="0"/>
              <a:t>3-4 </a:t>
            </a:r>
            <a:r>
              <a:rPr lang="en-GB" altLang="ja-JP" b="1" dirty="0" smtClean="0"/>
              <a:t>page </a:t>
            </a:r>
            <a:r>
              <a:rPr lang="en-GB" altLang="ja-JP" b="1" dirty="0"/>
              <a:t>summary of your project </a:t>
            </a:r>
            <a:r>
              <a:rPr lang="en-GB" altLang="ja-JP" b="1" u="sng" dirty="0"/>
              <a:t>as early as possible</a:t>
            </a:r>
            <a:r>
              <a:rPr lang="en-GB" altLang="ja-JP" b="1" dirty="0"/>
              <a:t>, to help you: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en-GB" sz="1800" b="1" i="1" dirty="0"/>
              <a:t>Clarify your own </a:t>
            </a:r>
            <a:r>
              <a:rPr lang="en-GB" sz="1800" b="1" i="1" dirty="0" smtClean="0"/>
              <a:t>ideas</a:t>
            </a:r>
            <a:endParaRPr lang="en-GB" sz="1800" b="1" i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en-GB" sz="1800" b="1" i="1" dirty="0"/>
              <a:t>Communicate project concept to potential partners and </a:t>
            </a:r>
            <a:r>
              <a:rPr lang="en-GB" sz="1800" b="1" i="1" dirty="0" smtClean="0"/>
              <a:t>National Contact Points (NCPs)</a:t>
            </a:r>
            <a:endParaRPr lang="en-GB" sz="1800" b="1" i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en-GB" sz="1800" b="1" i="1" dirty="0"/>
              <a:t>Write </a:t>
            </a:r>
            <a:r>
              <a:rPr lang="en-GB" sz="1800" b="1" i="1" dirty="0" smtClean="0"/>
              <a:t> a</a:t>
            </a:r>
            <a:r>
              <a:rPr lang="ja-JP" altLang="en-GB" sz="1800" b="1" i="1" dirty="0" smtClean="0"/>
              <a:t>”</a:t>
            </a:r>
            <a:r>
              <a:rPr lang="en-GB" altLang="ja-JP" sz="1800" b="1" i="1" dirty="0"/>
              <a:t>Project </a:t>
            </a:r>
            <a:r>
              <a:rPr lang="en-GB" altLang="ja-JP" sz="1800" b="1" i="1" dirty="0" smtClean="0"/>
              <a:t>Abstract</a:t>
            </a:r>
            <a:r>
              <a:rPr lang="ja-JP" altLang="en-GB" sz="1800" b="1" i="1" dirty="0" smtClean="0"/>
              <a:t>”</a:t>
            </a:r>
            <a:r>
              <a:rPr lang="en-GB" altLang="ja-JP" sz="1800" b="1" i="1" dirty="0" smtClean="0"/>
              <a:t> </a:t>
            </a:r>
            <a:r>
              <a:rPr lang="en-GB" altLang="ja-JP" sz="1800" b="1" i="1" dirty="0"/>
              <a:t>– and give </a:t>
            </a:r>
            <a:r>
              <a:rPr lang="en-GB" altLang="ja-JP" sz="1800" b="1" i="1" dirty="0" smtClean="0"/>
              <a:t>all readers a </a:t>
            </a:r>
            <a:r>
              <a:rPr lang="en-GB" altLang="ja-JP" sz="1800" b="1" i="1" dirty="0"/>
              <a:t>positive impression of the </a:t>
            </a:r>
            <a:r>
              <a:rPr lang="en-GB" altLang="ja-JP" sz="1800" b="1" i="1" dirty="0" smtClean="0"/>
              <a:t>project</a:t>
            </a:r>
            <a:endParaRPr lang="en-GB" altLang="ja-JP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A0E650-38D4-0444-87C9-858F92C8BF31}" type="slidenum">
              <a:rPr lang="en-GB" sz="1000"/>
              <a:pPr/>
              <a:t>6</a:t>
            </a:fld>
            <a:endParaRPr lang="en-GB" sz="14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3200"/>
            <a:ext cx="8440738" cy="647700"/>
          </a:xfrm>
        </p:spPr>
        <p:txBody>
          <a:bodyPr/>
          <a:lstStyle/>
          <a:p>
            <a:r>
              <a:rPr lang="en-GB" dirty="0">
                <a:latin typeface="Arial" charset="0"/>
              </a:rPr>
              <a:t>Capgemini meeting, February </a:t>
            </a:r>
            <a:r>
              <a:rPr lang="en-GB" dirty="0" smtClean="0">
                <a:latin typeface="Arial" charset="0"/>
              </a:rPr>
              <a:t>2005</a:t>
            </a:r>
            <a:endParaRPr lang="en-GB" sz="2400" dirty="0">
              <a:latin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238" y="2489200"/>
            <a:ext cx="6921500" cy="1033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Idea</a:t>
            </a:r>
            <a:r>
              <a:rPr lang="en-GB" sz="1600" dirty="0">
                <a:latin typeface="Arial" charset="0"/>
              </a:rPr>
              <a:t>  - Full chaos when attempt integration with sports applications and new partner </a:t>
            </a:r>
            <a:r>
              <a:rPr lang="en-GB" sz="1600" dirty="0" smtClean="0">
                <a:latin typeface="Arial" charset="0"/>
              </a:rPr>
              <a:t>interests</a:t>
            </a:r>
            <a:endParaRPr lang="en-GB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Application area</a:t>
            </a:r>
            <a:r>
              <a:rPr lang="en-GB" sz="1600" dirty="0">
                <a:latin typeface="Arial" charset="0"/>
              </a:rPr>
              <a:t> – Now convinced that mobile sports applications should be added to extend scope and </a:t>
            </a:r>
            <a:r>
              <a:rPr lang="en-GB" sz="1600" dirty="0" smtClean="0">
                <a:latin typeface="Arial" charset="0"/>
              </a:rPr>
              <a:t>applicability</a:t>
            </a:r>
            <a:r>
              <a:rPr lang="en-GB" sz="1600" dirty="0">
                <a:latin typeface="Arial" charset="0"/>
              </a:rPr>
              <a:t>	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12913" y="858838"/>
            <a:ext cx="6940550" cy="134806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dirty="0">
                <a:solidFill>
                  <a:srgbClr val="FF0000"/>
                </a:solidFill>
              </a:rPr>
              <a:t>Consortium</a:t>
            </a:r>
            <a:r>
              <a:rPr lang="en-GB" sz="1600" dirty="0"/>
              <a:t>  - Good impression of three potential partners; high-quality and relevant: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105000"/>
              <a:buFontTx/>
              <a:buChar char="•"/>
            </a:pPr>
            <a:r>
              <a:rPr lang="en-GB" sz="1600" b="1" dirty="0"/>
              <a:t>Capgemini</a:t>
            </a:r>
            <a:r>
              <a:rPr lang="en-GB" sz="1600" dirty="0"/>
              <a:t>:  Major system integrator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105000"/>
              <a:buFontTx/>
              <a:buChar char="•"/>
            </a:pPr>
            <a:r>
              <a:rPr lang="en-GB" sz="1600" b="1" dirty="0"/>
              <a:t>Appear Networks</a:t>
            </a:r>
            <a:r>
              <a:rPr lang="en-GB" sz="1600" dirty="0"/>
              <a:t>:  Dynamic SME specialising in mobile platforms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105000"/>
              <a:buFontTx/>
              <a:buChar char="•"/>
            </a:pPr>
            <a:r>
              <a:rPr lang="en-GB" sz="1600" b="1" dirty="0"/>
              <a:t>51pegasi</a:t>
            </a:r>
            <a:r>
              <a:rPr lang="en-GB" sz="1600" dirty="0"/>
              <a:t>: SME specialising in mobile applications for </a:t>
            </a:r>
            <a:r>
              <a:rPr lang="en-GB" sz="1600" dirty="0" smtClean="0"/>
              <a:t>sports</a:t>
            </a:r>
            <a:endParaRPr lang="en-GB" sz="1600" dirty="0"/>
          </a:p>
        </p:txBody>
      </p:sp>
      <p:pic>
        <p:nvPicPr>
          <p:cNvPr id="27653" name="Picture 5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58838"/>
            <a:ext cx="1325562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midas_cartoon_stu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89200"/>
            <a:ext cx="1354138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296863" y="4024313"/>
            <a:ext cx="2008187" cy="2247900"/>
            <a:chOff x="390" y="2701"/>
            <a:chExt cx="1077" cy="1295"/>
          </a:xfrm>
        </p:grpSpPr>
        <p:pic>
          <p:nvPicPr>
            <p:cNvPr id="27658" name="Picture 8" descr="midas_cartoon_tou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23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9" name="Text Box 9"/>
            <p:cNvSpPr txBox="1">
              <a:spLocks noChangeArrowheads="1"/>
            </p:cNvSpPr>
            <p:nvPr/>
          </p:nvSpPr>
          <p:spPr bwMode="auto">
            <a:xfrm>
              <a:off x="425" y="2701"/>
              <a:ext cx="9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27656" name="Oval 10"/>
          <p:cNvSpPr>
            <a:spLocks noChangeArrowheads="1"/>
          </p:cNvSpPr>
          <p:nvPr/>
        </p:nvSpPr>
        <p:spPr bwMode="auto">
          <a:xfrm>
            <a:off x="201613" y="179388"/>
            <a:ext cx="590550" cy="506412"/>
          </a:xfrm>
          <a:prstGeom prst="ellipse">
            <a:avLst/>
          </a:prstGeom>
          <a:solidFill>
            <a:srgbClr val="FF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400" b="1"/>
              <a:t>3</a:t>
            </a:r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2528888" y="4335463"/>
            <a:ext cx="59975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As you add new partners: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en-GB" sz="1800" b="1" dirty="0"/>
              <a:t>Adopt </a:t>
            </a:r>
            <a:r>
              <a:rPr lang="en-GB" sz="1800" b="1" i="1" dirty="0"/>
              <a:t>some</a:t>
            </a:r>
            <a:r>
              <a:rPr lang="en-GB" sz="1800" b="1" dirty="0"/>
              <a:t> of their ideas; reject </a:t>
            </a:r>
            <a:r>
              <a:rPr lang="en-GB" sz="1800" b="1" dirty="0" smtClean="0"/>
              <a:t>others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en-GB" sz="1800" b="1" dirty="0" smtClean="0"/>
              <a:t>Listen to </a:t>
            </a:r>
            <a:r>
              <a:rPr lang="en-GB" b="1" i="1" dirty="0" smtClean="0">
                <a:solidFill>
                  <a:srgbClr val="FF0000"/>
                </a:solidFill>
              </a:rPr>
              <a:t>all</a:t>
            </a:r>
            <a:r>
              <a:rPr lang="en-GB" sz="1800" b="1" dirty="0" smtClean="0"/>
              <a:t> of them!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</a:pPr>
            <a:endParaRPr lang="en-GB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DE018D-EAF0-AF44-A817-FDD84C050B0F}" type="slidenum">
              <a:rPr lang="en-GB" sz="1000"/>
              <a:pPr/>
              <a:t>7</a:t>
            </a:fld>
            <a:endParaRPr lang="en-GB" sz="14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54000"/>
            <a:ext cx="8440738" cy="850900"/>
          </a:xfrm>
        </p:spPr>
        <p:txBody>
          <a:bodyPr/>
          <a:lstStyle/>
          <a:p>
            <a:r>
              <a:rPr lang="en-GB" sz="2800">
                <a:latin typeface="Arial" charset="0"/>
              </a:rPr>
              <a:t>After Capgemini meeting</a:t>
            </a:r>
            <a:r>
              <a:rPr lang="en-GB" sz="1800">
                <a:latin typeface="Arial" charset="0"/>
              </a:rPr>
              <a:t> (1)</a:t>
            </a:r>
            <a:r>
              <a:rPr lang="en-GB" sz="2800">
                <a:latin typeface="Arial" charset="0"/>
              </a:rPr>
              <a:t>:</a:t>
            </a:r>
            <a:br>
              <a:rPr lang="en-GB" sz="2800">
                <a:latin typeface="Arial" charset="0"/>
              </a:rPr>
            </a:br>
            <a:r>
              <a:rPr lang="en-GB" sz="2800">
                <a:latin typeface="Arial" charset="0"/>
              </a:rPr>
              <a:t>Reducing Emphasis on Application Development</a:t>
            </a:r>
          </a:p>
        </p:txBody>
      </p:sp>
      <p:grpSp>
        <p:nvGrpSpPr>
          <p:cNvPr id="28675" name="Group 7"/>
          <p:cNvGrpSpPr>
            <a:grpSpLocks/>
          </p:cNvGrpSpPr>
          <p:nvPr/>
        </p:nvGrpSpPr>
        <p:grpSpPr bwMode="auto">
          <a:xfrm>
            <a:off x="528638" y="4395159"/>
            <a:ext cx="1863725" cy="1670792"/>
            <a:chOff x="327" y="2701"/>
            <a:chExt cx="1196" cy="1331"/>
          </a:xfrm>
        </p:grpSpPr>
        <p:pic>
          <p:nvPicPr>
            <p:cNvPr id="28679" name="Picture 8" descr="midas_cartoon_tou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59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9"/>
            <p:cNvSpPr txBox="1">
              <a:spLocks noChangeArrowheads="1"/>
            </p:cNvSpPr>
            <p:nvPr/>
          </p:nvSpPr>
          <p:spPr bwMode="auto">
            <a:xfrm>
              <a:off x="327" y="2701"/>
              <a:ext cx="1196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28676" name="Rectangle 11"/>
          <p:cNvSpPr>
            <a:spLocks noChangeArrowheads="1"/>
          </p:cNvSpPr>
          <p:nvPr/>
        </p:nvSpPr>
        <p:spPr bwMode="auto">
          <a:xfrm>
            <a:off x="2579688" y="4717733"/>
            <a:ext cx="599757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 err="1" smtClean="0"/>
              <a:t>Always</a:t>
            </a:r>
            <a:r>
              <a:rPr lang="nb-NO" b="1" dirty="0" smtClean="0"/>
              <a:t> </a:t>
            </a:r>
            <a:r>
              <a:rPr lang="nb-NO" b="1" dirty="0" err="1" smtClean="0"/>
              <a:t>consult</a:t>
            </a:r>
            <a:r>
              <a:rPr lang="nb-NO" b="1" dirty="0" smtClean="0"/>
              <a:t> </a:t>
            </a:r>
            <a:r>
              <a:rPr lang="nb-NO" b="1" dirty="0" err="1" smtClean="0"/>
              <a:t>officials</a:t>
            </a:r>
            <a:endParaRPr lang="nb-NO" b="1" dirty="0" smtClean="0"/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 err="1" smtClean="0"/>
              <a:t>Earlier</a:t>
            </a:r>
            <a:r>
              <a:rPr lang="nb-NO" b="1" dirty="0" smtClean="0"/>
              <a:t>: Commission </a:t>
            </a:r>
            <a:r>
              <a:rPr lang="nb-NO" b="1" dirty="0" err="1" smtClean="0"/>
              <a:t>officials</a:t>
            </a:r>
            <a:endParaRPr lang="nb-NO" b="1" dirty="0" smtClean="0"/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 err="1" smtClean="0"/>
              <a:t>Now</a:t>
            </a:r>
            <a:r>
              <a:rPr lang="nb-NO" b="1" dirty="0" smtClean="0"/>
              <a:t>: </a:t>
            </a:r>
            <a:r>
              <a:rPr lang="en-GB" b="1" i="1" dirty="0" smtClean="0"/>
              <a:t>National </a:t>
            </a:r>
            <a:r>
              <a:rPr lang="en-GB" b="1" i="1" dirty="0"/>
              <a:t>Contact Points (NCPs</a:t>
            </a:r>
            <a:r>
              <a:rPr lang="en-GB" b="1" i="1" dirty="0" smtClean="0"/>
              <a:t>)</a:t>
            </a:r>
            <a:endParaRPr lang="en-GB" b="1" i="1" dirty="0"/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423863" y="2043113"/>
            <a:ext cx="8399462" cy="226215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nb-NO" sz="1600" dirty="0">
                <a:solidFill>
                  <a:srgbClr val="0000FF"/>
                </a:solidFill>
              </a:rPr>
              <a:t>...  </a:t>
            </a:r>
            <a:r>
              <a:rPr lang="en-GB" sz="1600" dirty="0">
                <a:solidFill>
                  <a:srgbClr val="0000FF"/>
                </a:solidFill>
              </a:rPr>
              <a:t>I can remind you perhaps, that proposals </a:t>
            </a:r>
            <a:r>
              <a:rPr lang="nb-NO" sz="1600" dirty="0">
                <a:solidFill>
                  <a:srgbClr val="0000FF"/>
                </a:solidFill>
              </a:rPr>
              <a:t>... </a:t>
            </a:r>
            <a:r>
              <a:rPr lang="en-GB" sz="1600" dirty="0">
                <a:solidFill>
                  <a:srgbClr val="0000FF"/>
                </a:solidFill>
              </a:rPr>
              <a:t> must address generic networking issues and provide innovative new solutions to significant problems, even when exemplified by a sporting or emergency context. </a:t>
            </a:r>
            <a:r>
              <a:rPr lang="en-GB" sz="1800" b="1" dirty="0">
                <a:solidFill>
                  <a:srgbClr val="0000FF"/>
                </a:solidFill>
              </a:rPr>
              <a:t>The application itself should not be the centre of gravity of the proposal.</a:t>
            </a:r>
            <a:r>
              <a:rPr lang="en-GB" sz="1600" dirty="0"/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GB" sz="1600" dirty="0">
                <a:solidFill>
                  <a:srgbClr val="0000FF"/>
                </a:solidFill>
              </a:rPr>
              <a:t>Best regards</a:t>
            </a:r>
            <a:r>
              <a:rPr lang="en-GB" sz="1600" dirty="0"/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GB" sz="1600" dirty="0">
                <a:solidFill>
                  <a:srgbClr val="0000FF"/>
                </a:solidFill>
              </a:rPr>
              <a:t>Andy Houghton</a:t>
            </a:r>
            <a:r>
              <a:rPr lang="en-GB" sz="1600" dirty="0"/>
              <a:t> 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GB" sz="1600" dirty="0">
                <a:solidFill>
                  <a:srgbClr val="0000FF"/>
                </a:solidFill>
              </a:rPr>
              <a:t>IST </a:t>
            </a:r>
            <a:r>
              <a:rPr lang="en-GB" sz="1600" dirty="0" smtClean="0">
                <a:solidFill>
                  <a:srgbClr val="0000FF"/>
                </a:solidFill>
              </a:rPr>
              <a:t>Brussels</a:t>
            </a:r>
          </a:p>
        </p:txBody>
      </p:sp>
      <p:sp>
        <p:nvSpPr>
          <p:cNvPr id="28678" name="Text Box 14"/>
          <p:cNvSpPr txBox="1">
            <a:spLocks noChangeArrowheads="1"/>
          </p:cNvSpPr>
          <p:nvPr/>
        </p:nvSpPr>
        <p:spPr bwMode="auto">
          <a:xfrm>
            <a:off x="401638" y="1598613"/>
            <a:ext cx="6018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b-NO" i="1" dirty="0" err="1">
                <a:solidFill>
                  <a:srgbClr val="FF0000"/>
                </a:solidFill>
              </a:rPr>
              <a:t>Extract</a:t>
            </a:r>
            <a:r>
              <a:rPr lang="nb-NO" i="1" dirty="0">
                <a:solidFill>
                  <a:srgbClr val="FF0000"/>
                </a:solidFill>
              </a:rPr>
              <a:t> from email from Commission Project </a:t>
            </a:r>
            <a:r>
              <a:rPr lang="nb-NO" i="1" dirty="0" err="1">
                <a:solidFill>
                  <a:srgbClr val="FF0000"/>
                </a:solidFill>
              </a:rPr>
              <a:t>Officer</a:t>
            </a:r>
            <a:r>
              <a:rPr lang="nb-NO" i="1" dirty="0">
                <a:solidFill>
                  <a:srgbClr val="FF0000"/>
                </a:solidFill>
              </a:rPr>
              <a:t>:</a:t>
            </a:r>
            <a:endParaRPr lang="en-GB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089F0F-8358-3E44-A0CB-A1896DDDC676}" type="slidenum">
              <a:rPr lang="en-GB" sz="1000"/>
              <a:pPr/>
              <a:t>8</a:t>
            </a:fld>
            <a:endParaRPr lang="en-GB" sz="14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3200"/>
            <a:ext cx="8440738" cy="647700"/>
          </a:xfrm>
        </p:spPr>
        <p:txBody>
          <a:bodyPr/>
          <a:lstStyle/>
          <a:p>
            <a:r>
              <a:rPr lang="en-GB" dirty="0">
                <a:latin typeface="Arial" charset="0"/>
              </a:rPr>
              <a:t>After Capgemini meeting </a:t>
            </a:r>
            <a:r>
              <a:rPr lang="en-GB" sz="2400" dirty="0" smtClean="0">
                <a:latin typeface="Arial" charset="0"/>
              </a:rPr>
              <a:t>(2)</a:t>
            </a:r>
            <a:endParaRPr lang="en-GB" sz="2400" dirty="0">
              <a:latin typeface="Arial" charset="0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341313" y="858838"/>
            <a:ext cx="8312150" cy="9510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nb-NO" sz="1800" dirty="0" err="1">
                <a:solidFill>
                  <a:srgbClr val="FF0000"/>
                </a:solidFill>
              </a:rPr>
              <a:t>Aspects</a:t>
            </a:r>
            <a:r>
              <a:rPr lang="nb-NO" sz="1800" dirty="0">
                <a:solidFill>
                  <a:srgbClr val="FF0000"/>
                </a:solidFill>
              </a:rPr>
              <a:t> </a:t>
            </a:r>
            <a:r>
              <a:rPr lang="nb-NO" sz="1800" dirty="0" err="1">
                <a:solidFill>
                  <a:srgbClr val="FF0000"/>
                </a:solidFill>
              </a:rPr>
              <a:t>of</a:t>
            </a:r>
            <a:r>
              <a:rPr lang="nb-NO" sz="1800" dirty="0">
                <a:solidFill>
                  <a:srgbClr val="FF0000"/>
                </a:solidFill>
              </a:rPr>
              <a:t> ”</a:t>
            </a:r>
            <a:r>
              <a:rPr lang="nb-NO" sz="1800" dirty="0" err="1">
                <a:solidFill>
                  <a:srgbClr val="FF0000"/>
                </a:solidFill>
              </a:rPr>
              <a:t>balance</a:t>
            </a:r>
            <a:r>
              <a:rPr lang="nb-NO" sz="1800" dirty="0" smtClean="0">
                <a:solidFill>
                  <a:srgbClr val="FF0000"/>
                </a:solidFill>
              </a:rPr>
              <a:t>”</a:t>
            </a:r>
            <a:r>
              <a:rPr lang="nb-NO" sz="1800" dirty="0" smtClean="0"/>
              <a:t>:</a:t>
            </a:r>
            <a:endParaRPr lang="en-GB" sz="1800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105000"/>
              <a:buFontTx/>
              <a:buChar char="•"/>
            </a:pPr>
            <a:r>
              <a:rPr lang="nb-NO" sz="1800" dirty="0"/>
              <a:t>SMEs</a:t>
            </a:r>
            <a:endParaRPr lang="en-GB" sz="1800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105000"/>
              <a:buFontTx/>
              <a:buChar char="•"/>
            </a:pPr>
            <a:r>
              <a:rPr lang="nb-NO" sz="1800" dirty="0" smtClean="0"/>
              <a:t>”</a:t>
            </a:r>
            <a:r>
              <a:rPr lang="nb-NO" sz="1800" dirty="0"/>
              <a:t>Big </a:t>
            </a:r>
            <a:r>
              <a:rPr lang="nb-NO" sz="1800" dirty="0" err="1"/>
              <a:t>names</a:t>
            </a:r>
            <a:r>
              <a:rPr lang="nb-NO" sz="1800" dirty="0"/>
              <a:t>”: </a:t>
            </a:r>
            <a:r>
              <a:rPr lang="nb-NO" sz="1800" dirty="0" err="1"/>
              <a:t>organisations</a:t>
            </a:r>
            <a:r>
              <a:rPr lang="nb-NO" sz="1800" dirty="0"/>
              <a:t> </a:t>
            </a:r>
            <a:r>
              <a:rPr lang="nb-NO" sz="1800" dirty="0" err="1"/>
              <a:t>the</a:t>
            </a:r>
            <a:r>
              <a:rPr lang="nb-NO" sz="1800" dirty="0"/>
              <a:t> </a:t>
            </a:r>
            <a:r>
              <a:rPr lang="nb-NO" sz="1800" dirty="0" err="1"/>
              <a:t>evaluators</a:t>
            </a:r>
            <a:r>
              <a:rPr lang="nb-NO" sz="1800" dirty="0"/>
              <a:t> </a:t>
            </a:r>
            <a:r>
              <a:rPr lang="nb-NO" sz="1800" dirty="0" err="1"/>
              <a:t>will</a:t>
            </a:r>
            <a:r>
              <a:rPr lang="nb-NO" sz="1800" dirty="0"/>
              <a:t> </a:t>
            </a:r>
            <a:r>
              <a:rPr lang="nb-NO" sz="1800" dirty="0" err="1" smtClean="0"/>
              <a:t>recognise</a:t>
            </a:r>
            <a:endParaRPr lang="en-GB" sz="1800" dirty="0"/>
          </a:p>
        </p:txBody>
      </p:sp>
      <p:grpSp>
        <p:nvGrpSpPr>
          <p:cNvPr id="30724" name="Group 7"/>
          <p:cNvGrpSpPr>
            <a:grpSpLocks/>
          </p:cNvGrpSpPr>
          <p:nvPr/>
        </p:nvGrpSpPr>
        <p:grpSpPr bwMode="auto">
          <a:xfrm>
            <a:off x="296863" y="2157413"/>
            <a:ext cx="2008187" cy="2247900"/>
            <a:chOff x="390" y="2701"/>
            <a:chExt cx="1077" cy="1295"/>
          </a:xfrm>
        </p:grpSpPr>
        <p:pic>
          <p:nvPicPr>
            <p:cNvPr id="30726" name="Picture 8" descr="midas_cartoon_tou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23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7" name="Text Box 9"/>
            <p:cNvSpPr txBox="1">
              <a:spLocks noChangeArrowheads="1"/>
            </p:cNvSpPr>
            <p:nvPr/>
          </p:nvSpPr>
          <p:spPr bwMode="auto">
            <a:xfrm>
              <a:off x="425" y="2701"/>
              <a:ext cx="9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2443163" y="2509838"/>
            <a:ext cx="5997575" cy="356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/>
              <a:t>Make sure </a:t>
            </a:r>
            <a:r>
              <a:rPr lang="nb-NO" b="1" dirty="0" err="1"/>
              <a:t>that</a:t>
            </a:r>
            <a:r>
              <a:rPr lang="nb-NO" b="1" dirty="0"/>
              <a:t> </a:t>
            </a:r>
            <a:r>
              <a:rPr lang="nb-NO" b="1" dirty="0" smtClean="0"/>
              <a:t>partners </a:t>
            </a:r>
            <a:r>
              <a:rPr lang="nb-NO" b="1" dirty="0"/>
              <a:t>have ”real” </a:t>
            </a:r>
            <a:r>
              <a:rPr lang="nb-NO" b="1" dirty="0" err="1"/>
              <a:t>roles</a:t>
            </a:r>
            <a:r>
              <a:rPr lang="nb-NO" b="1" dirty="0"/>
              <a:t> – and </a:t>
            </a:r>
            <a:r>
              <a:rPr lang="nb-NO" b="1" dirty="0" err="1"/>
              <a:t>significant</a:t>
            </a:r>
            <a:r>
              <a:rPr lang="nb-NO" b="1" dirty="0"/>
              <a:t> </a:t>
            </a:r>
            <a:r>
              <a:rPr lang="nb-NO" b="1" dirty="0" err="1"/>
              <a:t>effort</a:t>
            </a:r>
            <a:r>
              <a:rPr lang="nb-NO" b="1" dirty="0"/>
              <a:t> </a:t>
            </a:r>
            <a:r>
              <a:rPr lang="nb-NO" b="1" dirty="0" err="1" smtClean="0"/>
              <a:t>allocation</a:t>
            </a:r>
            <a:endParaRPr lang="nb-NO" b="1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 err="1"/>
              <a:t>Apply</a:t>
            </a:r>
            <a:r>
              <a:rPr lang="nb-NO" b="1" dirty="0"/>
              <a:t> </a:t>
            </a:r>
            <a:r>
              <a:rPr lang="nb-NO" b="1" dirty="0" err="1"/>
              <a:t>the</a:t>
            </a:r>
            <a:r>
              <a:rPr lang="nb-NO" b="1" dirty="0"/>
              <a:t> ”</a:t>
            </a:r>
            <a:r>
              <a:rPr lang="nb-NO" b="1" dirty="0" err="1"/>
              <a:t>delete</a:t>
            </a:r>
            <a:r>
              <a:rPr lang="nb-NO" b="1" dirty="0"/>
              <a:t> a partner” </a:t>
            </a:r>
            <a:r>
              <a:rPr lang="nb-NO" b="1" dirty="0" err="1"/>
              <a:t>rule</a:t>
            </a:r>
            <a:r>
              <a:rPr lang="nb-NO" b="1" dirty="0"/>
              <a:t> </a:t>
            </a:r>
            <a:r>
              <a:rPr lang="nb-NO" b="1" dirty="0" err="1"/>
              <a:t>of</a:t>
            </a:r>
            <a:r>
              <a:rPr lang="nb-NO" b="1" dirty="0"/>
              <a:t> </a:t>
            </a:r>
            <a:r>
              <a:rPr lang="nb-NO" b="1" dirty="0" err="1" smtClean="0"/>
              <a:t>thumb</a:t>
            </a:r>
            <a:endParaRPr lang="nb-NO" b="1" dirty="0" smtClean="0"/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Arial" panose="020B0604020202020204" pitchFamily="34" charset="0"/>
              <a:buChar char="•"/>
            </a:pPr>
            <a:r>
              <a:rPr lang="nb-NO" sz="1600" b="1" dirty="0" smtClean="0"/>
              <a:t>If </a:t>
            </a:r>
            <a:r>
              <a:rPr lang="nb-NO" sz="1600" b="1" dirty="0" err="1" smtClean="0"/>
              <a:t>deleting</a:t>
            </a:r>
            <a:r>
              <a:rPr lang="nb-NO" sz="1600" b="1" dirty="0" smtClean="0"/>
              <a:t> partner </a:t>
            </a:r>
            <a:r>
              <a:rPr lang="nb-NO" sz="1600" b="1" i="1" dirty="0" err="1" smtClean="0"/>
              <a:t>X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will</a:t>
            </a:r>
            <a:r>
              <a:rPr lang="nb-NO" sz="1600" b="1" dirty="0" smtClean="0"/>
              <a:t> not </a:t>
            </a:r>
            <a:r>
              <a:rPr lang="nb-NO" sz="1600" b="1" dirty="0" err="1" smtClean="0"/>
              <a:t>obviously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jeopordise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the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consortium</a:t>
            </a:r>
            <a:r>
              <a:rPr lang="nb-NO" sz="1600" b="1" dirty="0" smtClean="0"/>
              <a:t>, is </a:t>
            </a:r>
            <a:r>
              <a:rPr lang="nb-NO" sz="1600" b="1" i="1" dirty="0" err="1" smtClean="0"/>
              <a:t>X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really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needed</a:t>
            </a:r>
            <a:r>
              <a:rPr lang="nb-NO" sz="1600" b="1" dirty="0" smtClean="0"/>
              <a:t>?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nb-NO" b="1" dirty="0" err="1" smtClean="0"/>
              <a:t>Individual</a:t>
            </a:r>
            <a:r>
              <a:rPr lang="nb-NO" b="1" dirty="0" smtClean="0"/>
              <a:t> </a:t>
            </a:r>
            <a:r>
              <a:rPr lang="nb-NO" b="1" dirty="0"/>
              <a:t>partner </a:t>
            </a:r>
            <a:r>
              <a:rPr lang="nb-NO" b="1" dirty="0" err="1"/>
              <a:t>descriptions</a:t>
            </a:r>
            <a:r>
              <a:rPr lang="nb-NO" b="1" dirty="0"/>
              <a:t> must </a:t>
            </a:r>
            <a:r>
              <a:rPr lang="nb-NO" b="1" dirty="0" err="1"/>
              <a:t>answer</a:t>
            </a:r>
            <a:r>
              <a:rPr lang="nb-NO" b="1" dirty="0"/>
              <a:t> 4 </a:t>
            </a:r>
            <a:r>
              <a:rPr lang="nb-NO" b="1" dirty="0" err="1"/>
              <a:t>key</a:t>
            </a:r>
            <a:r>
              <a:rPr lang="nb-NO" b="1" dirty="0"/>
              <a:t> questions:</a:t>
            </a:r>
            <a:endParaRPr lang="en-GB" b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nb-NO" sz="1800" b="1" dirty="0"/>
              <a:t>Type </a:t>
            </a:r>
            <a:r>
              <a:rPr lang="nb-NO" sz="1800" b="1" dirty="0" err="1"/>
              <a:t>of</a:t>
            </a:r>
            <a:r>
              <a:rPr lang="nb-NO" sz="1800" b="1" dirty="0"/>
              <a:t> </a:t>
            </a:r>
            <a:r>
              <a:rPr lang="nb-NO" sz="1800" b="1" dirty="0" err="1"/>
              <a:t>organisation</a:t>
            </a:r>
            <a:endParaRPr lang="en-GB" sz="1800" b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nb-NO" sz="1800" b="1" dirty="0" err="1"/>
              <a:t>Specific</a:t>
            </a:r>
            <a:r>
              <a:rPr lang="nb-NO" sz="1800" b="1" dirty="0"/>
              <a:t> skills/</a:t>
            </a:r>
            <a:r>
              <a:rPr lang="nb-NO" sz="1800" b="1" dirty="0" err="1"/>
              <a:t>techologies</a:t>
            </a:r>
            <a:r>
              <a:rPr lang="nb-NO" sz="1800" b="1" dirty="0"/>
              <a:t> </a:t>
            </a:r>
            <a:r>
              <a:rPr lang="nb-NO" sz="1800" b="1" dirty="0" err="1"/>
              <a:t>brought</a:t>
            </a:r>
            <a:r>
              <a:rPr lang="nb-NO" sz="1800" b="1" dirty="0"/>
              <a:t> to </a:t>
            </a:r>
            <a:r>
              <a:rPr lang="nb-NO" sz="1800" b="1" dirty="0" err="1"/>
              <a:t>the</a:t>
            </a:r>
            <a:r>
              <a:rPr lang="nb-NO" sz="1800" b="1" dirty="0"/>
              <a:t> </a:t>
            </a:r>
            <a:r>
              <a:rPr lang="nb-NO" sz="1800" b="1" dirty="0" err="1"/>
              <a:t>project</a:t>
            </a:r>
            <a:endParaRPr lang="nb-NO" sz="1800" b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nb-NO" sz="1800" b="1" dirty="0" err="1"/>
              <a:t>Role</a:t>
            </a:r>
            <a:r>
              <a:rPr lang="nb-NO" sz="1800" b="1" dirty="0"/>
              <a:t> in </a:t>
            </a:r>
            <a:r>
              <a:rPr lang="nb-NO" sz="1800" b="1" dirty="0" err="1"/>
              <a:t>the</a:t>
            </a:r>
            <a:r>
              <a:rPr lang="nb-NO" sz="1800" b="1" dirty="0"/>
              <a:t> </a:t>
            </a:r>
            <a:r>
              <a:rPr lang="nb-NO" sz="1800" b="1" dirty="0" err="1"/>
              <a:t>project</a:t>
            </a:r>
            <a:endParaRPr lang="nb-NO" sz="1800" b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  <a:buFontTx/>
              <a:buChar char="•"/>
            </a:pPr>
            <a:r>
              <a:rPr lang="nb-NO" sz="1800" b="1" dirty="0" err="1"/>
              <a:t>Interest</a:t>
            </a:r>
            <a:r>
              <a:rPr lang="nb-NO" sz="1800" b="1" dirty="0"/>
              <a:t> in </a:t>
            </a:r>
            <a:r>
              <a:rPr lang="nb-NO" sz="1800" b="1" dirty="0" err="1"/>
              <a:t>project</a:t>
            </a:r>
            <a:r>
              <a:rPr lang="nb-NO" sz="1800" b="1" dirty="0"/>
              <a:t> </a:t>
            </a:r>
            <a:r>
              <a:rPr lang="nb-NO" sz="1800" b="1" dirty="0" err="1" smtClean="0"/>
              <a:t>results</a:t>
            </a:r>
            <a:endParaRPr lang="en-GB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1B7E10-997C-494E-888E-9045FDFE71AC}" type="slidenum">
              <a:rPr lang="en-GB" sz="1000"/>
              <a:pPr/>
              <a:t>9</a:t>
            </a:fld>
            <a:endParaRPr lang="en-GB" sz="1400">
              <a:latin typeface="Times New Roman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123825"/>
            <a:ext cx="8440738" cy="647700"/>
          </a:xfrm>
        </p:spPr>
        <p:txBody>
          <a:bodyPr/>
          <a:lstStyle/>
          <a:p>
            <a:r>
              <a:rPr lang="en-GB">
                <a:latin typeface="Arial" charset="0"/>
              </a:rPr>
              <a:t>Warsaw meeting, February 2005</a:t>
            </a:r>
            <a:endParaRPr lang="en-GB" sz="2400">
              <a:latin typeface="Arial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3238" y="2489200"/>
            <a:ext cx="6921500" cy="1033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Idea</a:t>
            </a:r>
            <a:r>
              <a:rPr lang="en-GB" sz="1600" dirty="0">
                <a:latin typeface="Arial" charset="0"/>
              </a:rPr>
              <a:t>  - Still struggling to crystallize – though we know what activities and research we want to carry </a:t>
            </a:r>
            <a:r>
              <a:rPr lang="en-GB" sz="1600" dirty="0" smtClean="0">
                <a:latin typeface="Arial" charset="0"/>
              </a:rPr>
              <a:t>out</a:t>
            </a:r>
            <a:endParaRPr lang="en-GB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1600" dirty="0">
                <a:solidFill>
                  <a:srgbClr val="FF0000"/>
                </a:solidFill>
                <a:latin typeface="Arial" charset="0"/>
              </a:rPr>
              <a:t>Application area</a:t>
            </a:r>
            <a:r>
              <a:rPr lang="en-GB" sz="1600" dirty="0">
                <a:latin typeface="Arial" charset="0"/>
              </a:rPr>
              <a:t> – Settled on mobile sports applications and emergencies – but match with technical idea is </a:t>
            </a:r>
            <a:r>
              <a:rPr lang="en-GB" sz="1600" dirty="0" smtClean="0">
                <a:latin typeface="Arial" charset="0"/>
              </a:rPr>
              <a:t>unclear</a:t>
            </a:r>
            <a:endParaRPr lang="en-GB" sz="1600" dirty="0">
              <a:latin typeface="Arial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12913" y="858838"/>
            <a:ext cx="6940550" cy="592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r>
              <a:rPr lang="en-GB" sz="1600" dirty="0">
                <a:solidFill>
                  <a:srgbClr val="FF0000"/>
                </a:solidFill>
              </a:rPr>
              <a:t>Consortium</a:t>
            </a:r>
            <a:r>
              <a:rPr lang="en-GB" sz="1600" dirty="0"/>
              <a:t>  - Balance starting to look good (though still some holes</a:t>
            </a:r>
            <a:r>
              <a:rPr lang="en-GB" sz="1600" dirty="0" smtClean="0"/>
              <a:t>)</a:t>
            </a:r>
            <a:endParaRPr lang="en-GB" sz="16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charset="0"/>
              <a:buChar char="n"/>
            </a:pPr>
            <a:endParaRPr lang="en-GB" sz="1600" dirty="0"/>
          </a:p>
        </p:txBody>
      </p:sp>
      <p:pic>
        <p:nvPicPr>
          <p:cNvPr id="31749" name="Picture 5" descr="midas_cartoon_smi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58838"/>
            <a:ext cx="1325562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midas_cartoon_stu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89200"/>
            <a:ext cx="1354138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296863" y="4024313"/>
            <a:ext cx="2008187" cy="2247900"/>
            <a:chOff x="390" y="2701"/>
            <a:chExt cx="1077" cy="1295"/>
          </a:xfrm>
        </p:grpSpPr>
        <p:pic>
          <p:nvPicPr>
            <p:cNvPr id="31754" name="Picture 8" descr="midas_cartoon_tou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" y="2923"/>
              <a:ext cx="1077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5" name="Text Box 9"/>
            <p:cNvSpPr txBox="1">
              <a:spLocks noChangeArrowheads="1"/>
            </p:cNvSpPr>
            <p:nvPr/>
          </p:nvSpPr>
          <p:spPr bwMode="auto">
            <a:xfrm>
              <a:off x="425" y="2701"/>
              <a:ext cx="9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i="1">
                  <a:solidFill>
                    <a:srgbClr val="3366FF"/>
                  </a:solidFill>
                </a:rPr>
                <a:t>MIDAS advice:</a:t>
              </a:r>
            </a:p>
          </p:txBody>
        </p:sp>
      </p:grpSp>
      <p:sp>
        <p:nvSpPr>
          <p:cNvPr id="31752" name="Oval 10"/>
          <p:cNvSpPr>
            <a:spLocks noChangeArrowheads="1"/>
          </p:cNvSpPr>
          <p:nvPr/>
        </p:nvSpPr>
        <p:spPr bwMode="auto">
          <a:xfrm>
            <a:off x="687388" y="179388"/>
            <a:ext cx="590550" cy="506412"/>
          </a:xfrm>
          <a:prstGeom prst="ellipse">
            <a:avLst/>
          </a:prstGeom>
          <a:solidFill>
            <a:srgbClr val="FF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400" b="1"/>
              <a:t>4</a:t>
            </a:r>
          </a:p>
        </p:txBody>
      </p:sp>
      <p:sp>
        <p:nvSpPr>
          <p:cNvPr id="31753" name="Rectangle 11"/>
          <p:cNvSpPr>
            <a:spLocks noChangeArrowheads="1"/>
          </p:cNvSpPr>
          <p:nvPr/>
        </p:nvSpPr>
        <p:spPr bwMode="auto">
          <a:xfrm>
            <a:off x="2528888" y="4335463"/>
            <a:ext cx="5997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Font typeface="Wingdings" charset="0"/>
              <a:buChar char="n"/>
            </a:pPr>
            <a:r>
              <a:rPr lang="en-GB" b="1" dirty="0"/>
              <a:t>Unless key partners know each other well from previous co-operation:  at least one meeting is </a:t>
            </a:r>
            <a:r>
              <a:rPr lang="en-GB" b="1" i="1" dirty="0"/>
              <a:t>essential</a:t>
            </a:r>
            <a:r>
              <a:rPr lang="en-GB" b="1" dirty="0"/>
              <a:t> to synchronise </a:t>
            </a:r>
            <a:r>
              <a:rPr lang="en-GB" b="1" dirty="0" smtClean="0"/>
              <a:t>ideas</a:t>
            </a:r>
            <a:endParaRPr lang="en-GB" b="1" dirty="0"/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3366FF"/>
              </a:buClr>
              <a:buSzPct val="105000"/>
            </a:pPr>
            <a:endParaRPr lang="en-GB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l_land_bot_eng">
  <a:themeElements>
    <a:clrScheme name="Tel_land_bot_eng 8">
      <a:dk1>
        <a:srgbClr val="003366"/>
      </a:dk1>
      <a:lt1>
        <a:srgbClr val="FFFFFF"/>
      </a:lt1>
      <a:dk2>
        <a:srgbClr val="003366"/>
      </a:dk2>
      <a:lt2>
        <a:srgbClr val="CCCCCC"/>
      </a:lt2>
      <a:accent1>
        <a:srgbClr val="FFFFFF"/>
      </a:accent1>
      <a:accent2>
        <a:srgbClr val="FF6600"/>
      </a:accent2>
      <a:accent3>
        <a:srgbClr val="FFFFFF"/>
      </a:accent3>
      <a:accent4>
        <a:srgbClr val="002A56"/>
      </a:accent4>
      <a:accent5>
        <a:srgbClr val="FFFFFF"/>
      </a:accent5>
      <a:accent6>
        <a:srgbClr val="E75C00"/>
      </a:accent6>
      <a:hlink>
        <a:srgbClr val="009999"/>
      </a:hlink>
      <a:folHlink>
        <a:srgbClr val="993399"/>
      </a:folHlink>
    </a:clrScheme>
    <a:fontScheme name="Tel_land_bot_e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66FF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66FF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l_land_bot_e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_land_bot_e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8">
        <a:dk1>
          <a:srgbClr val="003366"/>
        </a:dk1>
        <a:lt1>
          <a:srgbClr val="FFFFFF"/>
        </a:lt1>
        <a:dk2>
          <a:srgbClr val="003366"/>
        </a:dk2>
        <a:lt2>
          <a:srgbClr val="CCCCCC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002A56"/>
        </a:accent4>
        <a:accent5>
          <a:srgbClr val="FFFFFF"/>
        </a:accent5>
        <a:accent6>
          <a:srgbClr val="E75C00"/>
        </a:accent6>
        <a:hlink>
          <a:srgbClr val="00999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l_land_bot_eng">
  <a:themeElements>
    <a:clrScheme name="Tel_land_bot_eng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Tel_land_bot_e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1C1C1C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0" fontAlgn="base" latinLnBrk="0" hangingPunct="0">
          <a:lnSpc>
            <a:spcPct val="85000"/>
          </a:lnSpc>
          <a:spcBef>
            <a:spcPct val="40000"/>
          </a:spcBef>
          <a:spcAft>
            <a:spcPct val="0"/>
          </a:spcAft>
          <a:buClr>
            <a:schemeClr val="accent2"/>
          </a:buClr>
          <a:buSzTx/>
          <a:buFont typeface="Wingdings" charset="2"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FF00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1C1C1C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0" fontAlgn="base" latinLnBrk="0" hangingPunct="0">
          <a:lnSpc>
            <a:spcPct val="85000"/>
          </a:lnSpc>
          <a:spcBef>
            <a:spcPct val="40000"/>
          </a:spcBef>
          <a:spcAft>
            <a:spcPct val="0"/>
          </a:spcAft>
          <a:buClr>
            <a:schemeClr val="accent2"/>
          </a:buClr>
          <a:buSzTx/>
          <a:buFont typeface="Wingdings" charset="2"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FF00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l_land_bot_e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_land_bot_e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_land_bot_eng 8">
        <a:dk1>
          <a:srgbClr val="003366"/>
        </a:dk1>
        <a:lt1>
          <a:srgbClr val="FFFFFF"/>
        </a:lt1>
        <a:dk2>
          <a:srgbClr val="003366"/>
        </a:dk2>
        <a:lt2>
          <a:srgbClr val="CCCCCC"/>
        </a:lt2>
        <a:accent1>
          <a:srgbClr val="FFFFFF"/>
        </a:accent1>
        <a:accent2>
          <a:srgbClr val="FF6600"/>
        </a:accent2>
        <a:accent3>
          <a:srgbClr val="FFFFFF"/>
        </a:accent3>
        <a:accent4>
          <a:srgbClr val="002A56"/>
        </a:accent4>
        <a:accent5>
          <a:srgbClr val="FFFFFF"/>
        </a:accent5>
        <a:accent6>
          <a:srgbClr val="E75C00"/>
        </a:accent6>
        <a:hlink>
          <a:srgbClr val="00999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\\kondor\TC_MALER\OFFICE97\TRONDH\Tel_land_bot_eng.pot</Template>
  <TotalTime>7107</TotalTime>
  <Words>1245</Words>
  <Application>Microsoft Office PowerPoint</Application>
  <PresentationFormat>Skjermfremvisning (4:3)</PresentationFormat>
  <Paragraphs>232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26</vt:i4>
      </vt:variant>
    </vt:vector>
  </HeadingPairs>
  <TitlesOfParts>
    <vt:vector size="28" baseType="lpstr">
      <vt:lpstr>Tel_land_bot_eng</vt:lpstr>
      <vt:lpstr>1_Tel_land_bot_eng</vt:lpstr>
      <vt:lpstr> A tale of two proposals, what went right, what went wrong</vt:lpstr>
      <vt:lpstr>From Idea to Project: Story 1 The Story of MIDAS</vt:lpstr>
      <vt:lpstr>MIDAS: The path to a submitted proposal</vt:lpstr>
      <vt:lpstr>IST Conference, November 2004</vt:lpstr>
      <vt:lpstr>Information Day, January 2005</vt:lpstr>
      <vt:lpstr>Capgemini meeting, February 2005</vt:lpstr>
      <vt:lpstr>After Capgemini meeting (1): Reducing Emphasis on Application Development</vt:lpstr>
      <vt:lpstr>After Capgemini meeting (2)</vt:lpstr>
      <vt:lpstr>Warsaw meeting, February 2005</vt:lpstr>
      <vt:lpstr>After Warsaw meeting</vt:lpstr>
      <vt:lpstr>Proposal Submitted 22nd March Evaluation results expected 14th June</vt:lpstr>
      <vt:lpstr>And the story has a happy ending...</vt:lpstr>
      <vt:lpstr>Paths that did not lead anywhere</vt:lpstr>
      <vt:lpstr>Story 2: Pluto’s downfall: What went wrong with an EU proposal </vt:lpstr>
      <vt:lpstr>Process: Linking consortium partners with core technical idea</vt:lpstr>
      <vt:lpstr>Process: Linking application area with idea</vt:lpstr>
      <vt:lpstr>Process: Linking partner with application</vt:lpstr>
      <vt:lpstr>Process: timing, “normal”</vt:lpstr>
      <vt:lpstr>Process: timing, PLUTO</vt:lpstr>
      <vt:lpstr>Content: Clarity</vt:lpstr>
      <vt:lpstr>Reasons for lack of clarity</vt:lpstr>
      <vt:lpstr>Types of Success &amp; Failure</vt:lpstr>
      <vt:lpstr>PLUTO:  Signs of Failure</vt:lpstr>
      <vt:lpstr>PLUTO: final error – failing to learn</vt:lpstr>
      <vt:lpstr>From idea to proposal:  axes</vt:lpstr>
      <vt:lpstr>Final Thoughts</vt:lpstr>
    </vt:vector>
  </TitlesOfParts>
  <Company>SINTEF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stories of EU projects proposals</dc:title>
  <dc:creator>Joe.Gorman@sintef.no</dc:creator>
  <cp:lastModifiedBy>Kim Davis</cp:lastModifiedBy>
  <cp:revision>340</cp:revision>
  <cp:lastPrinted>2016-09-23T08:39:45Z</cp:lastPrinted>
  <dcterms:created xsi:type="dcterms:W3CDTF">2002-06-03T06:34:20Z</dcterms:created>
  <dcterms:modified xsi:type="dcterms:W3CDTF">2016-09-25T07:49:13Z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-1828404041</vt:i4>
  </property>
  <property fmtid="{D5CDD505-2E9C-101B-9397-08002B2CF9AE}" pid="3" name="_NewReviewCycle">
    <vt:lpwstr/>
  </property>
  <property fmtid="{D5CDD505-2E9C-101B-9397-08002B2CF9AE}" pid="4" name="_EmailSubject">
    <vt:lpwstr>Overheads for Bratislava talk</vt:lpwstr>
  </property>
  <property fmtid="{D5CDD505-2E9C-101B-9397-08002B2CF9AE}" pid="5" name="_AuthorEmail">
    <vt:lpwstr>Richard.Sanders@sintef.no</vt:lpwstr>
  </property>
  <property fmtid="{D5CDD505-2E9C-101B-9397-08002B2CF9AE}" pid="6" name="_AuthorEmailDisplayName">
    <vt:lpwstr>Richard Liodden Sanders</vt:lpwstr>
  </property>
</Properties>
</file>