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5015" r:id="rId2"/>
    <p:sldMasterId id="2147485018" r:id="rId3"/>
    <p:sldMasterId id="2147485043" r:id="rId4"/>
    <p:sldMasterId id="2147485110" r:id="rId5"/>
  </p:sldMasterIdLst>
  <p:notesMasterIdLst>
    <p:notesMasterId r:id="rId61"/>
  </p:notesMasterIdLst>
  <p:handoutMasterIdLst>
    <p:handoutMasterId r:id="rId62"/>
  </p:handoutMasterIdLst>
  <p:sldIdLst>
    <p:sldId id="256" r:id="rId6"/>
    <p:sldId id="884" r:id="rId7"/>
    <p:sldId id="818" r:id="rId8"/>
    <p:sldId id="804" r:id="rId9"/>
    <p:sldId id="791" r:id="rId10"/>
    <p:sldId id="844" r:id="rId11"/>
    <p:sldId id="792" r:id="rId12"/>
    <p:sldId id="883" r:id="rId13"/>
    <p:sldId id="847" r:id="rId14"/>
    <p:sldId id="845" r:id="rId15"/>
    <p:sldId id="846" r:id="rId16"/>
    <p:sldId id="588" r:id="rId17"/>
    <p:sldId id="819" r:id="rId18"/>
    <p:sldId id="882" r:id="rId19"/>
    <p:sldId id="637" r:id="rId20"/>
    <p:sldId id="788" r:id="rId21"/>
    <p:sldId id="851" r:id="rId22"/>
    <p:sldId id="822" r:id="rId23"/>
    <p:sldId id="859" r:id="rId24"/>
    <p:sldId id="879" r:id="rId25"/>
    <p:sldId id="880" r:id="rId26"/>
    <p:sldId id="858" r:id="rId27"/>
    <p:sldId id="860" r:id="rId28"/>
    <p:sldId id="853" r:id="rId29"/>
    <p:sldId id="854" r:id="rId30"/>
    <p:sldId id="856" r:id="rId31"/>
    <p:sldId id="876" r:id="rId32"/>
    <p:sldId id="857" r:id="rId33"/>
    <p:sldId id="872" r:id="rId34"/>
    <p:sldId id="881" r:id="rId35"/>
    <p:sldId id="875" r:id="rId36"/>
    <p:sldId id="827" r:id="rId37"/>
    <p:sldId id="833" r:id="rId38"/>
    <p:sldId id="834" r:id="rId39"/>
    <p:sldId id="835" r:id="rId40"/>
    <p:sldId id="836" r:id="rId41"/>
    <p:sldId id="837" r:id="rId42"/>
    <p:sldId id="838" r:id="rId43"/>
    <p:sldId id="839" r:id="rId44"/>
    <p:sldId id="840" r:id="rId45"/>
    <p:sldId id="841" r:id="rId46"/>
    <p:sldId id="842" r:id="rId47"/>
    <p:sldId id="843" r:id="rId48"/>
    <p:sldId id="878" r:id="rId49"/>
    <p:sldId id="861" r:id="rId50"/>
    <p:sldId id="862" r:id="rId51"/>
    <p:sldId id="863" r:id="rId52"/>
    <p:sldId id="864" r:id="rId53"/>
    <p:sldId id="866" r:id="rId54"/>
    <p:sldId id="865" r:id="rId55"/>
    <p:sldId id="867" r:id="rId56"/>
    <p:sldId id="869" r:id="rId57"/>
    <p:sldId id="870" r:id="rId58"/>
    <p:sldId id="868" r:id="rId59"/>
    <p:sldId id="711" r:id="rId60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3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CC0000"/>
    <a:srgbClr val="009999"/>
    <a:srgbClr val="003399"/>
    <a:srgbClr val="003300"/>
    <a:srgbClr val="00CC99"/>
    <a:srgbClr val="0033CC"/>
    <a:srgbClr val="3366CC"/>
    <a:srgbClr val="0066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888" autoAdjust="0"/>
    <p:restoredTop sz="99832" autoAdjust="0"/>
  </p:normalViewPr>
  <p:slideViewPr>
    <p:cSldViewPr>
      <p:cViewPr>
        <p:scale>
          <a:sx n="141" d="100"/>
          <a:sy n="141" d="100"/>
        </p:scale>
        <p:origin x="-762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>
      <p:cViewPr varScale="1">
        <p:scale>
          <a:sx n="52" d="100"/>
          <a:sy n="52" d="100"/>
        </p:scale>
        <p:origin x="-2946" y="-108"/>
      </p:cViewPr>
      <p:guideLst>
        <p:guide orient="horz" pos="3133"/>
        <p:guide pos="2143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4" tIns="46051" rIns="92104" bIns="46051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6" y="1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4" tIns="46051" rIns="92104" bIns="46051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4754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4" tIns="46051" rIns="92104" bIns="46051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6" y="9444754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4" tIns="46051" rIns="92104" bIns="46051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3C1B71A7-F983-4E04-9378-16AC59844CB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728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4" tIns="46051" rIns="92104" bIns="46051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6" y="1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4" tIns="46051" rIns="92104" bIns="46051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75225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5" y="4723174"/>
            <a:ext cx="5445127" cy="447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4" tIns="46051" rIns="92104" bIns="460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4754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4" tIns="46051" rIns="92104" bIns="46051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6" y="9444754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4" tIns="46051" rIns="92104" bIns="46051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2DF1C152-D8E3-466C-A812-9979FA7C965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0158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0415" indent="-2847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39099" indent="-22782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594739" indent="-22782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0380" indent="-22782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06019" indent="-22782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61660" indent="-22782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17298" indent="-22782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72940" indent="-22782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EDA2A1D6-D398-4E27-A79D-7FB760D804E9}" type="slidenum">
              <a:rPr lang="en-GB">
                <a:solidFill>
                  <a:schemeClr val="tx1"/>
                </a:solidFill>
                <a:latin typeface="Arial" charset="0"/>
              </a:rPr>
              <a:pPr eaLnBrk="1" hangingPunct="1"/>
              <a:t>1</a:t>
            </a:fld>
            <a:endParaRPr lang="en-GB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091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0825" indent="-2887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116" indent="-2310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162" indent="-2310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208" indent="-2310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1255" indent="-2310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3301" indent="-2310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5347" indent="-2310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7394" indent="-2310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8559D6-5039-43E0-BDAC-F2CA2C89942E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GB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29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0825" indent="-2887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116" indent="-2310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162" indent="-2310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208" indent="-2310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1255" indent="-2310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3301" indent="-2310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5347" indent="-2310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7394" indent="-2310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E3F1DC-04E1-4E69-822D-87F098E7AB1D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136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>
                <a:latin typeface="+mn-lt"/>
              </a:rPr>
              <a:t>Main </a:t>
            </a:r>
            <a:r>
              <a:rPr lang="fr-BE" dirty="0" err="1" smtClean="0">
                <a:latin typeface="+mn-lt"/>
              </a:rPr>
              <a:t>charachteristics</a:t>
            </a:r>
            <a:r>
              <a:rPr lang="fr-BE" baseline="0" dirty="0" smtClean="0">
                <a:latin typeface="+mn-lt"/>
              </a:rPr>
              <a:t> of the </a:t>
            </a:r>
            <a:r>
              <a:rPr lang="fr-BE" baseline="0" dirty="0" err="1" smtClean="0">
                <a:latin typeface="+mn-lt"/>
              </a:rPr>
              <a:t>schemes</a:t>
            </a:r>
            <a:r>
              <a:rPr lang="fr-BE" baseline="0" dirty="0" smtClean="0">
                <a:latin typeface="+mn-lt"/>
              </a:rPr>
              <a:t> are</a:t>
            </a:r>
          </a:p>
          <a:p>
            <a:pPr marL="174014" indent="-174014">
              <a:buFontTx/>
              <a:buChar char="-"/>
            </a:pPr>
            <a:r>
              <a:rPr lang="fr-BE" baseline="0" dirty="0" smtClean="0">
                <a:latin typeface="+mn-lt"/>
              </a:rPr>
              <a:t>The initiative </a:t>
            </a:r>
            <a:r>
              <a:rPr lang="fr-BE" baseline="0" dirty="0" err="1" smtClean="0">
                <a:latin typeface="+mn-lt"/>
              </a:rPr>
              <a:t>is</a:t>
            </a:r>
            <a:r>
              <a:rPr lang="fr-BE" baseline="0" dirty="0" smtClean="0">
                <a:latin typeface="+mn-lt"/>
              </a:rPr>
              <a:t> </a:t>
            </a:r>
            <a:r>
              <a:rPr lang="fr-BE" baseline="0" dirty="0" err="1" smtClean="0">
                <a:latin typeface="+mn-lt"/>
              </a:rPr>
              <a:t>build</a:t>
            </a:r>
            <a:r>
              <a:rPr lang="fr-BE" baseline="0" dirty="0" smtClean="0">
                <a:latin typeface="+mn-lt"/>
              </a:rPr>
              <a:t> </a:t>
            </a:r>
            <a:r>
              <a:rPr lang="fr-BE" baseline="0" dirty="0" err="1" smtClean="0">
                <a:latin typeface="+mn-lt"/>
              </a:rPr>
              <a:t>around</a:t>
            </a:r>
            <a:r>
              <a:rPr lang="fr-BE" baseline="0" dirty="0" smtClean="0">
                <a:latin typeface="+mn-lt"/>
              </a:rPr>
              <a:t> a pan-</a:t>
            </a:r>
            <a:r>
              <a:rPr lang="fr-BE" baseline="0" dirty="0" err="1" smtClean="0">
                <a:latin typeface="+mn-lt"/>
              </a:rPr>
              <a:t>Euopean</a:t>
            </a:r>
            <a:r>
              <a:rPr lang="fr-BE" baseline="0" dirty="0" smtClean="0">
                <a:latin typeface="+mn-lt"/>
              </a:rPr>
              <a:t> network of </a:t>
            </a:r>
            <a:r>
              <a:rPr lang="fr-BE" baseline="0" dirty="0" err="1" smtClean="0">
                <a:latin typeface="+mn-lt"/>
              </a:rPr>
              <a:t>competence</a:t>
            </a:r>
            <a:r>
              <a:rPr lang="fr-BE" baseline="0" dirty="0" smtClean="0">
                <a:latin typeface="+mn-lt"/>
              </a:rPr>
              <a:t> centres (</a:t>
            </a:r>
            <a:r>
              <a:rPr lang="fr-BE" baseline="0" dirty="0" err="1" smtClean="0">
                <a:latin typeface="+mn-lt"/>
              </a:rPr>
              <a:t>typically</a:t>
            </a:r>
            <a:r>
              <a:rPr lang="fr-BE" baseline="0" dirty="0" smtClean="0">
                <a:latin typeface="+mn-lt"/>
              </a:rPr>
              <a:t> </a:t>
            </a:r>
            <a:r>
              <a:rPr lang="fr-BE" baseline="0" dirty="0" err="1" smtClean="0">
                <a:latin typeface="+mn-lt"/>
              </a:rPr>
              <a:t>research</a:t>
            </a:r>
            <a:r>
              <a:rPr lang="fr-BE" baseline="0" dirty="0" smtClean="0">
                <a:latin typeface="+mn-lt"/>
              </a:rPr>
              <a:t> organisations, </a:t>
            </a:r>
            <a:r>
              <a:rPr lang="fr-BE" baseline="0" dirty="0" err="1" smtClean="0">
                <a:latin typeface="+mn-lt"/>
              </a:rPr>
              <a:t>universities</a:t>
            </a:r>
            <a:r>
              <a:rPr lang="fr-BE" baseline="0" dirty="0" smtClean="0">
                <a:latin typeface="+mn-lt"/>
              </a:rPr>
              <a:t>)</a:t>
            </a:r>
          </a:p>
          <a:p>
            <a:pPr marL="638049" lvl="1" indent="-174014">
              <a:buFontTx/>
              <a:buChar char="-"/>
            </a:pPr>
            <a:r>
              <a:rPr lang="fr-BE" baseline="0" dirty="0" err="1" smtClean="0">
                <a:latin typeface="+mn-lt"/>
              </a:rPr>
              <a:t>These</a:t>
            </a:r>
            <a:r>
              <a:rPr lang="fr-BE" baseline="0" dirty="0" smtClean="0">
                <a:latin typeface="+mn-lt"/>
              </a:rPr>
              <a:t> </a:t>
            </a:r>
            <a:r>
              <a:rPr lang="fr-BE" baseline="0" dirty="0" err="1" smtClean="0">
                <a:latin typeface="+mn-lt"/>
              </a:rPr>
              <a:t>centers</a:t>
            </a:r>
            <a:r>
              <a:rPr lang="fr-BE" baseline="0" dirty="0" smtClean="0">
                <a:latin typeface="+mn-lt"/>
              </a:rPr>
              <a:t> </a:t>
            </a:r>
            <a:r>
              <a:rPr lang="fr-BE" baseline="0" dirty="0" err="1" smtClean="0">
                <a:latin typeface="+mn-lt"/>
              </a:rPr>
              <a:t>provide</a:t>
            </a:r>
            <a:r>
              <a:rPr lang="fr-BE" baseline="0" dirty="0" smtClean="0">
                <a:latin typeface="+mn-lt"/>
              </a:rPr>
              <a:t> expertise and </a:t>
            </a:r>
            <a:r>
              <a:rPr lang="fr-BE" baseline="0" dirty="0" err="1" smtClean="0">
                <a:latin typeface="+mn-lt"/>
              </a:rPr>
              <a:t>skills</a:t>
            </a:r>
            <a:r>
              <a:rPr lang="fr-BE" baseline="0" dirty="0" smtClean="0">
                <a:latin typeface="+mn-lt"/>
              </a:rPr>
              <a:t> in the </a:t>
            </a:r>
            <a:r>
              <a:rPr lang="fr-BE" baseline="0" dirty="0" err="1" smtClean="0">
                <a:latin typeface="+mn-lt"/>
              </a:rPr>
              <a:t>advanced</a:t>
            </a:r>
            <a:r>
              <a:rPr lang="fr-BE" baseline="0" dirty="0" smtClean="0">
                <a:latin typeface="+mn-lt"/>
              </a:rPr>
              <a:t> </a:t>
            </a:r>
            <a:r>
              <a:rPr lang="fr-BE" baseline="0" dirty="0" err="1" smtClean="0">
                <a:latin typeface="+mn-lt"/>
              </a:rPr>
              <a:t>technology</a:t>
            </a:r>
            <a:endParaRPr lang="fr-BE" baseline="0" dirty="0" smtClean="0">
              <a:latin typeface="+mn-lt"/>
            </a:endParaRPr>
          </a:p>
          <a:p>
            <a:pPr marL="638049" lvl="1" indent="-174014">
              <a:buFontTx/>
              <a:buChar char="-"/>
            </a:pPr>
            <a:r>
              <a:rPr lang="fr-BE" baseline="0" dirty="0" err="1" smtClean="0">
                <a:latin typeface="+mn-lt"/>
              </a:rPr>
              <a:t>They</a:t>
            </a:r>
            <a:r>
              <a:rPr lang="fr-BE" baseline="0" dirty="0" smtClean="0">
                <a:latin typeface="+mn-lt"/>
              </a:rPr>
              <a:t> support the </a:t>
            </a:r>
            <a:r>
              <a:rPr lang="fr-BE" baseline="0" dirty="0" err="1" smtClean="0">
                <a:latin typeface="+mn-lt"/>
              </a:rPr>
              <a:t>technology</a:t>
            </a:r>
            <a:r>
              <a:rPr lang="fr-BE" baseline="0" dirty="0" smtClean="0">
                <a:latin typeface="+mn-lt"/>
              </a:rPr>
              <a:t> </a:t>
            </a:r>
            <a:r>
              <a:rPr lang="fr-BE" baseline="0" dirty="0" err="1" smtClean="0">
                <a:latin typeface="+mn-lt"/>
              </a:rPr>
              <a:t>transfer</a:t>
            </a:r>
            <a:r>
              <a:rPr lang="fr-BE" baseline="0" dirty="0" smtClean="0">
                <a:latin typeface="+mn-lt"/>
              </a:rPr>
              <a:t> and </a:t>
            </a:r>
            <a:r>
              <a:rPr lang="fr-BE" baseline="0" dirty="0" err="1" smtClean="0">
                <a:latin typeface="+mn-lt"/>
              </a:rPr>
              <a:t>act</a:t>
            </a:r>
            <a:r>
              <a:rPr lang="fr-BE" baseline="0" dirty="0" smtClean="0">
                <a:latin typeface="+mn-lt"/>
              </a:rPr>
              <a:t> as innovation </a:t>
            </a:r>
            <a:r>
              <a:rPr lang="fr-BE" baseline="0" dirty="0" err="1" smtClean="0">
                <a:latin typeface="+mn-lt"/>
              </a:rPr>
              <a:t>multipliers</a:t>
            </a:r>
            <a:r>
              <a:rPr lang="fr-BE" baseline="0" dirty="0" smtClean="0">
                <a:latin typeface="+mn-lt"/>
              </a:rPr>
              <a:t> </a:t>
            </a:r>
            <a:r>
              <a:rPr lang="fr-BE" baseline="0" dirty="0" err="1" smtClean="0">
                <a:latin typeface="+mn-lt"/>
              </a:rPr>
              <a:t>through</a:t>
            </a:r>
            <a:r>
              <a:rPr lang="fr-BE" baseline="0" dirty="0" smtClean="0">
                <a:latin typeface="+mn-lt"/>
              </a:rPr>
              <a:t> active </a:t>
            </a:r>
            <a:r>
              <a:rPr lang="fr-BE" baseline="0" dirty="0" err="1" smtClean="0">
                <a:latin typeface="+mn-lt"/>
              </a:rPr>
              <a:t>dissemination</a:t>
            </a:r>
            <a:r>
              <a:rPr lang="fr-BE" baseline="0" dirty="0" smtClean="0">
                <a:latin typeface="+mn-lt"/>
              </a:rPr>
              <a:t> of best practices</a:t>
            </a:r>
          </a:p>
          <a:p>
            <a:pPr marL="638049" lvl="1" indent="-174014">
              <a:buFontTx/>
              <a:buChar char="-"/>
            </a:pPr>
            <a:endParaRPr lang="fr-BE" baseline="0" dirty="0" smtClean="0">
              <a:latin typeface="+mn-lt"/>
            </a:endParaRPr>
          </a:p>
          <a:p>
            <a:r>
              <a:rPr lang="fr-BE" baseline="0" dirty="0" err="1" smtClean="0">
                <a:latin typeface="+mn-lt"/>
              </a:rPr>
              <a:t>Typical</a:t>
            </a:r>
            <a:r>
              <a:rPr lang="fr-BE" baseline="0" dirty="0" smtClean="0">
                <a:latin typeface="+mn-lt"/>
              </a:rPr>
              <a:t> </a:t>
            </a:r>
            <a:r>
              <a:rPr lang="fr-BE" baseline="0" dirty="0" err="1" smtClean="0">
                <a:latin typeface="+mn-lt"/>
              </a:rPr>
              <a:t>project</a:t>
            </a:r>
            <a:r>
              <a:rPr lang="fr-BE" baseline="0" dirty="0" smtClean="0">
                <a:latin typeface="+mn-lt"/>
              </a:rPr>
              <a:t> structure </a:t>
            </a:r>
            <a:r>
              <a:rPr lang="fr-BE" baseline="0" dirty="0" err="1" smtClean="0">
                <a:latin typeface="+mn-lt"/>
              </a:rPr>
              <a:t>is</a:t>
            </a:r>
            <a:r>
              <a:rPr lang="fr-BE" baseline="0" dirty="0" smtClean="0">
                <a:latin typeface="+mn-lt"/>
              </a:rPr>
              <a:t> IP and in H2020, large </a:t>
            </a:r>
            <a:r>
              <a:rPr lang="fr-BE" baseline="0" dirty="0" err="1" smtClean="0">
                <a:latin typeface="+mn-lt"/>
              </a:rPr>
              <a:t>Ias</a:t>
            </a:r>
            <a:r>
              <a:rPr lang="fr-BE" baseline="0" dirty="0" smtClean="0">
                <a:latin typeface="+mn-lt"/>
              </a:rPr>
              <a:t> in </a:t>
            </a:r>
            <a:r>
              <a:rPr lang="fr-BE" baseline="0" dirty="0" err="1" smtClean="0">
                <a:latin typeface="+mn-lt"/>
              </a:rPr>
              <a:t>order</a:t>
            </a:r>
            <a:r>
              <a:rPr lang="fr-BE" baseline="0" dirty="0" smtClean="0">
                <a:latin typeface="+mn-lt"/>
              </a:rPr>
              <a:t> to have a </a:t>
            </a:r>
            <a:r>
              <a:rPr lang="fr-BE" baseline="0" dirty="0" err="1" smtClean="0">
                <a:latin typeface="+mn-lt"/>
              </a:rPr>
              <a:t>critical</a:t>
            </a:r>
            <a:r>
              <a:rPr lang="fr-BE" baseline="0" dirty="0" smtClean="0">
                <a:latin typeface="+mn-lt"/>
              </a:rPr>
              <a:t> mass of </a:t>
            </a:r>
            <a:r>
              <a:rPr lang="fr-BE" baseline="0" dirty="0" err="1" smtClean="0">
                <a:latin typeface="+mn-lt"/>
              </a:rPr>
              <a:t>experiments</a:t>
            </a:r>
            <a:r>
              <a:rPr lang="fr-BE" baseline="0" dirty="0" smtClean="0">
                <a:latin typeface="+mn-lt"/>
              </a:rPr>
              <a:t>.</a:t>
            </a:r>
          </a:p>
          <a:p>
            <a:r>
              <a:rPr lang="fr-BE" baseline="0" dirty="0" smtClean="0">
                <a:latin typeface="+mn-lt"/>
              </a:rPr>
              <a:t>The focus </a:t>
            </a:r>
            <a:r>
              <a:rPr lang="fr-BE" baseline="0" dirty="0" err="1" smtClean="0">
                <a:latin typeface="+mn-lt"/>
              </a:rPr>
              <a:t>is</a:t>
            </a:r>
            <a:r>
              <a:rPr lang="fr-BE" baseline="0" dirty="0" smtClean="0">
                <a:latin typeface="+mn-lt"/>
              </a:rPr>
              <a:t> on </a:t>
            </a:r>
            <a:r>
              <a:rPr lang="fr-BE" baseline="0" dirty="0" err="1" smtClean="0">
                <a:latin typeface="+mn-lt"/>
              </a:rPr>
              <a:t>industrial</a:t>
            </a:r>
            <a:r>
              <a:rPr lang="fr-BE" baseline="0" dirty="0" smtClean="0">
                <a:latin typeface="+mn-lt"/>
              </a:rPr>
              <a:t> </a:t>
            </a:r>
            <a:r>
              <a:rPr lang="fr-BE" baseline="0" dirty="0" err="1" smtClean="0">
                <a:latin typeface="+mn-lt"/>
              </a:rPr>
              <a:t>SMEs</a:t>
            </a:r>
            <a:r>
              <a:rPr lang="fr-BE" baseline="0" dirty="0" smtClean="0">
                <a:latin typeface="+mn-lt"/>
              </a:rPr>
              <a:t> / </a:t>
            </a:r>
            <a:r>
              <a:rPr lang="fr-BE" baseline="0" dirty="0" err="1" smtClean="0">
                <a:latin typeface="+mn-lt"/>
              </a:rPr>
              <a:t>mid</a:t>
            </a:r>
            <a:r>
              <a:rPr lang="fr-BE" baseline="0" dirty="0" smtClean="0">
                <a:latin typeface="+mn-lt"/>
              </a:rPr>
              <a:t>-caps </a:t>
            </a:r>
            <a:r>
              <a:rPr lang="fr-BE" baseline="0" dirty="0" err="1" smtClean="0">
                <a:latin typeface="+mn-lt"/>
              </a:rPr>
              <a:t>with</a:t>
            </a:r>
            <a:r>
              <a:rPr lang="fr-BE" baseline="0" dirty="0" smtClean="0">
                <a:latin typeface="+mn-lt"/>
              </a:rPr>
              <a:t> </a:t>
            </a:r>
            <a:r>
              <a:rPr lang="fr-BE" baseline="0" dirty="0" err="1" smtClean="0">
                <a:latin typeface="+mn-lt"/>
              </a:rPr>
              <a:t>experiments</a:t>
            </a:r>
            <a:r>
              <a:rPr lang="fr-BE" baseline="0" dirty="0" smtClean="0">
                <a:latin typeface="+mn-lt"/>
              </a:rPr>
              <a:t> </a:t>
            </a:r>
            <a:r>
              <a:rPr lang="fr-BE" baseline="0" dirty="0" err="1" smtClean="0">
                <a:latin typeface="+mn-lt"/>
              </a:rPr>
              <a:t>that</a:t>
            </a:r>
            <a:r>
              <a:rPr lang="fr-BE" baseline="0" dirty="0" smtClean="0">
                <a:latin typeface="+mn-lt"/>
              </a:rPr>
              <a:t> </a:t>
            </a:r>
            <a:r>
              <a:rPr lang="fr-BE" baseline="0" dirty="0" err="1" smtClean="0">
                <a:latin typeface="+mn-lt"/>
              </a:rPr>
              <a:t>include</a:t>
            </a:r>
            <a:r>
              <a:rPr lang="fr-BE" baseline="0" dirty="0" smtClean="0">
                <a:latin typeface="+mn-lt"/>
              </a:rPr>
              <a:t> the </a:t>
            </a:r>
            <a:r>
              <a:rPr lang="fr-BE" baseline="0" dirty="0" err="1" smtClean="0">
                <a:latin typeface="+mn-lt"/>
              </a:rPr>
              <a:t>whole</a:t>
            </a:r>
            <a:r>
              <a:rPr lang="fr-BE" baseline="0" dirty="0" smtClean="0">
                <a:latin typeface="+mn-lt"/>
              </a:rPr>
              <a:t> value </a:t>
            </a:r>
            <a:r>
              <a:rPr lang="fr-BE" baseline="0" dirty="0" err="1" smtClean="0">
                <a:latin typeface="+mn-lt"/>
              </a:rPr>
              <a:t>chain</a:t>
            </a:r>
            <a:r>
              <a:rPr lang="fr-BE" baseline="0" dirty="0" smtClean="0">
                <a:latin typeface="+mn-lt"/>
              </a:rPr>
              <a:t> in a flexible </a:t>
            </a:r>
            <a:r>
              <a:rPr lang="fr-BE" baseline="0" dirty="0" err="1" smtClean="0">
                <a:latin typeface="+mn-lt"/>
              </a:rPr>
              <a:t>partnerships</a:t>
            </a:r>
            <a:r>
              <a:rPr lang="fr-BE" baseline="0" dirty="0" smtClean="0">
                <a:latin typeface="+mn-lt"/>
              </a:rPr>
              <a:t> (</a:t>
            </a:r>
            <a:r>
              <a:rPr lang="fr-BE" baseline="0" dirty="0" err="1" smtClean="0">
                <a:latin typeface="+mn-lt"/>
              </a:rPr>
              <a:t>only</a:t>
            </a:r>
            <a:r>
              <a:rPr lang="fr-BE" baseline="0" dirty="0" smtClean="0">
                <a:latin typeface="+mn-lt"/>
              </a:rPr>
              <a:t> for the time of the </a:t>
            </a:r>
            <a:r>
              <a:rPr lang="fr-BE" baseline="0" dirty="0" err="1" smtClean="0">
                <a:latin typeface="+mn-lt"/>
              </a:rPr>
              <a:t>experiment</a:t>
            </a:r>
            <a:r>
              <a:rPr lang="fr-BE" baseline="0" dirty="0" smtClean="0">
                <a:latin typeface="+mn-lt"/>
              </a:rPr>
              <a:t> </a:t>
            </a:r>
            <a:r>
              <a:rPr lang="fr-BE" baseline="0" dirty="0" err="1" smtClean="0">
                <a:latin typeface="+mn-lt"/>
              </a:rPr>
              <a:t>usually</a:t>
            </a:r>
            <a:r>
              <a:rPr lang="fr-BE" baseline="0" dirty="0" smtClean="0">
                <a:latin typeface="+mn-lt"/>
              </a:rPr>
              <a:t> 12-18 </a:t>
            </a:r>
            <a:r>
              <a:rPr lang="fr-BE" baseline="0" dirty="0" err="1" smtClean="0">
                <a:latin typeface="+mn-lt"/>
              </a:rPr>
              <a:t>months</a:t>
            </a:r>
            <a:r>
              <a:rPr lang="fr-BE" baseline="0" dirty="0" smtClean="0">
                <a:latin typeface="+mn-lt"/>
              </a:rPr>
              <a:t> max) and a </a:t>
            </a:r>
            <a:r>
              <a:rPr lang="fr-BE" baseline="0" dirty="0" err="1" smtClean="0">
                <a:latin typeface="+mn-lt"/>
              </a:rPr>
              <a:t>funding</a:t>
            </a:r>
            <a:r>
              <a:rPr lang="fr-BE" baseline="0" dirty="0" smtClean="0">
                <a:latin typeface="+mn-lt"/>
              </a:rPr>
              <a:t> </a:t>
            </a:r>
            <a:r>
              <a:rPr lang="fr-BE" baseline="0" dirty="0" err="1" smtClean="0">
                <a:latin typeface="+mn-lt"/>
              </a:rPr>
              <a:t>that</a:t>
            </a:r>
            <a:r>
              <a:rPr lang="fr-BE" baseline="0" dirty="0" smtClean="0">
                <a:latin typeface="+mn-lt"/>
              </a:rPr>
              <a:t> </a:t>
            </a:r>
            <a:r>
              <a:rPr lang="fr-BE" baseline="0" dirty="0" err="1" smtClean="0">
                <a:latin typeface="+mn-lt"/>
              </a:rPr>
              <a:t>can</a:t>
            </a:r>
            <a:r>
              <a:rPr lang="fr-BE" baseline="0" dirty="0" smtClean="0">
                <a:latin typeface="+mn-lt"/>
              </a:rPr>
              <a:t> </a:t>
            </a:r>
            <a:r>
              <a:rPr lang="fr-BE" baseline="0" dirty="0" err="1" smtClean="0">
                <a:latin typeface="+mn-lt"/>
              </a:rPr>
              <a:t>vary</a:t>
            </a:r>
            <a:r>
              <a:rPr lang="fr-BE" baseline="0" dirty="0" smtClean="0">
                <a:latin typeface="+mn-lt"/>
              </a:rPr>
              <a:t> </a:t>
            </a:r>
            <a:r>
              <a:rPr lang="fr-BE" baseline="0" dirty="0" err="1" smtClean="0">
                <a:latin typeface="+mn-lt"/>
              </a:rPr>
              <a:t>between</a:t>
            </a:r>
            <a:r>
              <a:rPr lang="fr-BE" baseline="0" dirty="0" smtClean="0">
                <a:latin typeface="+mn-lt"/>
              </a:rPr>
              <a:t> 50K and 250K EUR.</a:t>
            </a:r>
          </a:p>
          <a:p>
            <a:r>
              <a:rPr lang="fr-BE" b="0" baseline="0" dirty="0" err="1" smtClean="0">
                <a:latin typeface="+mn-lt"/>
              </a:rPr>
              <a:t>What</a:t>
            </a:r>
            <a:r>
              <a:rPr lang="fr-BE" b="0" baseline="0" dirty="0" smtClean="0">
                <a:latin typeface="+mn-lt"/>
              </a:rPr>
              <a:t> </a:t>
            </a:r>
            <a:r>
              <a:rPr lang="fr-BE" b="0" baseline="0" dirty="0" err="1" smtClean="0">
                <a:latin typeface="+mn-lt"/>
              </a:rPr>
              <a:t>is</a:t>
            </a:r>
            <a:r>
              <a:rPr lang="fr-BE" b="0" baseline="0" dirty="0" smtClean="0">
                <a:latin typeface="+mn-lt"/>
              </a:rPr>
              <a:t> </a:t>
            </a:r>
            <a:r>
              <a:rPr lang="fr-BE" b="0" baseline="0" dirty="0" err="1" smtClean="0">
                <a:latin typeface="+mn-lt"/>
              </a:rPr>
              <a:t>shared</a:t>
            </a:r>
            <a:r>
              <a:rPr lang="fr-BE" b="0" baseline="0" dirty="0" smtClean="0">
                <a:latin typeface="+mn-lt"/>
              </a:rPr>
              <a:t> </a:t>
            </a:r>
            <a:r>
              <a:rPr lang="fr-BE" b="0" baseline="0" dirty="0" err="1" smtClean="0">
                <a:latin typeface="+mn-lt"/>
              </a:rPr>
              <a:t>within</a:t>
            </a:r>
            <a:r>
              <a:rPr lang="fr-BE" b="0" baseline="0" dirty="0" smtClean="0">
                <a:latin typeface="+mn-lt"/>
              </a:rPr>
              <a:t> the consortium </a:t>
            </a:r>
            <a:r>
              <a:rPr lang="fr-BE" b="0" baseline="0" dirty="0" err="1" smtClean="0">
                <a:latin typeface="+mn-lt"/>
              </a:rPr>
              <a:t>is</a:t>
            </a:r>
            <a:r>
              <a:rPr lang="fr-BE" b="0" baseline="0" dirty="0" smtClean="0">
                <a:latin typeface="+mn-lt"/>
              </a:rPr>
              <a:t> not the IPR </a:t>
            </a:r>
            <a:r>
              <a:rPr lang="fr-BE" b="0" baseline="0" dirty="0" err="1" smtClean="0">
                <a:latin typeface="+mn-lt"/>
              </a:rPr>
              <a:t>which</a:t>
            </a:r>
            <a:r>
              <a:rPr lang="fr-BE" b="0" baseline="0" dirty="0" smtClean="0">
                <a:latin typeface="+mn-lt"/>
              </a:rPr>
              <a:t> </a:t>
            </a:r>
            <a:r>
              <a:rPr lang="fr-BE" b="0" baseline="0" dirty="0" err="1" smtClean="0">
                <a:latin typeface="+mn-lt"/>
              </a:rPr>
              <a:t>stay</a:t>
            </a:r>
            <a:r>
              <a:rPr lang="fr-BE" b="0" baseline="0" dirty="0" smtClean="0">
                <a:latin typeface="+mn-lt"/>
              </a:rPr>
              <a:t> </a:t>
            </a:r>
            <a:r>
              <a:rPr lang="fr-BE" b="0" baseline="0" dirty="0" err="1" smtClean="0">
                <a:latin typeface="+mn-lt"/>
              </a:rPr>
              <a:t>within</a:t>
            </a:r>
            <a:r>
              <a:rPr lang="fr-BE" b="0" baseline="0" dirty="0" smtClean="0">
                <a:latin typeface="+mn-lt"/>
              </a:rPr>
              <a:t> the </a:t>
            </a:r>
            <a:r>
              <a:rPr lang="fr-BE" b="0" baseline="0" dirty="0" err="1" smtClean="0">
                <a:latin typeface="+mn-lt"/>
              </a:rPr>
              <a:t>partners</a:t>
            </a:r>
            <a:r>
              <a:rPr lang="fr-BE" b="0" baseline="0" dirty="0" smtClean="0">
                <a:latin typeface="+mn-lt"/>
              </a:rPr>
              <a:t> of the </a:t>
            </a:r>
            <a:r>
              <a:rPr lang="fr-BE" b="0" baseline="0" dirty="0" err="1" smtClean="0">
                <a:latin typeface="+mn-lt"/>
              </a:rPr>
              <a:t>experiments</a:t>
            </a:r>
            <a:r>
              <a:rPr lang="fr-BE" b="0" baseline="0" dirty="0" smtClean="0">
                <a:latin typeface="+mn-lt"/>
              </a:rPr>
              <a:t>, but the </a:t>
            </a:r>
            <a:r>
              <a:rPr lang="fr-BE" b="0" baseline="0" dirty="0" err="1" smtClean="0">
                <a:latin typeface="+mn-lt"/>
              </a:rPr>
              <a:t>leasson</a:t>
            </a:r>
            <a:r>
              <a:rPr lang="fr-BE" b="0" baseline="0" dirty="0" smtClean="0">
                <a:latin typeface="+mn-lt"/>
              </a:rPr>
              <a:t> </a:t>
            </a:r>
            <a:r>
              <a:rPr lang="fr-BE" b="0" baseline="0" dirty="0" err="1" smtClean="0">
                <a:latin typeface="+mn-lt"/>
              </a:rPr>
              <a:t>learnt</a:t>
            </a:r>
            <a:r>
              <a:rPr lang="fr-BE" b="0" baseline="0" dirty="0" smtClean="0">
                <a:latin typeface="+mn-lt"/>
              </a:rPr>
              <a:t>.</a:t>
            </a:r>
          </a:p>
          <a:p>
            <a:pPr>
              <a:buFont typeface="Wingdings" pitchFamily="2" charset="2"/>
              <a:buNone/>
            </a:pPr>
            <a:endParaRPr lang="fr-BE" dirty="0">
              <a:latin typeface="+mn-lt"/>
            </a:endParaRPr>
          </a:p>
          <a:p>
            <a:pPr>
              <a:buFont typeface="Wingdings" pitchFamily="2" charset="2"/>
              <a:buNone/>
            </a:pPr>
            <a:r>
              <a:rPr lang="fr-BE" dirty="0">
                <a:latin typeface="+mn-lt"/>
              </a:rPr>
              <a:t>The </a:t>
            </a:r>
            <a:r>
              <a:rPr lang="fr-BE" dirty="0" err="1">
                <a:latin typeface="+mn-lt"/>
              </a:rPr>
              <a:t>implementation</a:t>
            </a:r>
            <a:r>
              <a:rPr lang="fr-BE" dirty="0">
                <a:latin typeface="+mn-lt"/>
              </a:rPr>
              <a:t> of </a:t>
            </a:r>
            <a:r>
              <a:rPr lang="fr-BE" dirty="0" err="1">
                <a:latin typeface="+mn-lt"/>
              </a:rPr>
              <a:t>these</a:t>
            </a:r>
            <a:r>
              <a:rPr lang="fr-BE" dirty="0">
                <a:latin typeface="+mn-lt"/>
              </a:rPr>
              <a:t> </a:t>
            </a:r>
            <a:r>
              <a:rPr lang="fr-BE" dirty="0" err="1">
                <a:latin typeface="+mn-lt"/>
              </a:rPr>
              <a:t>schemes</a:t>
            </a:r>
            <a:r>
              <a:rPr lang="fr-BE" dirty="0">
                <a:latin typeface="+mn-lt"/>
              </a:rPr>
              <a:t> </a:t>
            </a:r>
            <a:r>
              <a:rPr lang="fr-BE" dirty="0" err="1">
                <a:latin typeface="+mn-lt"/>
              </a:rPr>
              <a:t>is</a:t>
            </a:r>
            <a:r>
              <a:rPr lang="fr-BE" dirty="0">
                <a:latin typeface="+mn-lt"/>
              </a:rPr>
              <a:t> flexible and light (</a:t>
            </a:r>
            <a:r>
              <a:rPr lang="fr-BE" dirty="0" err="1">
                <a:latin typeface="+mn-lt"/>
              </a:rPr>
              <a:t>especially</a:t>
            </a:r>
            <a:r>
              <a:rPr lang="fr-BE" dirty="0">
                <a:latin typeface="+mn-lt"/>
              </a:rPr>
              <a:t> in H2020) and </a:t>
            </a:r>
            <a:r>
              <a:rPr lang="fr-BE" dirty="0" err="1">
                <a:latin typeface="+mn-lt"/>
              </a:rPr>
              <a:t>allow</a:t>
            </a:r>
            <a:r>
              <a:rPr lang="fr-BE" dirty="0">
                <a:latin typeface="+mn-lt"/>
              </a:rPr>
              <a:t> for Open Calls for new </a:t>
            </a:r>
            <a:r>
              <a:rPr lang="fr-BE" dirty="0" err="1">
                <a:latin typeface="+mn-lt"/>
              </a:rPr>
              <a:t>experiments</a:t>
            </a:r>
            <a:r>
              <a:rPr lang="fr-BE" dirty="0">
                <a:latin typeface="+mn-lt"/>
              </a:rPr>
              <a:t> and the </a:t>
            </a:r>
            <a:r>
              <a:rPr lang="fr-BE" dirty="0" err="1">
                <a:latin typeface="+mn-lt"/>
              </a:rPr>
              <a:t>funding</a:t>
            </a:r>
            <a:r>
              <a:rPr lang="fr-BE" dirty="0">
                <a:latin typeface="+mn-lt"/>
              </a:rPr>
              <a:t> </a:t>
            </a:r>
            <a:r>
              <a:rPr lang="fr-BE" dirty="0" err="1">
                <a:latin typeface="+mn-lt"/>
              </a:rPr>
              <a:t>is</a:t>
            </a:r>
            <a:r>
              <a:rPr lang="fr-BE" dirty="0">
                <a:latin typeface="+mn-lt"/>
              </a:rPr>
              <a:t> </a:t>
            </a:r>
            <a:r>
              <a:rPr lang="fr-BE" dirty="0" err="1">
                <a:latin typeface="+mn-lt"/>
              </a:rPr>
              <a:t>distributed</a:t>
            </a:r>
            <a:r>
              <a:rPr lang="fr-BE" dirty="0">
                <a:latin typeface="+mn-lt"/>
              </a:rPr>
              <a:t> in cascade to </a:t>
            </a:r>
            <a:r>
              <a:rPr lang="fr-BE" dirty="0" err="1">
                <a:latin typeface="+mn-lt"/>
              </a:rPr>
              <a:t>third</a:t>
            </a:r>
            <a:r>
              <a:rPr lang="fr-BE" dirty="0">
                <a:latin typeface="+mn-lt"/>
              </a:rPr>
              <a:t> parties by the </a:t>
            </a:r>
            <a:r>
              <a:rPr lang="fr-BE" dirty="0" err="1">
                <a:latin typeface="+mn-lt"/>
              </a:rPr>
              <a:t>coordinator</a:t>
            </a:r>
            <a:r>
              <a:rPr lang="fr-BE" dirty="0">
                <a:latin typeface="+mn-lt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fr-BE" dirty="0">
                <a:latin typeface="+mn-lt"/>
              </a:rPr>
              <a:t>So the </a:t>
            </a:r>
            <a:r>
              <a:rPr lang="fr-BE" dirty="0" err="1">
                <a:latin typeface="+mn-lt"/>
              </a:rPr>
              <a:t>experiments</a:t>
            </a:r>
            <a:r>
              <a:rPr lang="fr-BE" dirty="0">
                <a:latin typeface="+mn-lt"/>
              </a:rPr>
              <a:t> </a:t>
            </a:r>
            <a:r>
              <a:rPr lang="fr-BE" dirty="0" err="1">
                <a:latin typeface="+mn-lt"/>
              </a:rPr>
              <a:t>partners</a:t>
            </a:r>
            <a:r>
              <a:rPr lang="fr-BE" dirty="0">
                <a:latin typeface="+mn-lt"/>
              </a:rPr>
              <a:t> </a:t>
            </a:r>
            <a:r>
              <a:rPr lang="fr-BE" dirty="0" err="1">
                <a:latin typeface="+mn-lt"/>
              </a:rPr>
              <a:t>will</a:t>
            </a:r>
            <a:r>
              <a:rPr lang="fr-BE" dirty="0">
                <a:latin typeface="+mn-lt"/>
              </a:rPr>
              <a:t> not </a:t>
            </a:r>
            <a:r>
              <a:rPr lang="fr-BE" dirty="0" err="1">
                <a:latin typeface="+mn-lt"/>
              </a:rPr>
              <a:t>become</a:t>
            </a:r>
            <a:r>
              <a:rPr lang="fr-BE" dirty="0">
                <a:latin typeface="+mn-lt"/>
              </a:rPr>
              <a:t> </a:t>
            </a:r>
            <a:r>
              <a:rPr lang="fr-BE" dirty="0" err="1">
                <a:latin typeface="+mn-lt"/>
              </a:rPr>
              <a:t>Beneficiaries</a:t>
            </a:r>
            <a:r>
              <a:rPr lang="fr-BE" dirty="0">
                <a:latin typeface="+mn-lt"/>
              </a:rPr>
              <a:t> </a:t>
            </a:r>
            <a:r>
              <a:rPr lang="fr-BE" dirty="0" err="1">
                <a:latin typeface="+mn-lt"/>
              </a:rPr>
              <a:t>anymore</a:t>
            </a:r>
            <a:r>
              <a:rPr lang="fr-BE" dirty="0">
                <a:latin typeface="+mn-lt"/>
              </a:rPr>
              <a:t> </a:t>
            </a:r>
            <a:r>
              <a:rPr lang="fr-BE" dirty="0" err="1">
                <a:latin typeface="+mn-lt"/>
              </a:rPr>
              <a:t>which</a:t>
            </a:r>
            <a:r>
              <a:rPr lang="fr-BE" dirty="0">
                <a:latin typeface="+mn-lt"/>
              </a:rPr>
              <a:t> </a:t>
            </a:r>
            <a:r>
              <a:rPr lang="fr-BE" dirty="0" err="1">
                <a:latin typeface="+mn-lt"/>
              </a:rPr>
              <a:t>allow</a:t>
            </a:r>
            <a:r>
              <a:rPr lang="fr-BE" dirty="0">
                <a:latin typeface="+mn-lt"/>
              </a:rPr>
              <a:t> </a:t>
            </a:r>
            <a:r>
              <a:rPr lang="fr-BE" dirty="0" err="1">
                <a:latin typeface="+mn-lt"/>
              </a:rPr>
              <a:t>less</a:t>
            </a:r>
            <a:r>
              <a:rPr lang="fr-BE" dirty="0">
                <a:latin typeface="+mn-lt"/>
              </a:rPr>
              <a:t> administrative </a:t>
            </a:r>
            <a:r>
              <a:rPr lang="fr-BE" dirty="0" err="1">
                <a:latin typeface="+mn-lt"/>
              </a:rPr>
              <a:t>burden</a:t>
            </a:r>
            <a:r>
              <a:rPr lang="fr-BE" dirty="0">
                <a:latin typeface="+mn-lt"/>
              </a:rPr>
              <a:t> and </a:t>
            </a:r>
            <a:r>
              <a:rPr lang="fr-BE" dirty="0" err="1">
                <a:latin typeface="+mn-lt"/>
              </a:rPr>
              <a:t>faster</a:t>
            </a:r>
            <a:r>
              <a:rPr lang="fr-BE" dirty="0">
                <a:latin typeface="+mn-lt"/>
              </a:rPr>
              <a:t> </a:t>
            </a:r>
            <a:r>
              <a:rPr lang="fr-BE" dirty="0" err="1">
                <a:latin typeface="+mn-lt"/>
              </a:rPr>
              <a:t>procedures</a:t>
            </a:r>
            <a:r>
              <a:rPr lang="fr-BE" dirty="0">
                <a:latin typeface="+mn-lt"/>
              </a:rPr>
              <a:t>.</a:t>
            </a:r>
            <a:endParaRPr lang="en-GB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AC502C-0D00-4371-9D55-C6AD4E48E5B3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78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0761" indent="-28875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5017" indent="-23100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7024" indent="-23100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9031" indent="-23100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1037" indent="-2310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3044" indent="-2310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5051" indent="-2310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7058" indent="-2310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E5A1E0D-579C-49EB-A0C1-4179F5D48615}" type="slidenum">
              <a:rPr lang="en-GB" smtClean="0"/>
              <a:pPr eaLnBrk="1" hangingPunct="1"/>
              <a:t>31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323706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0761" indent="-28875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5017" indent="-23100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7024" indent="-23100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9031" indent="-23100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1037" indent="-2310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3044" indent="-2310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5051" indent="-2310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7058" indent="-2310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E5A1E0D-579C-49EB-A0C1-4179F5D48615}" type="slidenum">
              <a:rPr lang="en-GB" smtClean="0"/>
              <a:pPr eaLnBrk="1" hangingPunct="1"/>
              <a:t>32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05207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064" indent="-286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715" indent="-228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600" indent="-228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486" indent="-228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65B9A9A-29D2-4BCA-9F86-BD8427F6F033}" type="slidenum">
              <a:rPr lang="en-GB" smtClean="0"/>
              <a:pPr eaLnBrk="1" hangingPunct="1"/>
              <a:t>33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20413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064" indent="-286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715" indent="-228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600" indent="-228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486" indent="-228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DAFB4A-47E3-41A0-909A-CCEF7558225B}" type="slidenum">
              <a:rPr lang="en-GB" smtClean="0"/>
              <a:pPr eaLnBrk="1" hangingPunct="1"/>
              <a:t>34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14470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064" indent="-286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715" indent="-228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600" indent="-228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486" indent="-228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0642A03-B738-4004-B50A-338DC2B315CB}" type="slidenum">
              <a:rPr lang="en-GB" smtClean="0"/>
              <a:pPr eaLnBrk="1" hangingPunct="1"/>
              <a:t>35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368566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0825" indent="-2887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116" indent="-2310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162" indent="-2310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208" indent="-2310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1255" indent="-2310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3301" indent="-2310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5347" indent="-2310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7394" indent="-2310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BD81AEA-E101-46F3-9E45-BB072C679A5F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45</a:t>
            </a:fld>
            <a:endParaRPr lang="en-GB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6893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0825" indent="-2887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116" indent="-2310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162" indent="-2310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208" indent="-2310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1255" indent="-2310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3301" indent="-2310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5347" indent="-2310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7394" indent="-2310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EB7C22-281B-4DBB-8099-1F9D79270B5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46</a:t>
            </a:fld>
            <a:endParaRPr lang="en-GB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16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696" indent="-2855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719" indent="-2277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886" indent="-2277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9656" indent="-2277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1635" indent="-2277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83614" indent="-2277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5593" indent="-2277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7572" indent="-2277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05B876-B71F-4CF8-8F2D-B1EF890C4E64}" type="slidenum">
              <a:rPr lang="en-GB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601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064" indent="-286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715" indent="-228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600" indent="-228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486" indent="-228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ED7592-69D3-4153-AD13-6EE15A3A8701}" type="slidenum">
              <a:rPr lang="en-GB" smtClean="0"/>
              <a:pPr eaLnBrk="1" hangingPunct="1"/>
              <a:t>47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148081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064" indent="-286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715" indent="-228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600" indent="-228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486" indent="-228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591841-DC1B-47C6-956D-A9CEBDD196BA}" type="slidenum">
              <a:rPr lang="en-GB" smtClean="0"/>
              <a:pPr eaLnBrk="1" hangingPunct="1"/>
              <a:t>48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7283350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064" indent="-286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715" indent="-228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600" indent="-228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486" indent="-228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34B482A-7427-475C-AC19-76AEB5FB1717}" type="slidenum">
              <a:rPr lang="en-GB" smtClean="0"/>
              <a:pPr eaLnBrk="1" hangingPunct="1"/>
              <a:t>49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409220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064" indent="-286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715" indent="-228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600" indent="-228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486" indent="-228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51B04BC-5FF7-4C1E-BB9C-CBF05FF112B8}" type="slidenum">
              <a:rPr lang="en-GB" smtClean="0"/>
              <a:pPr eaLnBrk="1" hangingPunct="1"/>
              <a:t>50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8222039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064" indent="-286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715" indent="-228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600" indent="-228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486" indent="-228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E5F494E-F2DE-43F8-82BE-8793EF016207}" type="slidenum">
              <a:rPr lang="en-GB" smtClean="0"/>
              <a:pPr eaLnBrk="1" hangingPunct="1"/>
              <a:t>51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916158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064" indent="-286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715" indent="-228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600" indent="-228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486" indent="-228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C6ECEE5-9741-4F01-B7C9-7350191F40D6}" type="slidenum">
              <a:rPr lang="en-GB" smtClean="0"/>
              <a:pPr eaLnBrk="1" hangingPunct="1"/>
              <a:t>52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94900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064" indent="-286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715" indent="-228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600" indent="-228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486" indent="-228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99F096E-52CB-4830-AA3F-31E5D99555AF}" type="slidenum">
              <a:rPr lang="en-GB" smtClean="0"/>
              <a:pPr eaLnBrk="1" hangingPunct="1"/>
              <a:t>53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692136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0415" indent="-2847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39099" indent="-22782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594739" indent="-22782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0380" indent="-22782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06019" indent="-22782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61660" indent="-22782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17298" indent="-22782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72940" indent="-22782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2F7A69E1-D1A6-403F-B0B3-0DC22D8B024A}" type="slidenum">
              <a:rPr lang="en-GB">
                <a:solidFill>
                  <a:srgbClr val="000000"/>
                </a:solidFill>
                <a:latin typeface="Arial" charset="0"/>
              </a:rPr>
              <a:pPr eaLnBrk="1" hangingPunct="1"/>
              <a:t>55</a:t>
            </a:fld>
            <a:endParaRPr lang="en-GB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181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696" indent="-2855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719" indent="-2277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886" indent="-2277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9656" indent="-2277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1635" indent="-2277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83614" indent="-2277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5593" indent="-2277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7572" indent="-2277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05B876-B71F-4CF8-8F2D-B1EF890C4E64}" type="slidenum">
              <a:rPr lang="en-GB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076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1C152-D8E3-466C-A812-9979FA7C965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088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b="1" smtClean="0"/>
          </a:p>
        </p:txBody>
      </p:sp>
      <p:sp>
        <p:nvSpPr>
          <p:cNvPr id="563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0761" indent="-28875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55017" indent="-23100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17024" indent="-23100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79031" indent="-23100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41037" indent="-2310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03044" indent="-2310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65051" indent="-2310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27058" indent="-2310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7B1B1FC-037C-4F3C-8E9F-D71990CF4ABD}" type="slidenum">
              <a:rPr lang="es-ES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10</a:t>
            </a:fld>
            <a:endParaRPr lang="es-E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309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7429" indent="-287472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9891" indent="-22997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9847" indent="-22997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69804" indent="-22997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29760" indent="-2299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89717" indent="-2299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49673" indent="-2299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09630" indent="-2299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6EB6BC7A-CDEC-4B75-8A94-4A39A8075B34}" type="slidenum">
              <a:rPr lang="en-US">
                <a:solidFill>
                  <a:prstClr val="black"/>
                </a:solidFill>
              </a:rPr>
              <a:pPr eaLnBrk="1" hangingPunct="1"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80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0825" indent="-2887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116" indent="-2310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162" indent="-2310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208" indent="-2310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1255" indent="-2310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3301" indent="-2310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5347" indent="-2310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7394" indent="-2310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EB06FD-1982-4FA6-A286-5AD09B1F4EB7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GB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240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064" indent="-286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715" indent="-228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600" indent="-228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486" indent="-228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6F122B3-736F-411F-A19B-9FD4C40937E3}" type="slidenum">
              <a:rPr lang="en-GB" smtClean="0"/>
              <a:pPr eaLnBrk="1" hangingPunct="1"/>
              <a:t>21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528542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0825" indent="-2887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116" indent="-2310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162" indent="-2310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208" indent="-2310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1255" indent="-2310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3301" indent="-2310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5347" indent="-2310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7394" indent="-2310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4C054A-24A4-419B-B5EE-5EED8371E183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831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28A08301-40CB-4306-A525-8E11F117E75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731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E45DB-E31A-4BD7-A46F-B9D104B999E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37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AEB7F-1FE2-48DA-9168-C2DEBEA6535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047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492375"/>
            <a:ext cx="8229600" cy="352901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FE6AAF-D829-4410-BE86-8EF4F1B76F3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29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95288" y="1339850"/>
            <a:ext cx="8291512" cy="4681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83D874-2A9B-4A3C-A8AD-833073FB66D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574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492375"/>
            <a:ext cx="4038600" cy="1687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32288"/>
            <a:ext cx="4038600" cy="1689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ED1C40-E549-44ED-ACB8-2995A8A2B94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34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84325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4624"/>
            <a:ext cx="7272808" cy="742703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57924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sz="2000" i="0">
                <a:solidFill>
                  <a:srgbClr val="0D3F89"/>
                </a:solidFill>
              </a:defRPr>
            </a:lvl1pPr>
            <a:lvl2pPr>
              <a:buClr>
                <a:srgbClr val="0F5494"/>
              </a:buClr>
              <a:defRPr sz="1800" b="0">
                <a:solidFill>
                  <a:srgbClr val="C00000"/>
                </a:solidFill>
              </a:defRPr>
            </a:lvl2pPr>
            <a:lvl3pPr marL="1200150" indent="-285750">
              <a:buFont typeface="Arial" pitchFamily="34" charset="0"/>
              <a:buChar char="•"/>
              <a:defRPr sz="1600">
                <a:solidFill>
                  <a:srgbClr val="003300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44ED204-9FDE-4F55-85CB-BA26C592F7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20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84325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4624"/>
            <a:ext cx="7272808" cy="742703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57924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sz="2000" i="0">
                <a:solidFill>
                  <a:srgbClr val="0D3F89"/>
                </a:solidFill>
              </a:defRPr>
            </a:lvl1pPr>
            <a:lvl2pPr>
              <a:buClr>
                <a:srgbClr val="0F5494"/>
              </a:buClr>
              <a:defRPr sz="1800" b="0">
                <a:solidFill>
                  <a:srgbClr val="C00000"/>
                </a:solidFill>
              </a:defRPr>
            </a:lvl2pPr>
            <a:lvl3pPr marL="1200150" indent="-285750">
              <a:buFont typeface="Arial" pitchFamily="34" charset="0"/>
              <a:buChar char="•"/>
              <a:defRPr sz="1600">
                <a:solidFill>
                  <a:srgbClr val="003300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44ED204-9FDE-4F55-85CB-BA26C592F7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625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84325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7272808" cy="504056"/>
          </a:xfrm>
        </p:spPr>
        <p:txBody>
          <a:bodyPr>
            <a:noAutofit/>
          </a:bodyPr>
          <a:lstStyle>
            <a:lvl1pPr algn="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85916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sz="2400" i="0">
                <a:solidFill>
                  <a:srgbClr val="0D3F89"/>
                </a:solidFill>
              </a:defRPr>
            </a:lvl1pPr>
            <a:lvl2pPr>
              <a:buClr>
                <a:srgbClr val="0F5494"/>
              </a:buClr>
              <a:defRPr sz="2000" b="0">
                <a:solidFill>
                  <a:srgbClr val="C00000"/>
                </a:solidFill>
              </a:defRPr>
            </a:lvl2pPr>
            <a:lvl3pPr marL="1200150" indent="-285750">
              <a:buFont typeface="Arial" pitchFamily="34" charset="0"/>
              <a:buChar char="•"/>
              <a:defRPr sz="1800">
                <a:solidFill>
                  <a:srgbClr val="003300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>
                    <a:tint val="75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fld id="{EA69DF74-8673-4A9C-9497-23D4D3442A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826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5805488"/>
          </a:xfrm>
          <a:prstGeom prst="rect">
            <a:avLst/>
          </a:prstGeom>
          <a:solidFill>
            <a:srgbClr val="0F5494"/>
          </a:solidFill>
          <a:ln w="63500" algn="ctr">
            <a:noFill/>
            <a:miter lim="800000"/>
            <a:headEnd/>
            <a:tailEnd/>
          </a:ln>
          <a:effectLst>
            <a:outerShdw dist="23000" dir="5400000" rotWithShape="0">
              <a:schemeClr val="accent3">
                <a:alpha val="35000"/>
              </a:scheme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1484313"/>
            <a:ext cx="4344988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 algn="ctr">
              <a:defRPr sz="3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563888" y="1844675"/>
            <a:ext cx="2016223" cy="1584325"/>
          </a:xfrm>
          <a:prstGeom prst="rect">
            <a:avLst/>
          </a:prstGeom>
        </p:spPr>
        <p:txBody>
          <a:bodyPr anchor="ctr"/>
          <a:lstStyle>
            <a:lvl1pPr marL="0" indent="0" algn="ctr"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555777" y="3645024"/>
            <a:ext cx="2000174" cy="1584325"/>
          </a:xfrm>
          <a:prstGeom prst="rect">
            <a:avLst/>
          </a:prstGeom>
        </p:spPr>
        <p:txBody>
          <a:bodyPr anchor="ctr"/>
          <a:lstStyle>
            <a:lvl1pPr marL="0" indent="0" algn="ctr"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</a:t>
            </a:r>
            <a:endParaRPr lang="en-GB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44009" y="3645024"/>
            <a:ext cx="1933004" cy="1584325"/>
          </a:xfrm>
          <a:prstGeom prst="rect">
            <a:avLst/>
          </a:prstGeom>
        </p:spPr>
        <p:txBody>
          <a:bodyPr anchor="ctr"/>
          <a:lstStyle>
            <a:lvl1pPr marL="0" indent="0" algn="ctr">
              <a:tabLst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047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 sz="23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472" y="1599673"/>
            <a:ext cx="8229057" cy="4340327"/>
          </a:xfrm>
          <a:prstGeom prst="rect">
            <a:avLst/>
          </a:prstGeom>
        </p:spPr>
        <p:txBody>
          <a:bodyPr lIns="80147" tIns="40074" rIns="80147" bIns="40074"/>
          <a:lstStyle>
            <a:lvl1pPr marL="0" indent="0">
              <a:spcBef>
                <a:spcPts val="0"/>
              </a:spcBef>
              <a:defRPr sz="20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>
              <a:spcBef>
                <a:spcPts val="0"/>
              </a:spcBef>
              <a:defRPr sz="18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5715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Tx/>
              <a:buFont typeface="Arial" pitchFamily="34" charset="0"/>
              <a:buChar char="•"/>
              <a:defRPr i="0"/>
            </a:lvl1pPr>
            <a:lvl2pPr>
              <a:buClrTx/>
              <a:defRPr b="0">
                <a:solidFill>
                  <a:srgbClr val="FF000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E8F75-8E81-4C2D-AFFC-3DB7EBFE51A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8329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75656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7272808" cy="720080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sz="2000" i="0">
                <a:solidFill>
                  <a:srgbClr val="0D3F89"/>
                </a:solidFill>
              </a:defRPr>
            </a:lvl1pPr>
            <a:lvl2pPr marL="742950" indent="-285750">
              <a:buClr>
                <a:srgbClr val="C00000"/>
              </a:buClr>
              <a:buFont typeface="Verdana" panose="020B0604030504040204" pitchFamily="34" charset="0"/>
              <a:buChar char="–"/>
              <a:defRPr sz="1800" b="0">
                <a:solidFill>
                  <a:srgbClr val="C00000"/>
                </a:solidFill>
              </a:defRPr>
            </a:lvl2pPr>
            <a:lvl3pPr marL="1200150" indent="-285750">
              <a:buFont typeface="Arial" pitchFamily="34" charset="0"/>
              <a:buChar char="•"/>
              <a:defRPr sz="1600">
                <a:solidFill>
                  <a:srgbClr val="003300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7191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A990B19E-5E64-46C4-86D2-751CD9860D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005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84325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4624"/>
            <a:ext cx="7272808" cy="742703"/>
          </a:xfrm>
        </p:spPr>
        <p:txBody>
          <a:bodyPr/>
          <a:lstStyle>
            <a:lvl1pPr algn="r">
              <a:defRPr sz="24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57924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sz="2000" b="0" i="0" cap="none" spc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F5494"/>
                </a:solidFill>
                <a:effectLst/>
              </a:defRPr>
            </a:lvl1pPr>
            <a:lvl2pPr>
              <a:buClr>
                <a:srgbClr val="0F5494"/>
              </a:buClr>
              <a:defRPr sz="1800" b="0" cap="none" spc="0">
                <a:ln w="12700">
                  <a:noFill/>
                  <a:prstDash val="solid"/>
                </a:ln>
                <a:solidFill>
                  <a:srgbClr val="C00000"/>
                </a:solidFill>
                <a:effectLst/>
              </a:defRPr>
            </a:lvl2pPr>
            <a:lvl3pPr marL="1200150" indent="-285750">
              <a:buFont typeface="Arial" pitchFamily="34" charset="0"/>
              <a:buChar char="•"/>
              <a:defRPr sz="1600" b="0" cap="none" spc="0">
                <a:ln w="12700">
                  <a:noFill/>
                  <a:prstDash val="solid"/>
                </a:ln>
                <a:solidFill>
                  <a:schemeClr val="accent1">
                    <a:lumMod val="10000"/>
                  </a:schemeClr>
                </a:solidFill>
                <a:effectLst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  DRAFT </a:t>
            </a:r>
            <a:fld id="{8DD30192-6A73-4504-9042-00CA2091F3A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937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DRAFT </a:t>
            </a:r>
            <a:fld id="{AFB29C58-9FFD-46CD-97F1-1119196A33B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2684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554321D-7767-430D-A0C2-FBA44FADE1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36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9E0353A-09CC-4C06-B24E-292E0662CC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874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2709771-1A03-4C57-9E0C-EEDC147619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8519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03E3C15-1B93-4336-9FA6-FD841D21B8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891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C83303F-712C-4AED-B43A-D5E52A017C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553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4710B9F-E003-4B43-851B-9ED8350D77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901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9A87D-879A-4970-AFB7-6B81815A05A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9606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935BE12-D92A-43B7-B5E8-F63C834F27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952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46FDFD4-1A69-429F-B2CB-C474205EA2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341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4" y="275014"/>
            <a:ext cx="8229057" cy="1143240"/>
          </a:xfrm>
          <a:prstGeom prst="rect">
            <a:avLst/>
          </a:prstGeom>
        </p:spPr>
        <p:txBody>
          <a:bodyPr lIns="80119" tIns="40060" rIns="80119" bIns="40060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474" y="1599673"/>
            <a:ext cx="8229057" cy="4526884"/>
          </a:xfrm>
          <a:prstGeom prst="rect">
            <a:avLst/>
          </a:prstGeom>
        </p:spPr>
        <p:txBody>
          <a:bodyPr lIns="80119" tIns="40060" rIns="80119" bIns="4006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459788" y="5732465"/>
            <a:ext cx="684212" cy="217487"/>
          </a:xfrm>
          <a:prstGeom prst="rect">
            <a:avLst/>
          </a:prstGeom>
        </p:spPr>
        <p:txBody>
          <a:bodyPr lIns="91408" tIns="45704" rIns="91408" bIns="457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0236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492375"/>
            <a:ext cx="8229600" cy="352901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FE6AAF-D829-4410-BE86-8EF4F1B76F3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292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2684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84325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4624"/>
            <a:ext cx="7272808" cy="936104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85916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Verdana" panose="020B0604030504040204" pitchFamily="34" charset="0"/>
              <a:buChar char="•"/>
              <a:defRPr sz="2000" i="0">
                <a:solidFill>
                  <a:srgbClr val="0D3F89"/>
                </a:solidFill>
              </a:defRPr>
            </a:lvl1pPr>
            <a:lvl2pPr>
              <a:buClrTx/>
              <a:defRPr sz="1800" b="0">
                <a:solidFill>
                  <a:srgbClr val="C00000"/>
                </a:solidFill>
              </a:defRPr>
            </a:lvl2pPr>
            <a:lvl3pPr marL="1200150" indent="-285750">
              <a:buFont typeface="Arial" pitchFamily="34" charset="0"/>
              <a:buChar char="•"/>
              <a:defRPr sz="1600">
                <a:solidFill>
                  <a:srgbClr val="003300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fld id="{0FD70CD1-0774-4F54-846B-022E4E9589A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449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0525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63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7272808" cy="720080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sz="2000" i="0">
                <a:solidFill>
                  <a:srgbClr val="0D3F89"/>
                </a:solidFill>
              </a:defRPr>
            </a:lvl1pPr>
            <a:lvl2pPr marL="742950" indent="-285750">
              <a:buClr>
                <a:srgbClr val="C00000"/>
              </a:buClr>
              <a:buFont typeface="Verdana" panose="020B0604030504040204" pitchFamily="34" charset="0"/>
              <a:buChar char="–"/>
              <a:defRPr sz="1800" b="0">
                <a:solidFill>
                  <a:srgbClr val="C00000"/>
                </a:solidFill>
              </a:defRPr>
            </a:lvl2pPr>
            <a:lvl3pPr marL="1073150" indent="-285750">
              <a:buFont typeface="Arial" pitchFamily="34" charset="0"/>
              <a:buChar char="•"/>
              <a:defRPr sz="1600">
                <a:solidFill>
                  <a:srgbClr val="003300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0683821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 smtClean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B847BF68-8858-4C9D-8E24-FAFFD32288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0127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84325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4624"/>
            <a:ext cx="7272808" cy="742703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57924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sz="2000" i="0">
                <a:solidFill>
                  <a:srgbClr val="0D3F89"/>
                </a:solidFill>
              </a:defRPr>
            </a:lvl1pPr>
            <a:lvl2pPr>
              <a:buClr>
                <a:srgbClr val="0F5494"/>
              </a:buClr>
              <a:defRPr sz="1800" b="0">
                <a:solidFill>
                  <a:srgbClr val="C00000"/>
                </a:solidFill>
              </a:defRPr>
            </a:lvl2pPr>
            <a:lvl3pPr marL="1200150" indent="-285750">
              <a:buFont typeface="Arial" pitchFamily="34" charset="0"/>
              <a:buChar char="•"/>
              <a:defRPr sz="1600">
                <a:solidFill>
                  <a:srgbClr val="003300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7131167-9BDD-4007-A38D-53C43E25F1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3657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69008E0-35C9-4D6B-ABBF-9786F8176D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2353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D9FACDC-1163-4030-9208-7AD16D782D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99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6690BF-E5A9-41FE-A35E-71BC98C7E2C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0560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848E82D-5958-46CA-B651-CC1E32DD76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181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CD86E66-377D-4887-85A1-9E32DF42F9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6041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9DDB0BC-D150-4944-9AD9-4CC4E5ED05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2260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78CA23E-9573-48AD-9527-FDA9E00DEA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4048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75F8047-04D0-430E-8C4D-5824627394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2748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9068B6A-A8B1-46F2-B9E8-99A9309C45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1579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3DF1CF1-5CB7-46F4-9F6D-E7DFBFD394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9777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492375"/>
            <a:ext cx="8229600" cy="352901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96382-E060-428E-9499-76B97CB585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5975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A990B19E-5E64-46C4-86D2-751CD9860D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6620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8366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84325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4624"/>
            <a:ext cx="7272808" cy="742703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57924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sz="2000" i="0">
                <a:solidFill>
                  <a:srgbClr val="0D3F89"/>
                </a:solidFill>
              </a:defRPr>
            </a:lvl1pPr>
            <a:lvl2pPr>
              <a:buClr>
                <a:srgbClr val="0F5494"/>
              </a:buClr>
              <a:defRPr sz="1800" b="0">
                <a:solidFill>
                  <a:srgbClr val="C00000"/>
                </a:solidFill>
              </a:defRPr>
            </a:lvl2pPr>
            <a:lvl3pPr marL="1200150" indent="-285750">
              <a:buFont typeface="Arial" pitchFamily="34" charset="0"/>
              <a:buChar char="•"/>
              <a:defRPr sz="1600">
                <a:solidFill>
                  <a:srgbClr val="003300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DD30192-6A73-4504-9042-00CA2091F3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3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3F888-BF3B-4BBB-8BE7-191286C0C54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6187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FB29C58-9FFD-46CD-97F1-1119196A33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819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554321D-7767-430D-A0C2-FBA44FADE1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5261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9E0353A-09CC-4C06-B24E-292E0662CC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7169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2709771-1A03-4C57-9E0C-EEDC147619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3943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03E3C15-1B93-4336-9FA6-FD841D21B8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1520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C83303F-712C-4AED-B43A-D5E52A017C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7430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4710B9F-E003-4B43-851B-9ED8350D77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4067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935BE12-D92A-43B7-B5E8-F63C834F27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173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46FDFD4-1A69-429F-B2CB-C474205EA2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0192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0525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63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7272808" cy="720080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sz="2000" i="0">
                <a:solidFill>
                  <a:srgbClr val="0D3F89"/>
                </a:solidFill>
              </a:defRPr>
            </a:lvl1pPr>
            <a:lvl2pPr marL="742950" indent="-285750">
              <a:buClr>
                <a:srgbClr val="C00000"/>
              </a:buClr>
              <a:buFont typeface="Verdana" panose="020B0604030504040204" pitchFamily="34" charset="0"/>
              <a:buChar char="–"/>
              <a:defRPr sz="1800" b="0">
                <a:solidFill>
                  <a:srgbClr val="C00000"/>
                </a:solidFill>
              </a:defRPr>
            </a:lvl2pPr>
            <a:lvl3pPr marL="1073150" indent="-285750">
              <a:buFont typeface="Arial" pitchFamily="34" charset="0"/>
              <a:buChar char="•"/>
              <a:defRPr sz="1600">
                <a:solidFill>
                  <a:srgbClr val="003300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6486071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6E852-45FB-4F39-8FED-B00AD5309CF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3194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4" y="275014"/>
            <a:ext cx="8229057" cy="1143240"/>
          </a:xfrm>
          <a:prstGeom prst="rect">
            <a:avLst/>
          </a:prstGeom>
        </p:spPr>
        <p:txBody>
          <a:bodyPr lIns="80119" tIns="40060" rIns="80119" bIns="40060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474" y="1599673"/>
            <a:ext cx="8229057" cy="4526884"/>
          </a:xfrm>
          <a:prstGeom prst="rect">
            <a:avLst/>
          </a:prstGeom>
        </p:spPr>
        <p:txBody>
          <a:bodyPr lIns="80119" tIns="40060" rIns="80119" bIns="4006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459788" y="5732465"/>
            <a:ext cx="684212" cy="217487"/>
          </a:xfrm>
          <a:prstGeom prst="rect">
            <a:avLst/>
          </a:prstGeom>
        </p:spPr>
        <p:txBody>
          <a:bodyPr lIns="91408" tIns="45704" rIns="91408" bIns="457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415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FE1BD-DC80-498E-8423-40BB9C42DAF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123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24C8C7-A90B-4643-B815-7CA74FFC895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66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58A24-3C68-41D4-9032-3953FA4169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42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95757502-3076-4857-AB3D-930A23433F4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09" r:id="rId1"/>
    <p:sldLayoutId id="2147484986" r:id="rId2"/>
    <p:sldLayoutId id="2147484987" r:id="rId3"/>
    <p:sldLayoutId id="2147484988" r:id="rId4"/>
    <p:sldLayoutId id="2147484989" r:id="rId5"/>
    <p:sldLayoutId id="2147484990" r:id="rId6"/>
    <p:sldLayoutId id="2147484991" r:id="rId7"/>
    <p:sldLayoutId id="2147484992" r:id="rId8"/>
    <p:sldLayoutId id="2147484993" r:id="rId9"/>
    <p:sldLayoutId id="2147484994" r:id="rId10"/>
    <p:sldLayoutId id="2147484995" r:id="rId11"/>
    <p:sldLayoutId id="2147484996" r:id="rId12"/>
    <p:sldLayoutId id="2147484997" r:id="rId13"/>
    <p:sldLayoutId id="2147484998" r:id="rId14"/>
    <p:sldLayoutId id="2147485131" r:id="rId15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37288"/>
            <a:ext cx="2895600" cy="4841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AF7DBA08-3E53-4CCB-A71F-F927F0B4F1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76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6" r:id="rId1"/>
    <p:sldLayoutId id="2147485017" r:id="rId2"/>
    <p:sldLayoutId id="2147485128" r:id="rId3"/>
    <p:sldLayoutId id="2147485129" r:id="rId4"/>
    <p:sldLayoutId id="2147485130" r:id="rId5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Arial" charset="0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Arial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Arial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Arial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Arial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5F5BC7-9123-4DD8-BB45-D678723E54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40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9" r:id="rId1"/>
    <p:sldLayoutId id="2147485020" r:id="rId2"/>
    <p:sldLayoutId id="2147485021" r:id="rId3"/>
    <p:sldLayoutId id="2147485022" r:id="rId4"/>
    <p:sldLayoutId id="2147485023" r:id="rId5"/>
    <p:sldLayoutId id="2147485024" r:id="rId6"/>
    <p:sldLayoutId id="2147485025" r:id="rId7"/>
    <p:sldLayoutId id="2147485026" r:id="rId8"/>
    <p:sldLayoutId id="2147485027" r:id="rId9"/>
    <p:sldLayoutId id="2147485028" r:id="rId10"/>
    <p:sldLayoutId id="2147485029" r:id="rId11"/>
    <p:sldLayoutId id="2147485059" r:id="rId12"/>
    <p:sldLayoutId id="2147485109" r:id="rId13"/>
    <p:sldLayoutId id="2147485125" r:id="rId14"/>
    <p:sldLayoutId id="2147485126" r:id="rId15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6401646-9480-4706-8654-0A90AEC44A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12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44" r:id="rId1"/>
    <p:sldLayoutId id="2147485045" r:id="rId2"/>
    <p:sldLayoutId id="2147485046" r:id="rId3"/>
    <p:sldLayoutId id="2147485047" r:id="rId4"/>
    <p:sldLayoutId id="2147485048" r:id="rId5"/>
    <p:sldLayoutId id="2147485049" r:id="rId6"/>
    <p:sldLayoutId id="2147485050" r:id="rId7"/>
    <p:sldLayoutId id="2147485051" r:id="rId8"/>
    <p:sldLayoutId id="2147485052" r:id="rId9"/>
    <p:sldLayoutId id="2147485053" r:id="rId10"/>
    <p:sldLayoutId id="2147485054" r:id="rId11"/>
    <p:sldLayoutId id="2147485055" r:id="rId12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5F5BC7-9123-4DD8-BB45-D678723E54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42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1" r:id="rId1"/>
    <p:sldLayoutId id="2147485112" r:id="rId2"/>
    <p:sldLayoutId id="2147485113" r:id="rId3"/>
    <p:sldLayoutId id="2147485114" r:id="rId4"/>
    <p:sldLayoutId id="2147485115" r:id="rId5"/>
    <p:sldLayoutId id="2147485116" r:id="rId6"/>
    <p:sldLayoutId id="2147485117" r:id="rId7"/>
    <p:sldLayoutId id="2147485118" r:id="rId8"/>
    <p:sldLayoutId id="2147485119" r:id="rId9"/>
    <p:sldLayoutId id="2147485120" r:id="rId10"/>
    <p:sldLayoutId id="2147485121" r:id="rId11"/>
    <p:sldLayoutId id="2147485123" r:id="rId12"/>
    <p:sldLayoutId id="2147485124" r:id="rId13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em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18" Type="http://schemas.openxmlformats.org/officeDocument/2006/relationships/image" Target="../media/image5.jpeg"/><Relationship Id="rId3" Type="http://schemas.openxmlformats.org/officeDocument/2006/relationships/image" Target="../media/image19.jpeg"/><Relationship Id="rId21" Type="http://schemas.openxmlformats.org/officeDocument/2006/relationships/image" Target="../media/image33.wmf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.jpe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30.jpeg"/><Relationship Id="rId23" Type="http://schemas.openxmlformats.org/officeDocument/2006/relationships/image" Target="../media/image10.png"/><Relationship Id="rId10" Type="http://schemas.openxmlformats.org/officeDocument/2006/relationships/image" Target="../media/image26.jpeg"/><Relationship Id="rId19" Type="http://schemas.openxmlformats.org/officeDocument/2006/relationships/image" Target="../media/image32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9.jpeg"/><Relationship Id="rId22" Type="http://schemas.openxmlformats.org/officeDocument/2006/relationships/image" Target="../media/image3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digital-agenda/en/digitising-european-industry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773238"/>
            <a:ext cx="9144000" cy="1800225"/>
          </a:xfrm>
        </p:spPr>
        <p:txBody>
          <a:bodyPr/>
          <a:lstStyle/>
          <a:p>
            <a:pPr algn="ctr"/>
            <a:r>
              <a:rPr lang="en-GB" sz="3200" dirty="0" smtClean="0"/>
              <a:t>  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738187" y="5229200"/>
            <a:ext cx="7775575" cy="1223963"/>
          </a:xfrm>
        </p:spPr>
        <p:txBody>
          <a:bodyPr/>
          <a:lstStyle/>
          <a:p>
            <a:pPr algn="ctr" eaLnBrk="1" hangingPunct="1"/>
            <a:r>
              <a:rPr lang="fr-BE" sz="1800" b="0" dirty="0" smtClean="0"/>
              <a:t>Khalil Rouhana</a:t>
            </a:r>
            <a:br>
              <a:rPr lang="fr-BE" sz="1800" b="0" dirty="0" smtClean="0"/>
            </a:br>
            <a:r>
              <a:rPr lang="fr-BE" sz="1800" b="0" dirty="0" err="1" smtClean="0"/>
              <a:t>Director</a:t>
            </a:r>
            <a:r>
              <a:rPr lang="fr-BE" sz="1800" b="0" dirty="0" smtClean="0"/>
              <a:t> Components and </a:t>
            </a:r>
            <a:r>
              <a:rPr lang="fr-BE" sz="1800" b="0" dirty="0" err="1" smtClean="0"/>
              <a:t>Systems</a:t>
            </a:r>
            <a:r>
              <a:rPr lang="fr-BE" sz="1800" b="0" dirty="0" smtClean="0"/>
              <a:t/>
            </a:r>
            <a:br>
              <a:rPr lang="fr-BE" sz="1800" b="0" dirty="0" smtClean="0"/>
            </a:br>
            <a:r>
              <a:rPr lang="fr-BE" sz="1800" b="0" dirty="0" smtClean="0"/>
              <a:t>DG </a:t>
            </a:r>
            <a:r>
              <a:rPr lang="fr-BE" sz="1800" b="0" dirty="0"/>
              <a:t>CONNECT, </a:t>
            </a:r>
            <a:r>
              <a:rPr lang="fr-BE" sz="1800" b="0" dirty="0" err="1"/>
              <a:t>European</a:t>
            </a:r>
            <a:r>
              <a:rPr lang="fr-BE" sz="1800" b="0" dirty="0"/>
              <a:t> Commission</a:t>
            </a:r>
            <a:endParaRPr lang="en-GB" sz="1800" b="0" dirty="0" smtClean="0"/>
          </a:p>
        </p:txBody>
      </p:sp>
      <p:sp>
        <p:nvSpPr>
          <p:cNvPr id="7172" name="Rectangle 5"/>
          <p:cNvSpPr txBox="1">
            <a:spLocks noChangeArrowheads="1"/>
          </p:cNvSpPr>
          <p:nvPr/>
        </p:nvSpPr>
        <p:spPr bwMode="auto">
          <a:xfrm>
            <a:off x="107950" y="1664804"/>
            <a:ext cx="9036050" cy="298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GB" sz="2400" b="1" i="1" dirty="0">
                <a:solidFill>
                  <a:srgbClr val="FFD624"/>
                </a:solidFill>
              </a:rPr>
              <a:t> </a:t>
            </a:r>
          </a:p>
          <a:p>
            <a:pPr algn="ctr" eaLnBrk="1" hangingPunct="1"/>
            <a:r>
              <a:rPr lang="de-DE" sz="3200" i="1" dirty="0" smtClean="0">
                <a:solidFill>
                  <a:schemeClr val="bg1"/>
                </a:solidFill>
              </a:rPr>
              <a:t>ICT in H2020</a:t>
            </a:r>
          </a:p>
          <a:p>
            <a:pPr algn="ctr" eaLnBrk="1" hangingPunct="1"/>
            <a:r>
              <a:rPr lang="de-DE" sz="3200" i="1" dirty="0" smtClean="0">
                <a:solidFill>
                  <a:schemeClr val="bg1"/>
                </a:solidFill>
              </a:rPr>
              <a:t>In </a:t>
            </a:r>
            <a:r>
              <a:rPr lang="de-DE" sz="3200" i="1" dirty="0" err="1" smtClean="0">
                <a:solidFill>
                  <a:schemeClr val="bg1"/>
                </a:solidFill>
              </a:rPr>
              <a:t>support</a:t>
            </a:r>
            <a:r>
              <a:rPr lang="de-DE" sz="3200" i="1" dirty="0" smtClean="0">
                <a:solidFill>
                  <a:schemeClr val="bg1"/>
                </a:solidFill>
              </a:rPr>
              <a:t> </a:t>
            </a:r>
            <a:r>
              <a:rPr lang="de-DE" sz="3200" i="1" dirty="0" err="1" smtClean="0">
                <a:solidFill>
                  <a:schemeClr val="bg1"/>
                </a:solidFill>
              </a:rPr>
              <a:t>of</a:t>
            </a:r>
            <a:r>
              <a:rPr lang="de-DE" sz="3200" i="1" dirty="0" smtClean="0">
                <a:solidFill>
                  <a:schemeClr val="bg1"/>
                </a:solidFill>
              </a:rPr>
              <a:t> </a:t>
            </a:r>
            <a:r>
              <a:rPr lang="de-DE" sz="3200" i="1" dirty="0" err="1" smtClean="0">
                <a:solidFill>
                  <a:schemeClr val="bg1"/>
                </a:solidFill>
              </a:rPr>
              <a:t>the</a:t>
            </a:r>
            <a:r>
              <a:rPr lang="de-DE" sz="3200" i="1" dirty="0" smtClean="0">
                <a:solidFill>
                  <a:schemeClr val="bg1"/>
                </a:solidFill>
              </a:rPr>
              <a:t> EU digital </a:t>
            </a:r>
            <a:r>
              <a:rPr lang="de-DE" sz="3200" i="1" dirty="0" err="1" smtClean="0">
                <a:solidFill>
                  <a:schemeClr val="bg1"/>
                </a:solidFill>
              </a:rPr>
              <a:t>policies</a:t>
            </a:r>
            <a:endParaRPr lang="de-DE" sz="3200" i="1" dirty="0" smtClean="0">
              <a:solidFill>
                <a:schemeClr val="bg1"/>
              </a:solidFill>
            </a:endParaRPr>
          </a:p>
          <a:p>
            <a:pPr algn="ctr" eaLnBrk="1" hangingPunct="1"/>
            <a:endParaRPr lang="de-DE" sz="2000" i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de-DE" sz="1800" dirty="0" smtClean="0">
                <a:solidFill>
                  <a:srgbClr val="FFC000"/>
                </a:solidFill>
              </a:rPr>
              <a:t/>
            </a:r>
            <a:br>
              <a:rPr lang="de-DE" sz="1800" dirty="0" smtClean="0">
                <a:solidFill>
                  <a:srgbClr val="FFC000"/>
                </a:solidFill>
              </a:rPr>
            </a:br>
            <a:endParaRPr lang="en-GB" sz="1800" dirty="0">
              <a:solidFill>
                <a:srgbClr val="FFC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8301-40CB-4306-A525-8E11F117E753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6"/>
          <a:stretch>
            <a:fillRect/>
          </a:stretch>
        </p:blipFill>
        <p:spPr bwMode="auto">
          <a:xfrm>
            <a:off x="908050" y="1268413"/>
            <a:ext cx="7551738" cy="505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ZoneTexte 3"/>
          <p:cNvSpPr txBox="1">
            <a:spLocks noChangeArrowheads="1"/>
          </p:cNvSpPr>
          <p:nvPr/>
        </p:nvSpPr>
        <p:spPr bwMode="auto">
          <a:xfrm>
            <a:off x="611188" y="1196975"/>
            <a:ext cx="7489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eaLnBrk="1" hangingPunct="1"/>
            <a:endParaRPr lang="en-US" sz="2000" i="1">
              <a:solidFill>
                <a:srgbClr val="213A8B"/>
              </a:solidFill>
              <a:latin typeface="Verdana" pitchFamily="34" charset="0"/>
              <a:cs typeface="Tahoma" pitchFamily="34" charset="0"/>
            </a:endParaRPr>
          </a:p>
          <a:p>
            <a:pPr marL="0" lvl="1" eaLnBrk="1" hangingPunct="1">
              <a:buFontTx/>
              <a:buBlip>
                <a:blip r:embed="rId4"/>
              </a:buBlip>
            </a:pPr>
            <a:endParaRPr lang="en-US" sz="2000" i="1">
              <a:solidFill>
                <a:srgbClr val="213A8B"/>
              </a:solidFill>
              <a:latin typeface="Verdana" pitchFamily="34" charset="0"/>
              <a:cs typeface="Tahoma" pitchFamily="34" charset="0"/>
            </a:endParaRPr>
          </a:p>
        </p:txBody>
      </p:sp>
      <p:pic>
        <p:nvPicPr>
          <p:cNvPr id="3687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6205538"/>
            <a:ext cx="3905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5003800" y="2422525"/>
            <a:ext cx="4248150" cy="719138"/>
            <a:chOff x="5003800" y="2422525"/>
            <a:chExt cx="4248150" cy="719138"/>
          </a:xfrm>
        </p:grpSpPr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7566025" y="2493963"/>
              <a:ext cx="1685925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sz="1200" u="sng">
                  <a:solidFill>
                    <a:srgbClr val="FF0000"/>
                  </a:solidFill>
                  <a:latin typeface="Calibri" pitchFamily="34" charset="0"/>
                </a:rPr>
                <a:t>30 % of world production</a:t>
              </a:r>
            </a:p>
          </p:txBody>
        </p:sp>
        <p:cxnSp>
          <p:nvCxnSpPr>
            <p:cNvPr id="12" name="Straight Arrow Connector 11"/>
            <p:cNvCxnSpPr>
              <a:cxnSpLocks noChangeShapeType="1"/>
              <a:stCxn id="11" idx="1"/>
            </p:cNvCxnSpPr>
            <p:nvPr/>
          </p:nvCxnSpPr>
          <p:spPr bwMode="auto">
            <a:xfrm flipH="1" flipV="1">
              <a:off x="5003800" y="2422525"/>
              <a:ext cx="2562225" cy="395288"/>
            </a:xfrm>
            <a:prstGeom prst="straightConnector1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 strengths and weaknesses: some figures</a:t>
            </a:r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5428457" y="5390840"/>
            <a:ext cx="2456656" cy="772723"/>
            <a:chOff x="5428457" y="5390840"/>
            <a:chExt cx="2456656" cy="772723"/>
          </a:xfrm>
        </p:grpSpPr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6199188" y="5517232"/>
              <a:ext cx="16859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sz="1200" u="sng" dirty="0" smtClean="0">
                  <a:solidFill>
                    <a:srgbClr val="FF0000"/>
                  </a:solidFill>
                  <a:latin typeface="Calibri" pitchFamily="34" charset="0"/>
                </a:rPr>
                <a:t>70 </a:t>
              </a:r>
              <a:r>
                <a:rPr lang="en-GB" sz="1200" u="sng" dirty="0">
                  <a:solidFill>
                    <a:srgbClr val="FF0000"/>
                  </a:solidFill>
                  <a:latin typeface="Calibri" pitchFamily="34" charset="0"/>
                </a:rPr>
                <a:t>% of world </a:t>
              </a:r>
              <a:r>
                <a:rPr lang="en-GB" sz="1200" u="sng" dirty="0" smtClean="0">
                  <a:solidFill>
                    <a:srgbClr val="FF0000"/>
                  </a:solidFill>
                  <a:latin typeface="Calibri" pitchFamily="34" charset="0"/>
                </a:rPr>
                <a:t>production of "equipment"</a:t>
              </a:r>
              <a:endParaRPr lang="en-GB" sz="1200" u="sng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cxnSp>
          <p:nvCxnSpPr>
            <p:cNvPr id="14" name="Straight Arrow Connector 13"/>
            <p:cNvCxnSpPr>
              <a:cxnSpLocks noChangeShapeType="1"/>
            </p:cNvCxnSpPr>
            <p:nvPr/>
          </p:nvCxnSpPr>
          <p:spPr bwMode="auto">
            <a:xfrm flipH="1" flipV="1">
              <a:off x="5428457" y="5390840"/>
              <a:ext cx="770731" cy="270408"/>
            </a:xfrm>
            <a:prstGeom prst="straightConnector1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" name="Arc 9"/>
          <p:cNvSpPr/>
          <p:nvPr/>
        </p:nvSpPr>
        <p:spPr bwMode="auto">
          <a:xfrm>
            <a:off x="1187624" y="5085184"/>
            <a:ext cx="1260140" cy="1080120"/>
          </a:xfrm>
          <a:prstGeom prst="arc">
            <a:avLst/>
          </a:prstGeom>
          <a:noFill/>
          <a:ln w="28575" cap="flat" cmpd="sng" algn="ctr">
            <a:solidFill>
              <a:srgbClr val="0318E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51520" y="4302125"/>
            <a:ext cx="3486125" cy="1575147"/>
            <a:chOff x="251520" y="4302125"/>
            <a:chExt cx="3486125" cy="1575147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251520" y="4676943"/>
              <a:ext cx="223426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sz="1200" u="sng" dirty="0">
                  <a:solidFill>
                    <a:srgbClr val="FF0000"/>
                  </a:solidFill>
                  <a:latin typeface="Calibri" pitchFamily="34" charset="0"/>
                </a:rPr>
                <a:t>11 % of world </a:t>
              </a:r>
              <a:r>
                <a:rPr lang="en-GB" sz="1200" u="sng" dirty="0" smtClean="0">
                  <a:solidFill>
                    <a:srgbClr val="FF0000"/>
                  </a:solidFill>
                  <a:latin typeface="Calibri" pitchFamily="34" charset="0"/>
                </a:rPr>
                <a:t>production</a:t>
              </a:r>
            </a:p>
            <a:p>
              <a:pPr eaLnBrk="1" hangingPunct="1"/>
              <a:endParaRPr lang="en-GB" u="sng" dirty="0" smtClean="0">
                <a:solidFill>
                  <a:srgbClr val="FF0000"/>
                </a:solidFill>
                <a:latin typeface="Calibri" pitchFamily="34" charset="0"/>
              </a:endParaRPr>
            </a:p>
            <a:p>
              <a:pPr eaLnBrk="1" hangingPunct="1"/>
              <a:r>
                <a:rPr lang="en-GB" u="sng" dirty="0" smtClean="0">
                  <a:solidFill>
                    <a:srgbClr val="FF0000"/>
                  </a:solidFill>
                  <a:latin typeface="Calibri" pitchFamily="34" charset="0"/>
                </a:rPr>
                <a:t>But</a:t>
              </a:r>
              <a:endParaRPr lang="en-GB" u="sng" dirty="0">
                <a:solidFill>
                  <a:srgbClr val="FF0000"/>
                </a:solidFill>
                <a:latin typeface="Calibri" pitchFamily="34" charset="0"/>
              </a:endParaRPr>
            </a:p>
            <a:p>
              <a:pPr marL="171450" indent="-171450" eaLnBrk="1" hangingPunct="1">
                <a:buFontTx/>
                <a:buChar char="-"/>
              </a:pPr>
              <a:r>
                <a:rPr lang="en-GB" u="sng" dirty="0" smtClean="0">
                  <a:solidFill>
                    <a:srgbClr val="FF0000"/>
                  </a:solidFill>
                  <a:latin typeface="Calibri" pitchFamily="34" charset="0"/>
                </a:rPr>
                <a:t>55% of automotive</a:t>
              </a:r>
            </a:p>
            <a:p>
              <a:pPr marL="171450" indent="-171450" eaLnBrk="1" hangingPunct="1">
                <a:buFontTx/>
                <a:buChar char="-"/>
              </a:pPr>
              <a:r>
                <a:rPr lang="en-GB" sz="1200" u="sng" dirty="0" smtClean="0">
                  <a:solidFill>
                    <a:srgbClr val="FF0000"/>
                  </a:solidFill>
                  <a:latin typeface="Calibri" pitchFamily="34" charset="0"/>
                </a:rPr>
                <a:t>&gt; 50 % of energy and security</a:t>
              </a:r>
            </a:p>
            <a:p>
              <a:pPr marL="171450" indent="-171450" eaLnBrk="1" hangingPunct="1">
                <a:buFontTx/>
                <a:buChar char="-"/>
              </a:pPr>
              <a:r>
                <a:rPr lang="en-GB" u="sng" dirty="0" smtClean="0">
                  <a:solidFill>
                    <a:srgbClr val="FF0000"/>
                  </a:solidFill>
                  <a:latin typeface="Calibri" pitchFamily="34" charset="0"/>
                </a:rPr>
                <a:t>&gt; 40% of automation/industry</a:t>
              </a:r>
              <a:endParaRPr lang="en-GB" sz="1200" u="sng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cxnSp>
          <p:nvCxnSpPr>
            <p:cNvPr id="6" name="Straight Arrow Connector 5"/>
            <p:cNvCxnSpPr>
              <a:cxnSpLocks noChangeShapeType="1"/>
            </p:cNvCxnSpPr>
            <p:nvPr/>
          </p:nvCxnSpPr>
          <p:spPr bwMode="auto">
            <a:xfrm flipV="1">
              <a:off x="2465388" y="4302125"/>
              <a:ext cx="323850" cy="228600"/>
            </a:xfrm>
            <a:prstGeom prst="straightConnector1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2051720" y="4917904"/>
              <a:ext cx="16859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171450" indent="-171450" eaLnBrk="1" hangingPunct="1">
                <a:buFontTx/>
                <a:buChar char="-"/>
              </a:pPr>
              <a:r>
                <a:rPr lang="en-GB" sz="1200" u="sng" dirty="0" smtClean="0">
                  <a:solidFill>
                    <a:srgbClr val="FF0000"/>
                  </a:solidFill>
                  <a:latin typeface="Calibri" pitchFamily="34" charset="0"/>
                </a:rPr>
                <a:t>Today 15 % of total</a:t>
              </a:r>
            </a:p>
            <a:p>
              <a:pPr marL="171450" indent="-171450" eaLnBrk="1" hangingPunct="1">
                <a:buFontTx/>
                <a:buChar char="-"/>
              </a:pPr>
              <a:r>
                <a:rPr lang="en-GB" u="sng" dirty="0" smtClean="0">
                  <a:solidFill>
                    <a:srgbClr val="FF0000"/>
                  </a:solidFill>
                  <a:latin typeface="Calibri" pitchFamily="34" charset="0"/>
                </a:rPr>
                <a:t>High growth areas </a:t>
              </a:r>
              <a:endParaRPr lang="en-GB" sz="1200" u="sng" dirty="0" smtClean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01414" y="2844930"/>
            <a:ext cx="1685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u="sng" dirty="0" smtClean="0">
                <a:solidFill>
                  <a:srgbClr val="FF0000"/>
                </a:solidFill>
                <a:latin typeface="Calibri" pitchFamily="34" charset="0"/>
              </a:rPr>
              <a:t>&lt;10</a:t>
            </a:r>
            <a:r>
              <a:rPr lang="en-GB" sz="1200" u="sng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GB" sz="1200" u="sng" dirty="0">
                <a:solidFill>
                  <a:srgbClr val="FF0000"/>
                </a:solidFill>
                <a:latin typeface="Calibri" pitchFamily="34" charset="0"/>
              </a:rPr>
              <a:t>% of world production</a:t>
            </a:r>
          </a:p>
        </p:txBody>
      </p: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flipV="1">
            <a:off x="1417171" y="2422525"/>
            <a:ext cx="670168" cy="395289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514323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Where does Europe stand?</a:t>
            </a:r>
            <a:br>
              <a:rPr lang="en-GB" sz="2000" dirty="0"/>
            </a:br>
            <a:r>
              <a:rPr lang="en-GB" sz="2000" dirty="0" smtClean="0"/>
              <a:t>Robotics and autonomous systems</a:t>
            </a:r>
            <a:endParaRPr lang="en-GB" sz="2000" dirty="0"/>
          </a:p>
        </p:txBody>
      </p:sp>
      <p:pic>
        <p:nvPicPr>
          <p:cNvPr id="2050" name="Picture 2" descr="ENG00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82" y="1196792"/>
            <a:ext cx="5808035" cy="272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 flipV="1">
            <a:off x="1719416" y="2348880"/>
            <a:ext cx="5400600" cy="651018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7120016" y="2553308"/>
            <a:ext cx="368998" cy="86549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7523578" y="2553308"/>
            <a:ext cx="1524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Professional Service robots</a:t>
            </a:r>
          </a:p>
          <a:p>
            <a:r>
              <a:rPr lang="en-GB" dirty="0" smtClean="0"/>
              <a:t>"Steady growth", 15%/year</a:t>
            </a:r>
            <a:endParaRPr lang="en-GB" dirty="0"/>
          </a:p>
        </p:txBody>
      </p:sp>
      <p:cxnSp>
        <p:nvCxnSpPr>
          <p:cNvPr id="19" name="Straight Connector 18"/>
          <p:cNvCxnSpPr/>
          <p:nvPr/>
        </p:nvCxnSpPr>
        <p:spPr bwMode="auto">
          <a:xfrm flipV="1">
            <a:off x="4049986" y="1566491"/>
            <a:ext cx="2790825" cy="60103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7120016" y="1052736"/>
            <a:ext cx="1485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Industrial robotics: </a:t>
            </a:r>
          </a:p>
          <a:p>
            <a:r>
              <a:rPr lang="en-GB" dirty="0" smtClean="0"/>
              <a:t>coming back 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4910411" y="4872121"/>
            <a:ext cx="3917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u="sng" dirty="0" smtClean="0"/>
              <a:t>EU production in value</a:t>
            </a:r>
            <a:r>
              <a:rPr lang="en-GB" sz="1800" dirty="0" smtClean="0"/>
              <a:t>:</a:t>
            </a:r>
          </a:p>
          <a:p>
            <a:r>
              <a:rPr lang="en-GB" sz="1800" dirty="0" smtClean="0"/>
              <a:t>~25 % of industrial robotics</a:t>
            </a:r>
          </a:p>
          <a:p>
            <a:r>
              <a:rPr lang="en-GB" sz="1800" dirty="0" smtClean="0"/>
              <a:t>~50 % of prof. service robotics</a:t>
            </a:r>
          </a:p>
          <a:p>
            <a:r>
              <a:rPr lang="en-GB" sz="1800" dirty="0" smtClean="0"/>
              <a:t>~&lt;10% of consumer robotics </a:t>
            </a:r>
            <a:endParaRPr lang="en-GB" sz="1800" dirty="0"/>
          </a:p>
        </p:txBody>
      </p:sp>
      <p:pic>
        <p:nvPicPr>
          <p:cNvPr id="2051" name="Picture 3" descr="20110118000999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4392488" cy="295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21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r"/>
            <a:r>
              <a:rPr lang="en-GB" dirty="0" smtClean="0"/>
              <a:t>Digitising Industry: </a:t>
            </a:r>
            <a:br>
              <a:rPr lang="en-GB" dirty="0" smtClean="0"/>
            </a:br>
            <a:r>
              <a:rPr lang="en-GB" dirty="0" smtClean="0"/>
              <a:t>The Digital Transformation Challenge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82860" y="1163364"/>
            <a:ext cx="8229600" cy="4857924"/>
          </a:xfrm>
        </p:spPr>
        <p:txBody>
          <a:bodyPr/>
          <a:lstStyle/>
          <a:p>
            <a:r>
              <a:rPr lang="en-GB" dirty="0" smtClean="0"/>
              <a:t>Strong digitisation in high tech industries, some </a:t>
            </a:r>
            <a:r>
              <a:rPr lang="en-GB" dirty="0" err="1" smtClean="0"/>
              <a:t>MSs.</a:t>
            </a:r>
            <a:r>
              <a:rPr lang="en-GB" dirty="0" smtClean="0"/>
              <a:t> </a:t>
            </a:r>
          </a:p>
          <a:p>
            <a:r>
              <a:rPr lang="en-GB" dirty="0" smtClean="0"/>
              <a:t>But: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Slowness and disparities in adopting digital solutions across industries and regions</a:t>
            </a:r>
          </a:p>
          <a:p>
            <a:pPr lvl="2"/>
            <a:r>
              <a:rPr lang="en-GB" dirty="0" smtClean="0"/>
              <a:t>Mainly SMEs and non tech sectors lagging behind</a:t>
            </a:r>
          </a:p>
          <a:p>
            <a:pPr lvl="2"/>
            <a:r>
              <a:rPr lang="en-GB" dirty="0" smtClean="0"/>
              <a:t>Less than 2% of SMEs use advanced digital technologies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New competition from non-EU internet/web industry</a:t>
            </a:r>
          </a:p>
          <a:p>
            <a:pPr lvl="2">
              <a:lnSpc>
                <a:spcPct val="150000"/>
              </a:lnSpc>
            </a:pPr>
            <a:r>
              <a:rPr lang="en-GB" dirty="0"/>
              <a:t>e</a:t>
            </a:r>
            <a:r>
              <a:rPr lang="en-GB" dirty="0" smtClean="0"/>
              <a:t>.g. Operating Systems, Web and Data platform owners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Fragmented landscape of </a:t>
            </a:r>
            <a:r>
              <a:rPr lang="en-GB" dirty="0"/>
              <a:t>standards and </a:t>
            </a:r>
            <a:r>
              <a:rPr lang="en-GB" dirty="0" smtClean="0"/>
              <a:t>lack of interoperable </a:t>
            </a:r>
            <a:r>
              <a:rPr lang="en-GB" dirty="0"/>
              <a:t>solutions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Need for digital skills and re-skilling of work force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Legislative and regulatory gaps</a:t>
            </a:r>
          </a:p>
          <a:p>
            <a:pPr lvl="1">
              <a:lnSpc>
                <a:spcPct val="150000"/>
              </a:lnSpc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94862D51-1AEE-4FCC-985A-ACF030ABDB80}" type="slidenum">
              <a:rPr lang="en-GB" smtClean="0"/>
              <a:pPr/>
              <a:t>12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3862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Digitisation readiness: disparities in Europe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29C62E-9E63-43C0-8BDE-01723BE4080A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064896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508" y="6597352"/>
            <a:ext cx="2093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 smtClean="0">
                <a:solidFill>
                  <a:srgbClr val="0F5494"/>
                </a:solidFill>
              </a:rPr>
              <a:t>Courtesy: Roland Berger</a:t>
            </a:r>
          </a:p>
        </p:txBody>
      </p:sp>
    </p:spTree>
    <p:extLst>
      <p:ext uri="{BB962C8B-B14F-4D97-AF65-F5344CB8AC3E}">
        <p14:creationId xmlns:p14="http://schemas.microsoft.com/office/powerpoint/2010/main" val="339263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4624"/>
            <a:ext cx="7128792" cy="742703"/>
          </a:xfrm>
        </p:spPr>
        <p:txBody>
          <a:bodyPr/>
          <a:lstStyle/>
          <a:p>
            <a:r>
              <a:rPr lang="en-GB" dirty="0" smtClean="0">
                <a:effectLst/>
              </a:rPr>
              <a:t>Overview</a:t>
            </a: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30192-6A73-4504-9042-00CA2091F3A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908" y="1340768"/>
            <a:ext cx="7977572" cy="4857924"/>
          </a:xfrm>
        </p:spPr>
        <p:txBody>
          <a:bodyPr/>
          <a:lstStyle/>
          <a:p>
            <a:pPr marL="72000" lvl="1">
              <a:lnSpc>
                <a:spcPct val="150000"/>
              </a:lnSpc>
              <a:spcAft>
                <a:spcPts val="600"/>
              </a:spcAft>
            </a:pPr>
            <a:r>
              <a:rPr lang="en-GB" sz="2200" dirty="0" smtClean="0"/>
              <a:t>Digital innovations: What is at stake? </a:t>
            </a:r>
          </a:p>
          <a:p>
            <a:pPr marL="72000" lvl="2">
              <a:lnSpc>
                <a:spcPct val="150000"/>
              </a:lnSpc>
              <a:spcAft>
                <a:spcPts val="600"/>
              </a:spcAft>
            </a:pPr>
            <a:endParaRPr lang="en-GB" sz="1400" dirty="0" smtClean="0"/>
          </a:p>
          <a:p>
            <a:pPr marL="72000" lvl="1">
              <a:lnSpc>
                <a:spcPct val="150000"/>
              </a:lnSpc>
              <a:spcAft>
                <a:spcPts val="600"/>
              </a:spcAft>
            </a:pPr>
            <a:r>
              <a:rPr lang="en-GB" sz="2200" dirty="0" smtClean="0"/>
              <a:t>Where does Europe stand?  </a:t>
            </a:r>
          </a:p>
          <a:p>
            <a:pPr marL="72000" lvl="2">
              <a:lnSpc>
                <a:spcPct val="150000"/>
              </a:lnSpc>
              <a:spcAft>
                <a:spcPts val="600"/>
              </a:spcAft>
            </a:pPr>
            <a:endParaRPr lang="en-GB" sz="1400" dirty="0" smtClean="0"/>
          </a:p>
          <a:p>
            <a:pPr marL="72000" lvl="1">
              <a:lnSpc>
                <a:spcPct val="150000"/>
              </a:lnSpc>
              <a:spcAft>
                <a:spcPts val="600"/>
              </a:spcAft>
            </a:pPr>
            <a:r>
              <a:rPr lang="en-GB" sz="2200" dirty="0"/>
              <a:t>What to do about it?</a:t>
            </a:r>
            <a:endParaRPr lang="en-GB" sz="2200" dirty="0" smtClean="0"/>
          </a:p>
          <a:p>
            <a:pPr marL="72000" lvl="2">
              <a:spcAft>
                <a:spcPts val="600"/>
              </a:spcAft>
            </a:pPr>
            <a:endParaRPr lang="en-GB" sz="1400" dirty="0" smtClean="0"/>
          </a:p>
          <a:p>
            <a:pPr marL="72000" lvl="1">
              <a:lnSpc>
                <a:spcPct val="150000"/>
              </a:lnSpc>
              <a:spcAft>
                <a:spcPts val="600"/>
              </a:spcAft>
            </a:pPr>
            <a:r>
              <a:rPr lang="en-GB" sz="2200" dirty="0" smtClean="0"/>
              <a:t>Stepping-up our digital innovation capacities</a:t>
            </a:r>
          </a:p>
          <a:p>
            <a:pPr marL="529200" lvl="2">
              <a:lnSpc>
                <a:spcPct val="150000"/>
              </a:lnSpc>
              <a:spcAft>
                <a:spcPts val="600"/>
              </a:spcAft>
            </a:pPr>
            <a:r>
              <a:rPr lang="en-GB" sz="2000" dirty="0" smtClean="0"/>
              <a:t>The essential role of H2020</a:t>
            </a:r>
          </a:p>
          <a:p>
            <a:pPr marL="72000" lvl="1">
              <a:lnSpc>
                <a:spcPct val="150000"/>
              </a:lnSpc>
              <a:spcAft>
                <a:spcPts val="600"/>
              </a:spcAft>
            </a:pPr>
            <a:r>
              <a:rPr lang="en-GB" sz="2200" dirty="0" smtClean="0"/>
              <a:t>ICT in H2020: 2016-17 budgets and coverage</a:t>
            </a:r>
          </a:p>
        </p:txBody>
      </p:sp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258056" y="3609020"/>
            <a:ext cx="635000" cy="431800"/>
          </a:xfrm>
          <a:prstGeom prst="rightArrow">
            <a:avLst>
              <a:gd name="adj1" fmla="val 50000"/>
              <a:gd name="adj2" fmla="val 45221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0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Pre-requisites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4857924"/>
          </a:xfrm>
        </p:spPr>
        <p:txBody>
          <a:bodyPr/>
          <a:lstStyle/>
          <a:p>
            <a:pPr lvl="1"/>
            <a:r>
              <a:rPr lang="en-GB" dirty="0" smtClean="0"/>
              <a:t>A true Digital Single Market</a:t>
            </a:r>
          </a:p>
          <a:p>
            <a:pPr lvl="2"/>
            <a:r>
              <a:rPr lang="en-GB" dirty="0" smtClean="0"/>
              <a:t>Proposed in May 2015</a:t>
            </a:r>
          </a:p>
          <a:p>
            <a:pPr lvl="2"/>
            <a:r>
              <a:rPr lang="en-GB" dirty="0" smtClean="0"/>
              <a:t>Key issues for industry e.g.: free flow of data, standardisation, security 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 smtClean="0"/>
              <a:t>	</a:t>
            </a:r>
          </a:p>
          <a:p>
            <a:pPr lvl="1"/>
            <a:r>
              <a:rPr lang="en-GB" dirty="0" smtClean="0"/>
              <a:t>World class digital infrastructure:</a:t>
            </a:r>
          </a:p>
          <a:p>
            <a:pPr lvl="2"/>
            <a:r>
              <a:rPr lang="en-GB" dirty="0" smtClean="0"/>
              <a:t>Telecom infrastructure: CEF +DSM + ESIF</a:t>
            </a:r>
          </a:p>
          <a:p>
            <a:pPr lvl="2"/>
            <a:r>
              <a:rPr lang="en-GB" dirty="0" smtClean="0"/>
              <a:t>Cloud and data infrastructure: HPC and Science Cloud initiative</a:t>
            </a:r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1"/>
            <a:r>
              <a:rPr lang="en-GB" dirty="0"/>
              <a:t>Easy access to finance: </a:t>
            </a:r>
          </a:p>
          <a:p>
            <a:pPr lvl="2"/>
            <a:r>
              <a:rPr lang="en-GB" dirty="0"/>
              <a:t>European Fund For Strategic Investments (EFSI) (&gt;300 B€) European Structural and Investment Funds (ESIF),</a:t>
            </a:r>
          </a:p>
          <a:p>
            <a:pPr lvl="2"/>
            <a:r>
              <a:rPr lang="en-GB" dirty="0"/>
              <a:t>Horizon 2020</a:t>
            </a:r>
          </a:p>
          <a:p>
            <a:pPr lvl="2"/>
            <a:r>
              <a:rPr lang="en-GB" dirty="0"/>
              <a:t>National and regional programmes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30192-6A73-4504-9042-00CA2091F3AB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80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Four lines of 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Stepping up our digital innovation capacities </a:t>
            </a:r>
          </a:p>
          <a:p>
            <a:pPr lvl="1"/>
            <a:r>
              <a:rPr lang="en-GB" u="sng" dirty="0" smtClean="0"/>
              <a:t>Access</a:t>
            </a:r>
            <a:r>
              <a:rPr lang="en-GB" dirty="0" smtClean="0"/>
              <a:t> to latest technology</a:t>
            </a:r>
          </a:p>
          <a:p>
            <a:pPr lvl="2"/>
            <a:r>
              <a:rPr lang="en-GB" dirty="0" smtClean="0"/>
              <a:t>To any industry in Europe (SMEs, </a:t>
            </a:r>
            <a:r>
              <a:rPr lang="en-GB" dirty="0" err="1" smtClean="0"/>
              <a:t>mid caps</a:t>
            </a:r>
            <a:r>
              <a:rPr lang="en-GB" dirty="0" smtClean="0"/>
              <a:t>, non tech, etc..) </a:t>
            </a:r>
          </a:p>
          <a:p>
            <a:pPr lvl="2"/>
            <a:r>
              <a:rPr lang="en-GB" dirty="0" smtClean="0"/>
              <a:t>Bottom up spurring of digital innovations</a:t>
            </a:r>
          </a:p>
          <a:p>
            <a:pPr lvl="1"/>
            <a:r>
              <a:rPr lang="en-GB" u="sng" dirty="0"/>
              <a:t>Partnerships for leadership in digital value </a:t>
            </a:r>
            <a:r>
              <a:rPr lang="en-GB" u="sng" dirty="0" smtClean="0"/>
              <a:t>chains &amp; platforms</a:t>
            </a:r>
            <a:endParaRPr lang="en-GB" u="sng" dirty="0"/>
          </a:p>
          <a:p>
            <a:pPr lvl="2"/>
            <a:r>
              <a:rPr lang="en-GB" dirty="0" smtClean="0"/>
              <a:t>From vertical markets to mainstream</a:t>
            </a:r>
          </a:p>
          <a:p>
            <a:pPr lvl="3"/>
            <a:endParaRPr lang="en-GB" u="sng" dirty="0" smtClean="0"/>
          </a:p>
          <a:p>
            <a:r>
              <a:rPr lang="en-GB" dirty="0" smtClean="0"/>
              <a:t>Standardisation</a:t>
            </a:r>
          </a:p>
          <a:p>
            <a:pPr lvl="1"/>
            <a:r>
              <a:rPr lang="en-GB" dirty="0" smtClean="0"/>
              <a:t>Prioritisation, Reference implementations, test, benchmarks</a:t>
            </a:r>
          </a:p>
          <a:p>
            <a:pPr lvl="2"/>
            <a:endParaRPr lang="en-GB" u="sng" dirty="0" smtClean="0"/>
          </a:p>
          <a:p>
            <a:r>
              <a:rPr lang="en-GB" dirty="0" smtClean="0"/>
              <a:t>Adapting the legislation </a:t>
            </a:r>
          </a:p>
          <a:p>
            <a:pPr lvl="1"/>
            <a:r>
              <a:rPr lang="en-GB" dirty="0" smtClean="0"/>
              <a:t>Eliminate barriers for digitisation</a:t>
            </a:r>
          </a:p>
          <a:p>
            <a:pPr lvl="2"/>
            <a:endParaRPr lang="en-GB" dirty="0"/>
          </a:p>
          <a:p>
            <a:r>
              <a:rPr lang="en-GB" dirty="0" smtClean="0"/>
              <a:t>Preparing the human capital for the digital </a:t>
            </a:r>
            <a:r>
              <a:rPr lang="en-GB" dirty="0"/>
              <a:t>change</a:t>
            </a:r>
          </a:p>
          <a:p>
            <a:pPr lvl="1"/>
            <a:r>
              <a:rPr lang="en-GB" dirty="0" smtClean="0"/>
              <a:t>Upskilling and rethinking </a:t>
            </a:r>
            <a:r>
              <a:rPr lang="en-GB" dirty="0"/>
              <a:t>the workplace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0192-6A73-4504-9042-00CA2091F3AB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513810" y="908720"/>
            <a:ext cx="7704856" cy="3492388"/>
          </a:xfrm>
          <a:prstGeom prst="ellipse">
            <a:avLst/>
          </a:prstGeom>
          <a:noFill/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</p:spTree>
    <p:extLst>
      <p:ext uri="{BB962C8B-B14F-4D97-AF65-F5344CB8AC3E}">
        <p14:creationId xmlns:p14="http://schemas.microsoft.com/office/powerpoint/2010/main" val="238755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 smtClean="0"/>
              <a:t>Our instruments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04056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Financial:</a:t>
            </a:r>
            <a:endParaRPr lang="en-GB" dirty="0"/>
          </a:p>
          <a:p>
            <a:pPr lvl="1"/>
            <a:r>
              <a:rPr lang="en-GB" dirty="0" smtClean="0"/>
              <a:t>R&amp;D&amp;I instrument toolbox (Horizon 2020)</a:t>
            </a:r>
          </a:p>
          <a:p>
            <a:pPr lvl="2"/>
            <a:r>
              <a:rPr lang="en-GB" dirty="0" smtClean="0"/>
              <a:t>Research projects, innovation actions, pilot lines, large-scale demonstrators, pre-commercial procurement, SME scheme, …</a:t>
            </a:r>
          </a:p>
          <a:p>
            <a:pPr lvl="1"/>
            <a:r>
              <a:rPr lang="en-GB" dirty="0" smtClean="0"/>
              <a:t>+ also</a:t>
            </a:r>
          </a:p>
          <a:p>
            <a:pPr lvl="2"/>
            <a:r>
              <a:rPr lang="en-GB" dirty="0" smtClean="0"/>
              <a:t>European Structural and Investment Funds (ESIF)</a:t>
            </a:r>
          </a:p>
          <a:p>
            <a:pPr lvl="2"/>
            <a:r>
              <a:rPr lang="en-GB" dirty="0" smtClean="0"/>
              <a:t>EFSI: "</a:t>
            </a:r>
            <a:r>
              <a:rPr lang="en-GB" dirty="0" err="1" smtClean="0"/>
              <a:t>Juncker</a:t>
            </a:r>
            <a:r>
              <a:rPr lang="en-GB" dirty="0" smtClean="0"/>
              <a:t> Package"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Leadership and coordination</a:t>
            </a:r>
          </a:p>
          <a:p>
            <a:pPr lvl="1"/>
            <a:r>
              <a:rPr lang="en-GB" dirty="0" smtClean="0"/>
              <a:t>Stakeholder engagement, community building</a:t>
            </a:r>
          </a:p>
          <a:p>
            <a:pPr lvl="1"/>
            <a:r>
              <a:rPr lang="en-GB" dirty="0" smtClean="0"/>
              <a:t>Political leadership to mobilise stakeholders, investors, policy makers </a:t>
            </a:r>
          </a:p>
          <a:p>
            <a:pPr marL="984250" lvl="2"/>
            <a:r>
              <a:rPr lang="en-GB" dirty="0" smtClean="0"/>
              <a:t>Act as game changers e.g. 5G, "Airbus of chips, Digitising European Ind."</a:t>
            </a:r>
          </a:p>
          <a:p>
            <a:pPr marL="984250" lvl="2"/>
            <a:r>
              <a:rPr lang="en-GB" dirty="0" smtClean="0"/>
              <a:t>Web entrepreneurs, start-up Europe, skills coalition, , etc..</a:t>
            </a:r>
          </a:p>
          <a:p>
            <a:pPr lvl="2"/>
            <a:endParaRPr lang="en-GB" dirty="0"/>
          </a:p>
          <a:p>
            <a:r>
              <a:rPr lang="en-GB" dirty="0" smtClean="0"/>
              <a:t>Regulation </a:t>
            </a:r>
          </a:p>
          <a:p>
            <a:pPr lvl="1"/>
            <a:r>
              <a:rPr lang="en-GB" dirty="0" smtClean="0"/>
              <a:t>DSM</a:t>
            </a:r>
          </a:p>
          <a:p>
            <a:pPr lvl="1"/>
            <a:r>
              <a:rPr lang="en-GB" dirty="0" smtClean="0"/>
              <a:t>But also Energy, Health, transport, etc..</a:t>
            </a:r>
          </a:p>
          <a:p>
            <a:pPr lvl="1"/>
            <a:r>
              <a:rPr lang="en-GB" dirty="0" smtClean="0"/>
              <a:t>State-Aid rules</a:t>
            </a:r>
            <a:endParaRPr lang="en-GB" dirty="0"/>
          </a:p>
          <a:p>
            <a:pPr lvl="2"/>
            <a:r>
              <a:rPr lang="en-GB" dirty="0"/>
              <a:t>more favourable to investments</a:t>
            </a:r>
          </a:p>
          <a:p>
            <a:pPr lvl="2"/>
            <a:r>
              <a:rPr lang="en-GB" dirty="0"/>
              <a:t>European Important Projects of Common Interest</a:t>
            </a:r>
          </a:p>
          <a:p>
            <a:endParaRPr lang="en-GB" dirty="0"/>
          </a:p>
        </p:txBody>
      </p:sp>
      <p:sp>
        <p:nvSpPr>
          <p:cNvPr id="4" name="Oval 3"/>
          <p:cNvSpPr/>
          <p:nvPr/>
        </p:nvSpPr>
        <p:spPr bwMode="auto">
          <a:xfrm>
            <a:off x="251520" y="1052736"/>
            <a:ext cx="8568952" cy="158417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21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4624"/>
            <a:ext cx="7128792" cy="742703"/>
          </a:xfrm>
        </p:spPr>
        <p:txBody>
          <a:bodyPr/>
          <a:lstStyle/>
          <a:p>
            <a:r>
              <a:rPr lang="en-GB" dirty="0" smtClean="0">
                <a:effectLst/>
              </a:rPr>
              <a:t>Overview</a:t>
            </a: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30192-6A73-4504-9042-00CA2091F3AB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908" y="1340768"/>
            <a:ext cx="7977572" cy="4857924"/>
          </a:xfrm>
        </p:spPr>
        <p:txBody>
          <a:bodyPr/>
          <a:lstStyle/>
          <a:p>
            <a:pPr marL="72000" lvl="1">
              <a:lnSpc>
                <a:spcPct val="150000"/>
              </a:lnSpc>
              <a:spcAft>
                <a:spcPts val="600"/>
              </a:spcAft>
            </a:pPr>
            <a:r>
              <a:rPr lang="en-GB" sz="2200" dirty="0" smtClean="0"/>
              <a:t>Digital innovations: What is at stake? </a:t>
            </a:r>
          </a:p>
          <a:p>
            <a:pPr marL="72000" lvl="2">
              <a:lnSpc>
                <a:spcPct val="150000"/>
              </a:lnSpc>
              <a:spcAft>
                <a:spcPts val="600"/>
              </a:spcAft>
            </a:pPr>
            <a:endParaRPr lang="en-GB" sz="1400" dirty="0" smtClean="0"/>
          </a:p>
          <a:p>
            <a:pPr marL="72000" lvl="1">
              <a:lnSpc>
                <a:spcPct val="150000"/>
              </a:lnSpc>
              <a:spcAft>
                <a:spcPts val="600"/>
              </a:spcAft>
            </a:pPr>
            <a:r>
              <a:rPr lang="en-GB" sz="2200" dirty="0" smtClean="0"/>
              <a:t>Where does Europe stand?  </a:t>
            </a:r>
          </a:p>
          <a:p>
            <a:pPr marL="72000" lvl="2">
              <a:lnSpc>
                <a:spcPct val="150000"/>
              </a:lnSpc>
              <a:spcAft>
                <a:spcPts val="600"/>
              </a:spcAft>
            </a:pPr>
            <a:endParaRPr lang="en-GB" sz="1400" dirty="0" smtClean="0"/>
          </a:p>
          <a:p>
            <a:pPr marL="72000" lvl="1">
              <a:lnSpc>
                <a:spcPct val="150000"/>
              </a:lnSpc>
              <a:spcAft>
                <a:spcPts val="600"/>
              </a:spcAft>
            </a:pPr>
            <a:r>
              <a:rPr lang="en-GB" sz="2200" dirty="0"/>
              <a:t>What to do about it?</a:t>
            </a:r>
            <a:endParaRPr lang="en-GB" sz="2200" dirty="0" smtClean="0"/>
          </a:p>
          <a:p>
            <a:pPr marL="72000" lvl="2">
              <a:spcAft>
                <a:spcPts val="600"/>
              </a:spcAft>
            </a:pPr>
            <a:endParaRPr lang="en-GB" sz="1400" dirty="0" smtClean="0"/>
          </a:p>
          <a:p>
            <a:pPr marL="72000" lvl="1">
              <a:lnSpc>
                <a:spcPct val="150000"/>
              </a:lnSpc>
              <a:spcAft>
                <a:spcPts val="600"/>
              </a:spcAft>
            </a:pPr>
            <a:r>
              <a:rPr lang="en-GB" sz="2200" dirty="0" smtClean="0"/>
              <a:t>Stepping-up our digital innovation capacities</a:t>
            </a:r>
          </a:p>
          <a:p>
            <a:pPr marL="529200" lvl="2">
              <a:lnSpc>
                <a:spcPct val="150000"/>
              </a:lnSpc>
              <a:spcAft>
                <a:spcPts val="600"/>
              </a:spcAft>
            </a:pPr>
            <a:r>
              <a:rPr lang="en-GB" sz="2000" dirty="0" smtClean="0"/>
              <a:t>The essential role of H2020</a:t>
            </a:r>
          </a:p>
          <a:p>
            <a:pPr marL="72000" lvl="1">
              <a:lnSpc>
                <a:spcPct val="150000"/>
              </a:lnSpc>
              <a:spcAft>
                <a:spcPts val="600"/>
              </a:spcAft>
            </a:pPr>
            <a:r>
              <a:rPr lang="en-GB" sz="2200" dirty="0" smtClean="0"/>
              <a:t>ICT in H2020: 2016-17 budgets and coverage</a:t>
            </a:r>
          </a:p>
        </p:txBody>
      </p:sp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258056" y="4581128"/>
            <a:ext cx="635000" cy="431800"/>
          </a:xfrm>
          <a:prstGeom prst="rightArrow">
            <a:avLst>
              <a:gd name="adj1" fmla="val 50000"/>
              <a:gd name="adj2" fmla="val 45221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3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H2020: Main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Biggest EU R&amp;I programme ever</a:t>
            </a:r>
          </a:p>
          <a:p>
            <a:pPr lvl="1"/>
            <a:r>
              <a:rPr lang="en-GB" dirty="0" smtClean="0"/>
              <a:t>	€77 billion of EU funding over 2014-2020</a:t>
            </a:r>
          </a:p>
          <a:p>
            <a:pPr lvl="1"/>
            <a:r>
              <a:rPr lang="fr-BE" dirty="0" smtClean="0"/>
              <a:t>	~ 27% </a:t>
            </a:r>
            <a:r>
              <a:rPr lang="fr-BE" dirty="0" err="1" smtClean="0"/>
              <a:t>increase</a:t>
            </a:r>
            <a:r>
              <a:rPr lang="fr-BE" dirty="0" smtClean="0"/>
              <a:t> </a:t>
            </a:r>
            <a:r>
              <a:rPr lang="fr-BE" dirty="0" err="1" smtClean="0"/>
              <a:t>compared</a:t>
            </a:r>
            <a:r>
              <a:rPr lang="fr-BE" dirty="0" smtClean="0"/>
              <a:t> to 2007-2013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Core part of Europe 2020's strategy</a:t>
            </a:r>
          </a:p>
          <a:p>
            <a:pPr lvl="1"/>
            <a:r>
              <a:rPr lang="fr-BE" dirty="0" smtClean="0"/>
              <a:t>	Smart, </a:t>
            </a:r>
            <a:r>
              <a:rPr lang="fr-BE" dirty="0" err="1" smtClean="0"/>
              <a:t>sustainable</a:t>
            </a:r>
            <a:r>
              <a:rPr lang="fr-BE" dirty="0" smtClean="0"/>
              <a:t> and inclusive </a:t>
            </a:r>
            <a:r>
              <a:rPr lang="fr-BE" dirty="0" err="1" smtClean="0"/>
              <a:t>growth</a:t>
            </a:r>
            <a:endParaRPr lang="fr-BE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Main objectives</a:t>
            </a:r>
          </a:p>
          <a:p>
            <a:pPr lvl="2"/>
            <a:r>
              <a:rPr lang="en-GB" dirty="0" smtClean="0"/>
              <a:t>Responding to the economic crisis to invest in future jobs and growth</a:t>
            </a:r>
          </a:p>
          <a:p>
            <a:pPr lvl="2"/>
            <a:r>
              <a:rPr lang="en-GB" dirty="0" smtClean="0"/>
              <a:t>Addressing people’s concerns about their livelihoods, safety and environment</a:t>
            </a:r>
          </a:p>
          <a:p>
            <a:pPr lvl="2"/>
            <a:r>
              <a:rPr lang="en-GB" dirty="0" smtClean="0"/>
              <a:t>Strengthening the EU’s global position in research, innovation and technology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DF74-8673-4A9C-9497-23D4D3442A9F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14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4624"/>
            <a:ext cx="7128792" cy="742703"/>
          </a:xfrm>
        </p:spPr>
        <p:txBody>
          <a:bodyPr/>
          <a:lstStyle/>
          <a:p>
            <a:r>
              <a:rPr lang="en-GB" dirty="0" smtClean="0">
                <a:effectLst/>
              </a:rPr>
              <a:t>Overview</a:t>
            </a: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30192-6A73-4504-9042-00CA2091F3A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908" y="1340768"/>
            <a:ext cx="7977572" cy="4857924"/>
          </a:xfrm>
        </p:spPr>
        <p:txBody>
          <a:bodyPr/>
          <a:lstStyle/>
          <a:p>
            <a:pPr marL="72000" lvl="1">
              <a:lnSpc>
                <a:spcPct val="150000"/>
              </a:lnSpc>
              <a:spcAft>
                <a:spcPts val="600"/>
              </a:spcAft>
            </a:pPr>
            <a:r>
              <a:rPr lang="en-GB" sz="2200" dirty="0" smtClean="0"/>
              <a:t>Digital innovations: What is at stake? </a:t>
            </a:r>
          </a:p>
          <a:p>
            <a:pPr marL="72000" lvl="2">
              <a:lnSpc>
                <a:spcPct val="150000"/>
              </a:lnSpc>
              <a:spcAft>
                <a:spcPts val="600"/>
              </a:spcAft>
            </a:pPr>
            <a:endParaRPr lang="en-GB" sz="1400" dirty="0" smtClean="0"/>
          </a:p>
          <a:p>
            <a:pPr marL="72000" lvl="1">
              <a:lnSpc>
                <a:spcPct val="150000"/>
              </a:lnSpc>
              <a:spcAft>
                <a:spcPts val="600"/>
              </a:spcAft>
            </a:pPr>
            <a:r>
              <a:rPr lang="en-GB" sz="2200" dirty="0" smtClean="0"/>
              <a:t>Where does Europe stand?  </a:t>
            </a:r>
          </a:p>
          <a:p>
            <a:pPr marL="72000" lvl="2">
              <a:lnSpc>
                <a:spcPct val="150000"/>
              </a:lnSpc>
              <a:spcAft>
                <a:spcPts val="600"/>
              </a:spcAft>
            </a:pPr>
            <a:endParaRPr lang="en-GB" sz="1400" dirty="0" smtClean="0"/>
          </a:p>
          <a:p>
            <a:pPr marL="72000" lvl="1">
              <a:lnSpc>
                <a:spcPct val="150000"/>
              </a:lnSpc>
              <a:spcAft>
                <a:spcPts val="600"/>
              </a:spcAft>
            </a:pPr>
            <a:r>
              <a:rPr lang="en-GB" sz="2200" dirty="0"/>
              <a:t>What to do about it?</a:t>
            </a:r>
            <a:endParaRPr lang="en-GB" sz="2200" dirty="0" smtClean="0"/>
          </a:p>
          <a:p>
            <a:pPr marL="72000" lvl="2">
              <a:spcAft>
                <a:spcPts val="600"/>
              </a:spcAft>
            </a:pPr>
            <a:endParaRPr lang="en-GB" sz="1400" dirty="0" smtClean="0"/>
          </a:p>
          <a:p>
            <a:pPr marL="72000" lvl="1">
              <a:lnSpc>
                <a:spcPct val="150000"/>
              </a:lnSpc>
              <a:spcAft>
                <a:spcPts val="600"/>
              </a:spcAft>
            </a:pPr>
            <a:r>
              <a:rPr lang="en-GB" sz="2200" dirty="0" smtClean="0"/>
              <a:t>Stepping-up our digital innovation capacities</a:t>
            </a:r>
          </a:p>
          <a:p>
            <a:pPr marL="529200" lvl="2">
              <a:lnSpc>
                <a:spcPct val="150000"/>
              </a:lnSpc>
              <a:spcAft>
                <a:spcPts val="600"/>
              </a:spcAft>
            </a:pPr>
            <a:r>
              <a:rPr lang="en-GB" sz="2000" dirty="0" smtClean="0"/>
              <a:t>The essential role of H2020</a:t>
            </a:r>
          </a:p>
          <a:p>
            <a:pPr marL="72000" lvl="1">
              <a:lnSpc>
                <a:spcPct val="150000"/>
              </a:lnSpc>
              <a:spcAft>
                <a:spcPts val="600"/>
              </a:spcAft>
            </a:pPr>
            <a:r>
              <a:rPr lang="en-GB" sz="2200" dirty="0" smtClean="0"/>
              <a:t>ICT in H2020: 2016-17 budgets and coverage</a:t>
            </a:r>
          </a:p>
        </p:txBody>
      </p:sp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205815" y="1484784"/>
            <a:ext cx="635000" cy="431800"/>
          </a:xfrm>
          <a:prstGeom prst="rightArrow">
            <a:avLst>
              <a:gd name="adj1" fmla="val 50000"/>
              <a:gd name="adj2" fmla="val 45221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0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 bwMode="auto">
          <a:xfrm>
            <a:off x="250825" y="115888"/>
            <a:ext cx="8713788" cy="8683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sz="2000" b="0" dirty="0" smtClean="0">
                <a:solidFill>
                  <a:schemeClr val="accent3"/>
                </a:solidFill>
              </a:rPr>
              <a:t/>
            </a:r>
            <a:br>
              <a:rPr lang="en-GB" sz="2000" b="0" dirty="0" smtClean="0">
                <a:solidFill>
                  <a:schemeClr val="accent3"/>
                </a:solidFill>
              </a:rPr>
            </a:br>
            <a:r>
              <a:rPr lang="en-GB" sz="2800" b="0" dirty="0" smtClean="0">
                <a:solidFill>
                  <a:schemeClr val="accent3"/>
                </a:solidFill>
              </a:rPr>
              <a:t>H2020:Three priorities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563938" y="1844675"/>
            <a:ext cx="2016125" cy="15843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Excellent science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555875" y="3644900"/>
            <a:ext cx="2000250" cy="15843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Industrial leadership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43438" y="3644900"/>
            <a:ext cx="1933575" cy="15843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Societal challenges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196013" y="2924175"/>
            <a:ext cx="2947987" cy="1477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FFFF00"/>
                </a:solidFill>
              </a:rPr>
              <a:t>Support to policy goals</a:t>
            </a:r>
          </a:p>
          <a:p>
            <a:pPr>
              <a:defRPr/>
            </a:pPr>
            <a:endParaRPr lang="en-GB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FFFF00"/>
                </a:solidFill>
              </a:rPr>
              <a:t>Growth and jobs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FFFF00"/>
                </a:solidFill>
              </a:rPr>
              <a:t>Key societal challenges </a:t>
            </a:r>
          </a:p>
          <a:p>
            <a:pPr>
              <a:defRPr/>
            </a:pP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9943" name="TextBox 5"/>
          <p:cNvSpPr txBox="1">
            <a:spLocks noChangeArrowheads="1"/>
          </p:cNvSpPr>
          <p:nvPr/>
        </p:nvSpPr>
        <p:spPr bwMode="auto">
          <a:xfrm>
            <a:off x="1403350" y="4402138"/>
            <a:ext cx="917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chemeClr val="bg1"/>
                </a:solidFill>
              </a:rPr>
              <a:t>~21 %</a:t>
            </a:r>
          </a:p>
        </p:txBody>
      </p:sp>
      <p:sp>
        <p:nvSpPr>
          <p:cNvPr id="39944" name="TextBox 7"/>
          <p:cNvSpPr txBox="1">
            <a:spLocks noChangeArrowheads="1"/>
          </p:cNvSpPr>
          <p:nvPr/>
        </p:nvSpPr>
        <p:spPr bwMode="auto">
          <a:xfrm>
            <a:off x="2286000" y="2060575"/>
            <a:ext cx="917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chemeClr val="bg1"/>
                </a:solidFill>
              </a:rPr>
              <a:t>~30 %</a:t>
            </a:r>
          </a:p>
        </p:txBody>
      </p:sp>
      <p:sp>
        <p:nvSpPr>
          <p:cNvPr id="39945" name="TextBox 8"/>
          <p:cNvSpPr txBox="1">
            <a:spLocks noChangeArrowheads="1"/>
          </p:cNvSpPr>
          <p:nvPr/>
        </p:nvSpPr>
        <p:spPr bwMode="auto">
          <a:xfrm>
            <a:off x="6824663" y="4554538"/>
            <a:ext cx="917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chemeClr val="bg1"/>
                </a:solidFill>
              </a:rPr>
              <a:t>~38 %</a:t>
            </a:r>
          </a:p>
        </p:txBody>
      </p:sp>
    </p:spTree>
    <p:extLst>
      <p:ext uri="{BB962C8B-B14F-4D97-AF65-F5344CB8AC3E}">
        <p14:creationId xmlns:p14="http://schemas.microsoft.com/office/powerpoint/2010/main" val="209107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7769225" y="5508625"/>
            <a:ext cx="13747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9" tIns="40060" rIns="80119" bIns="4006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sz="2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363" name="AutoShape 4"/>
          <p:cNvSpPr>
            <a:spLocks noChangeAspect="1" noChangeArrowheads="1"/>
          </p:cNvSpPr>
          <p:nvPr/>
        </p:nvSpPr>
        <p:spPr bwMode="auto">
          <a:xfrm>
            <a:off x="762000" y="836613"/>
            <a:ext cx="727868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9" tIns="40060" rIns="80119" bIns="40060"/>
          <a:lstStyle/>
          <a:p>
            <a:pPr defTabSz="800100" eaLnBrk="0" hangingPunct="0">
              <a:buClr>
                <a:srgbClr val="000000"/>
              </a:buClr>
              <a:buSzPct val="100000"/>
            </a:pPr>
            <a:endParaRPr lang="fr-BE" sz="2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1019250"/>
            <a:ext cx="6031166" cy="17108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144000" tIns="108000" rIns="144000" bIns="10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BE" b="1" smtClean="0">
                <a:solidFill>
                  <a:srgbClr val="0070C0"/>
                </a:solidFill>
                <a:latin typeface="Verdana" pitchFamily="34" charset="0"/>
              </a:rPr>
              <a:t>Excellent Science</a:t>
            </a:r>
          </a:p>
          <a:p>
            <a:pPr eaLnBrk="1" hangingPunct="1">
              <a:defRPr/>
            </a:pPr>
            <a:endParaRPr lang="fr-BE" sz="800" b="1" smtClean="0">
              <a:solidFill>
                <a:srgbClr val="404040"/>
              </a:solidFill>
              <a:latin typeface="Verdana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fr-BE" sz="1400" b="1" smtClean="0">
                <a:solidFill>
                  <a:srgbClr val="404040"/>
                </a:solidFill>
                <a:latin typeface="Verdana" pitchFamily="34" charset="0"/>
              </a:rPr>
              <a:t>Frontier Research (ERC)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fr-BE" sz="1400" b="1" smtClean="0">
                <a:solidFill>
                  <a:srgbClr val="404040"/>
                </a:solidFill>
                <a:latin typeface="Verdana" pitchFamily="34" charset="0"/>
              </a:rPr>
              <a:t>Future and Emerging Technologies (FET)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fr-BE" sz="1400" b="1" smtClean="0">
                <a:solidFill>
                  <a:srgbClr val="404040"/>
                </a:solidFill>
                <a:latin typeface="Verdana" pitchFamily="34" charset="0"/>
              </a:rPr>
              <a:t>Skills and career development (Marie Skłodowska-Curie)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fr-BE" sz="1400" b="1" smtClean="0">
                <a:solidFill>
                  <a:srgbClr val="404040"/>
                </a:solidFill>
                <a:latin typeface="Verdana" pitchFamily="34" charset="0"/>
              </a:rPr>
              <a:t>Research Infrastructures</a:t>
            </a:r>
            <a:endParaRPr lang="en-GB" sz="1400" b="1" smtClean="0">
              <a:solidFill>
                <a:srgbClr val="404040"/>
              </a:solidFill>
              <a:latin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83968" y="2891458"/>
            <a:ext cx="4780824" cy="2926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144000" tIns="108000" rIns="144000" bIns="10800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fr-BE" dirty="0" err="1" smtClean="0"/>
              <a:t>Societal</a:t>
            </a:r>
            <a:r>
              <a:rPr lang="fr-BE" dirty="0" smtClean="0"/>
              <a:t> Challenges</a:t>
            </a:r>
          </a:p>
          <a:p>
            <a:pPr>
              <a:defRPr/>
            </a:pPr>
            <a:endParaRPr lang="en-GB" sz="800" dirty="0" smtClean="0"/>
          </a:p>
          <a:p>
            <a:pPr>
              <a:spcAft>
                <a:spcPts val="600"/>
              </a:spcAft>
              <a:defRPr/>
            </a:pP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Health, demographic change and wellbeing</a:t>
            </a:r>
          </a:p>
          <a:p>
            <a:pPr>
              <a:spcAft>
                <a:spcPts val="600"/>
              </a:spcAft>
              <a:defRPr/>
            </a:pP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Food security, sustainable agriculture,</a:t>
            </a:r>
            <a:b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and the bio-based economy</a:t>
            </a:r>
          </a:p>
          <a:p>
            <a:pPr>
              <a:spcAft>
                <a:spcPts val="600"/>
              </a:spcAft>
              <a:defRPr/>
            </a:pP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Secure, clean and efficient energy</a:t>
            </a:r>
          </a:p>
          <a:p>
            <a:pPr>
              <a:spcAft>
                <a:spcPts val="600"/>
              </a:spcAft>
              <a:defRPr/>
            </a:pP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Smart, green and integrated transport</a:t>
            </a:r>
          </a:p>
          <a:p>
            <a:pPr>
              <a:spcAft>
                <a:spcPts val="600"/>
              </a:spcAft>
              <a:defRPr/>
            </a:pP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Climate action, resource efficiency,</a:t>
            </a:r>
            <a:b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and raw materials</a:t>
            </a:r>
          </a:p>
          <a:p>
            <a:pPr>
              <a:spcAft>
                <a:spcPts val="600"/>
              </a:spcAft>
              <a:defRPr/>
            </a:pP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Inclusive, innovative and reflective societies</a:t>
            </a:r>
          </a:p>
          <a:p>
            <a:pPr>
              <a:spcAft>
                <a:spcPts val="600"/>
              </a:spcAft>
              <a:defRPr/>
            </a:pP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Secure societies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505" y="2891458"/>
            <a:ext cx="4104456" cy="2957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44000" tIns="108000" rIns="144000" bIns="10800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fr-BE" dirty="0" err="1" smtClean="0"/>
              <a:t>Industrial</a:t>
            </a:r>
            <a:r>
              <a:rPr lang="fr-BE" dirty="0" smtClean="0"/>
              <a:t> Leadership</a:t>
            </a:r>
          </a:p>
          <a:p>
            <a:pPr>
              <a:defRPr/>
            </a:pPr>
            <a:endParaRPr lang="en-GB" sz="800" dirty="0" smtClean="0"/>
          </a:p>
          <a:p>
            <a:pPr>
              <a:spcAft>
                <a:spcPts val="600"/>
              </a:spcAft>
              <a:defRPr/>
            </a:pP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Leadership in enabling</a:t>
            </a:r>
          </a:p>
          <a:p>
            <a:pPr>
              <a:spcAft>
                <a:spcPts val="600"/>
              </a:spcAft>
              <a:defRPr/>
            </a:pP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and industrial technologies (LEIT)</a:t>
            </a:r>
          </a:p>
          <a:p>
            <a:pPr>
              <a:spcAft>
                <a:spcPts val="600"/>
              </a:spcAft>
              <a:defRPr/>
            </a:pPr>
            <a:r>
              <a:rPr lang="en-GB" sz="1200" dirty="0" smtClean="0">
                <a:solidFill>
                  <a:schemeClr val="bg2">
                    <a:lumMod val="50000"/>
                  </a:schemeClr>
                </a:solidFill>
              </a:rPr>
              <a:t>  ICT</a:t>
            </a:r>
          </a:p>
          <a:p>
            <a:pPr>
              <a:spcAft>
                <a:spcPts val="600"/>
              </a:spcAft>
              <a:defRPr/>
            </a:pPr>
            <a:r>
              <a:rPr lang="en-GB" sz="1200" dirty="0" smtClean="0">
                <a:solidFill>
                  <a:schemeClr val="bg2">
                    <a:lumMod val="50000"/>
                  </a:schemeClr>
                </a:solidFill>
              </a:rPr>
              <a:t>  Nanotech., Materials, Manuf. &amp; Processing </a:t>
            </a:r>
          </a:p>
          <a:p>
            <a:pPr>
              <a:spcAft>
                <a:spcPts val="600"/>
              </a:spcAft>
              <a:defRPr/>
            </a:pPr>
            <a:r>
              <a:rPr lang="en-GB" sz="1200" dirty="0" smtClean="0">
                <a:solidFill>
                  <a:schemeClr val="bg2">
                    <a:lumMod val="50000"/>
                  </a:schemeClr>
                </a:solidFill>
              </a:rPr>
              <a:t>  Biotechnology</a:t>
            </a:r>
          </a:p>
          <a:p>
            <a:pPr>
              <a:spcAft>
                <a:spcPts val="600"/>
              </a:spcAft>
              <a:defRPr/>
            </a:pPr>
            <a:r>
              <a:rPr lang="en-GB" sz="1200" dirty="0" smtClean="0">
                <a:solidFill>
                  <a:schemeClr val="bg2">
                    <a:lumMod val="50000"/>
                  </a:schemeClr>
                </a:solidFill>
              </a:rPr>
              <a:t>  Space</a:t>
            </a:r>
          </a:p>
          <a:p>
            <a:pPr>
              <a:spcAft>
                <a:spcPts val="600"/>
              </a:spcAft>
              <a:defRPr/>
            </a:pPr>
            <a:endParaRPr lang="en-GB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Access to risk finance </a:t>
            </a:r>
          </a:p>
          <a:p>
            <a:pPr>
              <a:spcAft>
                <a:spcPts val="600"/>
              </a:spcAft>
              <a:defRPr/>
            </a:pP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Innovation in SMEs 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906016" y="3808649"/>
            <a:ext cx="641648" cy="340431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77800" dist="101600" dir="2700000">
              <a:prstClr val="black">
                <a:alpha val="50000"/>
              </a:prstClr>
            </a:innerShdw>
          </a:effectLst>
        </p:spPr>
        <p:txBody>
          <a:bodyPr anchor="ctr" anchorCtr="1"/>
          <a:lstStyle/>
          <a:p>
            <a:pPr algn="ctr" defTabSz="5127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BE" sz="16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ICT</a:t>
            </a:r>
            <a:endParaRPr lang="en-GB" sz="1400" b="1" dirty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868144" y="1704447"/>
            <a:ext cx="641648" cy="340431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77800" dist="101600" dir="2700000">
              <a:prstClr val="black">
                <a:alpha val="50000"/>
              </a:prstClr>
            </a:innerShdw>
          </a:effectLst>
        </p:spPr>
        <p:txBody>
          <a:bodyPr anchor="ctr" anchorCtr="1"/>
          <a:lstStyle/>
          <a:p>
            <a:pPr algn="ctr" defTabSz="5127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BE" sz="16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ICT</a:t>
            </a:r>
            <a:endParaRPr lang="en-GB" sz="1400" b="1" dirty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242423" y="2315394"/>
            <a:ext cx="641648" cy="340431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77800" dist="101600" dir="2700000">
              <a:prstClr val="black">
                <a:alpha val="50000"/>
              </a:prstClr>
            </a:innerShdw>
          </a:effectLst>
        </p:spPr>
        <p:txBody>
          <a:bodyPr anchor="ctr" anchorCtr="1"/>
          <a:lstStyle/>
          <a:p>
            <a:pPr algn="ctr" defTabSz="5127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BE" sz="16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ICT</a:t>
            </a:r>
            <a:endParaRPr lang="en-GB" sz="1400" b="1" dirty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388424" y="3107482"/>
            <a:ext cx="641648" cy="340431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77800" dist="101600" dir="2700000">
              <a:prstClr val="black">
                <a:alpha val="50000"/>
              </a:prstClr>
            </a:innerShdw>
          </a:effectLst>
        </p:spPr>
        <p:txBody>
          <a:bodyPr anchor="ctr" anchorCtr="1"/>
          <a:lstStyle/>
          <a:p>
            <a:pPr algn="ctr" defTabSz="5127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BE" sz="16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ICT</a:t>
            </a:r>
            <a:endParaRPr lang="en-GB" sz="1400" b="1" dirty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8040688" y="4089394"/>
            <a:ext cx="641648" cy="340431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77800" dist="101600" dir="2700000">
              <a:prstClr val="black">
                <a:alpha val="50000"/>
              </a:prstClr>
            </a:innerShdw>
          </a:effectLst>
        </p:spPr>
        <p:txBody>
          <a:bodyPr anchor="ctr" anchorCtr="1"/>
          <a:lstStyle/>
          <a:p>
            <a:pPr algn="ctr" defTabSz="5127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BE" sz="16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ICT</a:t>
            </a:r>
            <a:endParaRPr lang="en-GB" sz="1400" b="1" dirty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361512" y="4412009"/>
            <a:ext cx="641648" cy="340431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77800" dist="101600" dir="2700000">
              <a:prstClr val="black">
                <a:alpha val="50000"/>
              </a:prstClr>
            </a:innerShdw>
          </a:effectLst>
        </p:spPr>
        <p:txBody>
          <a:bodyPr anchor="ctr" anchorCtr="1"/>
          <a:lstStyle/>
          <a:p>
            <a:pPr algn="ctr" defTabSz="5127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BE" sz="16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ICT</a:t>
            </a:r>
            <a:endParaRPr lang="en-GB" sz="1400" b="1" dirty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956376" y="4775434"/>
            <a:ext cx="641648" cy="340431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77800" dist="101600" dir="2700000">
              <a:prstClr val="black">
                <a:alpha val="50000"/>
              </a:prstClr>
            </a:innerShdw>
          </a:effectLst>
        </p:spPr>
        <p:txBody>
          <a:bodyPr anchor="ctr" anchorCtr="1"/>
          <a:lstStyle/>
          <a:p>
            <a:pPr algn="ctr" defTabSz="5127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BE" sz="16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ICT</a:t>
            </a:r>
            <a:endParaRPr lang="en-GB" sz="1400" b="1" dirty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8343731" y="5478508"/>
            <a:ext cx="641648" cy="340431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77800" dist="101600" dir="2700000">
              <a:prstClr val="black">
                <a:alpha val="50000"/>
              </a:prstClr>
            </a:innerShdw>
          </a:effectLst>
        </p:spPr>
        <p:txBody>
          <a:bodyPr anchor="ctr" anchorCtr="1"/>
          <a:lstStyle/>
          <a:p>
            <a:pPr algn="ctr" defTabSz="5127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BE" sz="16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ICT</a:t>
            </a:r>
            <a:endParaRPr lang="en-GB" sz="1400" b="1" dirty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153658" y="5490889"/>
            <a:ext cx="641648" cy="340431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77800" dist="101600" dir="2700000">
              <a:prstClr val="black">
                <a:alpha val="50000"/>
              </a:prstClr>
            </a:innerShdw>
          </a:effectLst>
        </p:spPr>
        <p:txBody>
          <a:bodyPr anchor="ctr" anchorCtr="1"/>
          <a:lstStyle/>
          <a:p>
            <a:pPr algn="ctr" defTabSz="5127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BE" sz="16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ICT</a:t>
            </a:r>
            <a:endParaRPr lang="en-GB" sz="1400" b="1" dirty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sp>
        <p:nvSpPr>
          <p:cNvPr id="15403" name="Title 3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/>
              <a:t>ICT in H2020 (not only LEIT-ICT)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8320361" y="3645024"/>
            <a:ext cx="641648" cy="340431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77800" dist="101600" dir="2700000">
              <a:prstClr val="black">
                <a:alpha val="50000"/>
              </a:prstClr>
            </a:innerShdw>
          </a:effectLst>
        </p:spPr>
        <p:txBody>
          <a:bodyPr anchor="ctr" anchorCtr="1"/>
          <a:lstStyle/>
          <a:p>
            <a:pPr algn="ctr" defTabSz="5127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BE" sz="16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ICT</a:t>
            </a:r>
            <a:endParaRPr lang="en-GB" sz="1400" b="1" dirty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84650" y="6381750"/>
            <a:ext cx="5032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E9DB41D0-AC90-4FC3-A264-FEA4CE3AADFC}" type="slidenum">
              <a:rPr lang="fr-BE">
                <a:solidFill>
                  <a:schemeClr val="tx2">
                    <a:lumMod val="95000"/>
                    <a:lumOff val="5000"/>
                  </a:schemeClr>
                </a:solidFill>
              </a:rPr>
              <a:pPr algn="ctr">
                <a:defRPr/>
              </a:pPr>
              <a:t>21</a:t>
            </a:fld>
            <a:endParaRPr lang="en-GB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339752" y="5262022"/>
            <a:ext cx="641648" cy="340431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77800" dist="101600" dir="2700000">
              <a:prstClr val="black">
                <a:alpha val="50000"/>
              </a:prstClr>
            </a:innerShdw>
          </a:effectLst>
        </p:spPr>
        <p:txBody>
          <a:bodyPr anchor="ctr" anchorCtr="1"/>
          <a:lstStyle/>
          <a:p>
            <a:pPr algn="ctr" defTabSz="5127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BE" sz="16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ICT</a:t>
            </a:r>
            <a:endParaRPr lang="en-GB" sz="1400" b="1" dirty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796136" y="1110867"/>
            <a:ext cx="1753100" cy="517933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77800" dist="101600" dir="2700000">
              <a:prstClr val="black">
                <a:alpha val="50000"/>
              </a:prstClr>
            </a:innerShdw>
          </a:effectLst>
        </p:spPr>
        <p:txBody>
          <a:bodyPr anchor="ctr" anchorCtr="1"/>
          <a:lstStyle/>
          <a:p>
            <a:pPr algn="ctr" defTabSz="5127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BE" sz="16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25 % of ICT budget</a:t>
            </a:r>
            <a:endParaRPr lang="en-GB" sz="1400" b="1" dirty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431550" y="4455719"/>
            <a:ext cx="1753100" cy="517933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77800" dist="101600" dir="2700000">
              <a:prstClr val="black">
                <a:alpha val="50000"/>
              </a:prstClr>
            </a:innerShdw>
          </a:effectLst>
        </p:spPr>
        <p:txBody>
          <a:bodyPr anchor="ctr" anchorCtr="1"/>
          <a:lstStyle/>
          <a:p>
            <a:pPr algn="ctr" defTabSz="5127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BE" sz="16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5</a:t>
            </a:r>
            <a:r>
              <a:rPr lang="fr-BE" sz="16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5 % of ICT budget</a:t>
            </a:r>
            <a:endParaRPr lang="en-GB" sz="1400" b="1" dirty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390900" y="2655825"/>
            <a:ext cx="1753100" cy="517933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77800" dist="101600" dir="2700000">
              <a:prstClr val="black">
                <a:alpha val="50000"/>
              </a:prstClr>
            </a:innerShdw>
          </a:effectLst>
        </p:spPr>
        <p:txBody>
          <a:bodyPr anchor="ctr" anchorCtr="1"/>
          <a:lstStyle/>
          <a:p>
            <a:pPr algn="ctr" defTabSz="5127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BE" sz="16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20 % of ICT budget</a:t>
            </a:r>
            <a:endParaRPr lang="en-GB" sz="1400" b="1" dirty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86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ICT in H2020: Ambitious targets</a:t>
            </a: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78591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Establish/maintain a competitive </a:t>
            </a:r>
            <a:r>
              <a:rPr lang="en-GB" u="sng" dirty="0" smtClean="0"/>
              <a:t>"core" ICT industry </a:t>
            </a:r>
            <a:r>
              <a:rPr lang="en-GB" dirty="0" smtClean="0"/>
              <a:t>to support the </a:t>
            </a:r>
            <a:r>
              <a:rPr lang="en-GB" u="sng" dirty="0" smtClean="0"/>
              <a:t>whole economy </a:t>
            </a:r>
            <a:r>
              <a:rPr lang="en-GB" dirty="0" smtClean="0"/>
              <a:t>and address the societal challenges</a:t>
            </a:r>
          </a:p>
          <a:p>
            <a:endParaRPr lang="en-GB" u="sng" dirty="0" smtClean="0"/>
          </a:p>
          <a:p>
            <a:r>
              <a:rPr lang="en-GB" dirty="0" smtClean="0"/>
              <a:t>"Quantified" targets, e.g.: </a:t>
            </a:r>
          </a:p>
          <a:p>
            <a:pPr marL="630238" lvl="1" indent="-274638"/>
            <a:r>
              <a:rPr lang="en-GB" dirty="0" smtClean="0"/>
              <a:t>20% of value creation of Components by 2020-2025</a:t>
            </a:r>
          </a:p>
          <a:p>
            <a:pPr marL="898525" lvl="2"/>
            <a:r>
              <a:rPr lang="en-GB" dirty="0" smtClean="0"/>
              <a:t>Up from around  10% today</a:t>
            </a:r>
          </a:p>
          <a:p>
            <a:pPr marL="627063" lvl="1" indent="-271463"/>
            <a:r>
              <a:rPr lang="en-GB" dirty="0" smtClean="0"/>
              <a:t>Maintain value creation in Photonics at ~20% by 2020</a:t>
            </a:r>
          </a:p>
          <a:p>
            <a:pPr marL="898525" lvl="2"/>
            <a:r>
              <a:rPr lang="en-GB" dirty="0" smtClean="0"/>
              <a:t>~20% today but under big pressure</a:t>
            </a:r>
          </a:p>
          <a:p>
            <a:pPr marL="898525" lvl="2"/>
            <a:r>
              <a:rPr lang="en-GB" dirty="0" smtClean="0"/>
              <a:t>Ensure wide deployment of SSL , 20% of reduction of energy in lighting </a:t>
            </a:r>
          </a:p>
          <a:p>
            <a:pPr marL="627063" lvl="1" indent="-271463"/>
            <a:r>
              <a:rPr lang="en-GB" dirty="0" smtClean="0"/>
              <a:t>Capture  market growth in robotics and ensure wider deployment</a:t>
            </a:r>
          </a:p>
          <a:p>
            <a:pPr marL="898525" lvl="2"/>
            <a:r>
              <a:rPr lang="en-GB" dirty="0" smtClean="0"/>
              <a:t>By 2020: ~25% of industrial robots, ~50% of professional, ~20 % of consumer </a:t>
            </a:r>
          </a:p>
          <a:p>
            <a:pPr marL="627063" lvl="1"/>
            <a:r>
              <a:rPr lang="en-GB" dirty="0" smtClean="0"/>
              <a:t>Maintain Europe's strong position in embedded software and sys</a:t>
            </a:r>
          </a:p>
          <a:p>
            <a:pPr marL="898525" lvl="2"/>
            <a:r>
              <a:rPr lang="en-GB" dirty="0" smtClean="0"/>
              <a:t>30% of value creation from embedded systems in Europe</a:t>
            </a:r>
          </a:p>
          <a:p>
            <a:pPr marL="631825" lvl="1"/>
            <a:r>
              <a:rPr lang="en-GB" dirty="0"/>
              <a:t>Seize the 1 Trillion euro opportunity </a:t>
            </a:r>
            <a:r>
              <a:rPr lang="en-GB" dirty="0" err="1"/>
              <a:t>fro</a:t>
            </a:r>
            <a:r>
              <a:rPr lang="en-GB" dirty="0"/>
              <a:t> digitising industry…</a:t>
            </a:r>
          </a:p>
          <a:p>
            <a:pPr marL="441325" lvl="1"/>
            <a:endParaRPr lang="en-GB" dirty="0" smtClean="0"/>
          </a:p>
          <a:p>
            <a:pPr lvl="2"/>
            <a:endParaRPr lang="en-GB" dirty="0" smtClean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85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 smtClean="0"/>
              <a:t>ICT in H2020: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Capitalise on strengths in professional markets </a:t>
            </a:r>
          </a:p>
          <a:p>
            <a:pPr lvl="1"/>
            <a:r>
              <a:rPr lang="en-GB" dirty="0"/>
              <a:t>to capture new growth areas in mainstream markets</a:t>
            </a:r>
          </a:p>
          <a:p>
            <a:pPr lvl="1"/>
            <a:r>
              <a:rPr lang="en-GB" dirty="0"/>
              <a:t>Recover from missed opportunities in the Internet </a:t>
            </a:r>
            <a:r>
              <a:rPr lang="en-GB" dirty="0" smtClean="0"/>
              <a:t>economy</a:t>
            </a:r>
          </a:p>
          <a:p>
            <a:pPr lvl="1"/>
            <a:endParaRPr lang="en-GB" dirty="0"/>
          </a:p>
          <a:p>
            <a:r>
              <a:rPr lang="en-GB" dirty="0" smtClean="0"/>
              <a:t>Work in partnerships</a:t>
            </a:r>
          </a:p>
          <a:p>
            <a:pPr lvl="1"/>
            <a:r>
              <a:rPr lang="en-GB" dirty="0" smtClean="0"/>
              <a:t>PPPs as EU–wide ecosystems for innovation &amp; business growth</a:t>
            </a:r>
            <a:endParaRPr lang="en-GB" dirty="0"/>
          </a:p>
          <a:p>
            <a:pPr lvl="2"/>
            <a:endParaRPr lang="en-GB" dirty="0" smtClean="0"/>
          </a:p>
          <a:p>
            <a:r>
              <a:rPr lang="en-GB" dirty="0" smtClean="0"/>
              <a:t>Address the whole value chain and innovation chain</a:t>
            </a:r>
          </a:p>
          <a:p>
            <a:pPr lvl="1"/>
            <a:r>
              <a:rPr lang="en-GB" dirty="0" smtClean="0"/>
              <a:t>R&amp;D&amp;I providing differentiating factors across value chains</a:t>
            </a:r>
          </a:p>
          <a:p>
            <a:pPr lvl="1"/>
            <a:r>
              <a:rPr lang="en-GB" dirty="0" smtClean="0"/>
              <a:t>Supply-demand interaction, multiple stakeholders </a:t>
            </a:r>
          </a:p>
          <a:p>
            <a:pPr lvl="1"/>
            <a:r>
              <a:rPr lang="en-GB" dirty="0" smtClean="0"/>
              <a:t>SMEs as key players </a:t>
            </a:r>
          </a:p>
          <a:p>
            <a:pPr lvl="2"/>
            <a:endParaRPr lang="en-GB" dirty="0" smtClean="0"/>
          </a:p>
          <a:p>
            <a:r>
              <a:rPr lang="en-GB" dirty="0" smtClean="0"/>
              <a:t>Connect to national and regional policies</a:t>
            </a:r>
          </a:p>
          <a:p>
            <a:pPr lvl="1"/>
            <a:r>
              <a:rPr lang="en-GB" dirty="0" smtClean="0"/>
              <a:t>Pool resources, align strategies, Links to regional hubs</a:t>
            </a:r>
          </a:p>
          <a:p>
            <a:pPr lvl="1"/>
            <a:r>
              <a:rPr lang="en-GB" dirty="0" smtClean="0"/>
              <a:t>Triggering ESIF support</a:t>
            </a:r>
          </a:p>
          <a:p>
            <a:pPr lvl="1"/>
            <a:endParaRPr lang="en-GB" dirty="0"/>
          </a:p>
          <a:p>
            <a:r>
              <a:rPr lang="en-GB" dirty="0" smtClean="0"/>
              <a:t>Combine policy instruments to achieve goals</a:t>
            </a:r>
          </a:p>
          <a:p>
            <a:pPr lvl="1"/>
            <a:r>
              <a:rPr lang="en-GB" dirty="0" smtClean="0"/>
              <a:t>Access </a:t>
            </a:r>
            <a:r>
              <a:rPr lang="en-GB" dirty="0"/>
              <a:t>to </a:t>
            </a:r>
            <a:r>
              <a:rPr lang="en-GB" dirty="0" smtClean="0"/>
              <a:t>finance, EFSI, State </a:t>
            </a:r>
            <a:r>
              <a:rPr lang="en-GB" dirty="0"/>
              <a:t>aid, standards, </a:t>
            </a:r>
            <a:r>
              <a:rPr lang="en-GB" dirty="0" smtClean="0"/>
              <a:t>Skills, outreach </a:t>
            </a:r>
          </a:p>
          <a:p>
            <a:pPr lvl="1"/>
            <a:r>
              <a:rPr lang="en-GB" dirty="0" smtClean="0"/>
              <a:t>Links with other fields ( in LEIT, societal challenges and FET)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Oval 3"/>
          <p:cNvSpPr/>
          <p:nvPr/>
        </p:nvSpPr>
        <p:spPr bwMode="auto">
          <a:xfrm rot="19453402">
            <a:off x="641567" y="2467424"/>
            <a:ext cx="7697661" cy="1947565"/>
          </a:xfrm>
          <a:prstGeom prst="ellipse">
            <a:avLst/>
          </a:prstGeom>
          <a:solidFill>
            <a:srgbClr val="2D5EC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Delivery, delivery, delivery, …</a:t>
            </a:r>
          </a:p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74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/>
          <p:cNvSpPr>
            <a:spLocks noGrp="1"/>
          </p:cNvSpPr>
          <p:nvPr>
            <p:ph type="title"/>
          </p:nvPr>
        </p:nvSpPr>
        <p:spPr bwMode="auto">
          <a:xfrm>
            <a:off x="1763713" y="115888"/>
            <a:ext cx="7272337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Coupling research to innovation</a:t>
            </a:r>
          </a:p>
        </p:txBody>
      </p:sp>
      <p:sp>
        <p:nvSpPr>
          <p:cNvPr id="33795" name="Content Placeholder 4"/>
          <p:cNvSpPr>
            <a:spLocks noGrp="1"/>
          </p:cNvSpPr>
          <p:nvPr>
            <p:ph idx="1"/>
          </p:nvPr>
        </p:nvSpPr>
        <p:spPr bwMode="auto">
          <a:xfrm>
            <a:off x="457200" y="1412875"/>
            <a:ext cx="8229600" cy="5040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GB" altLang="en-US" dirty="0" smtClean="0"/>
              <a:t>Support to Research and Innovation from lab to market</a:t>
            </a:r>
          </a:p>
          <a:p>
            <a:pPr lvl="1"/>
            <a:r>
              <a:rPr lang="en-GB" altLang="en-US" dirty="0" smtClean="0"/>
              <a:t>All forms of innovation: </a:t>
            </a:r>
          </a:p>
          <a:p>
            <a:pPr lvl="2"/>
            <a:r>
              <a:rPr lang="en-GB" altLang="en-US" dirty="0" smtClean="0"/>
              <a:t>Support to SMEs, experimenting, benchmarking, Pilot </a:t>
            </a:r>
            <a:r>
              <a:rPr lang="en-GB" altLang="en-US" dirty="0"/>
              <a:t>Lines, </a:t>
            </a:r>
            <a:r>
              <a:rPr lang="en-GB" altLang="en-US" dirty="0" smtClean="0"/>
              <a:t>PCP/PPI, Access </a:t>
            </a:r>
            <a:r>
              <a:rPr lang="en-GB" altLang="en-US" dirty="0"/>
              <a:t>to </a:t>
            </a:r>
            <a:r>
              <a:rPr lang="en-GB" altLang="en-US" dirty="0" smtClean="0"/>
              <a:t>technology and finance,.. …. </a:t>
            </a:r>
          </a:p>
          <a:p>
            <a:pPr lvl="1"/>
            <a:r>
              <a:rPr lang="en-GB" altLang="en-US" dirty="0" smtClean="0"/>
              <a:t>Set of instruments: RIAs and IAs</a:t>
            </a:r>
          </a:p>
          <a:p>
            <a:pPr lvl="1"/>
            <a:endParaRPr lang="en-GB" altLang="en-US" dirty="0" smtClean="0"/>
          </a:p>
          <a:p>
            <a:pPr>
              <a:buFontTx/>
              <a:buChar char="•"/>
            </a:pPr>
            <a:r>
              <a:rPr lang="en-GB" altLang="en-US" dirty="0" smtClean="0"/>
              <a:t>Closer relationship between R&amp;I and entrepreneurship</a:t>
            </a:r>
          </a:p>
          <a:p>
            <a:pPr>
              <a:buFontTx/>
              <a:buChar char="•"/>
            </a:pPr>
            <a:endParaRPr lang="en-GB" altLang="en-US" dirty="0" smtClean="0"/>
          </a:p>
          <a:p>
            <a:pPr>
              <a:buFontTx/>
              <a:buChar char="•"/>
            </a:pPr>
            <a:r>
              <a:rPr lang="en-GB" altLang="en-US" dirty="0" smtClean="0"/>
              <a:t>More "open and simple schemes" in support of SMEs</a:t>
            </a:r>
          </a:p>
          <a:p>
            <a:pPr>
              <a:buFontTx/>
              <a:buChar char="•"/>
            </a:pPr>
            <a:endParaRPr lang="en-GB" altLang="en-US" dirty="0" smtClean="0"/>
          </a:p>
          <a:p>
            <a:pPr>
              <a:buFontTx/>
              <a:buChar char="•"/>
            </a:pPr>
            <a:r>
              <a:rPr lang="en-GB" altLang="en-US" dirty="0" smtClean="0"/>
              <a:t>More evaluators from businesses involved in the selection process</a:t>
            </a:r>
          </a:p>
          <a:p>
            <a:pPr>
              <a:buFontTx/>
              <a:buChar char="•"/>
            </a:pPr>
            <a:endParaRPr lang="en-GB" altLang="en-US" dirty="0" smtClean="0"/>
          </a:p>
          <a:p>
            <a:pPr>
              <a:buFontTx/>
              <a:buChar char="•"/>
            </a:pPr>
            <a:r>
              <a:rPr lang="en-GB" altLang="en-US" b="1" dirty="0" smtClean="0"/>
              <a:t>About half of the budget of ICT-related activities </a:t>
            </a:r>
            <a:r>
              <a:rPr lang="en-GB" altLang="en-US" dirty="0" smtClean="0"/>
              <a:t>allocated to instruments aiming at supporting innovation</a:t>
            </a:r>
          </a:p>
          <a:p>
            <a:pPr>
              <a:buFontTx/>
              <a:buChar char="•"/>
            </a:pPr>
            <a:endParaRPr lang="en-GB" altLang="en-US" dirty="0" smtClean="0"/>
          </a:p>
          <a:p>
            <a:pPr lvl="1"/>
            <a:endParaRPr lang="en-GB" altLang="en-US" dirty="0" smtClean="0"/>
          </a:p>
          <a:p>
            <a:pPr lvl="2">
              <a:buFontTx/>
              <a:buChar char="•"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03151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1763713" y="115888"/>
            <a:ext cx="7272337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Work in Partnerships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12875"/>
            <a:ext cx="8507413" cy="5040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GB" altLang="en-US" b="1" smtClean="0"/>
              <a:t>Contractual PPPs</a:t>
            </a:r>
          </a:p>
          <a:p>
            <a:pPr lvl="1"/>
            <a:r>
              <a:rPr lang="en-GB" altLang="en-US" smtClean="0"/>
              <a:t>Involvement of industry in the preparation of WP</a:t>
            </a:r>
          </a:p>
          <a:p>
            <a:pPr lvl="1"/>
            <a:r>
              <a:rPr lang="en-GB" altLang="en-US" smtClean="0"/>
              <a:t>Dual commitments to invest:  Indicative pre-defined budget</a:t>
            </a:r>
          </a:p>
          <a:p>
            <a:pPr lvl="1"/>
            <a:r>
              <a:rPr lang="en-GB" altLang="en-US" smtClean="0"/>
              <a:t>More emphasis on relevance of industry and impact</a:t>
            </a:r>
          </a:p>
          <a:p>
            <a:pPr lvl="1"/>
            <a:r>
              <a:rPr lang="en-GB" altLang="en-US" smtClean="0"/>
              <a:t>Open to all according to normal FP rules</a:t>
            </a:r>
          </a:p>
          <a:p>
            <a:pPr>
              <a:buFontTx/>
              <a:buChar char="•"/>
            </a:pPr>
            <a:endParaRPr lang="en-GB" altLang="en-US" b="1" smtClean="0"/>
          </a:p>
          <a:p>
            <a:pPr>
              <a:buFontTx/>
              <a:buChar char="•"/>
            </a:pPr>
            <a:r>
              <a:rPr lang="en-GB" altLang="en-US" b="1" smtClean="0"/>
              <a:t>Joint Technology Initiatives</a:t>
            </a:r>
          </a:p>
          <a:p>
            <a:pPr lvl="1"/>
            <a:r>
              <a:rPr lang="en-GB" altLang="en-US" smtClean="0"/>
              <a:t>Industry driven research agenda </a:t>
            </a:r>
          </a:p>
          <a:p>
            <a:pPr lvl="1"/>
            <a:r>
              <a:rPr lang="en-GB" altLang="en-US" smtClean="0"/>
              <a:t>Fixed budget for 7 years to leverage more industry investment</a:t>
            </a:r>
          </a:p>
          <a:p>
            <a:pPr lvl="1"/>
            <a:r>
              <a:rPr lang="en-GB" altLang="en-US" smtClean="0"/>
              <a:t>Coverage of longer value chains and interrelated sectors</a:t>
            </a:r>
          </a:p>
          <a:p>
            <a:pPr lvl="1"/>
            <a:r>
              <a:rPr lang="en-GB" altLang="en-US" smtClean="0"/>
              <a:t>Higher level of SME participation</a:t>
            </a:r>
          </a:p>
          <a:p>
            <a:pPr lvl="1"/>
            <a:r>
              <a:rPr lang="en-GB" altLang="en-US" smtClean="0"/>
              <a:t>Specific solutions outside FP rules</a:t>
            </a:r>
          </a:p>
          <a:p>
            <a:pPr lvl="1"/>
            <a:endParaRPr lang="en-GB" altLang="en-US" smtClean="0"/>
          </a:p>
          <a:p>
            <a:pPr>
              <a:buFont typeface="Arial" charset="0"/>
              <a:buChar char="•"/>
            </a:pPr>
            <a:r>
              <a:rPr lang="en-GB" altLang="en-US" b="1" smtClean="0"/>
              <a:t>Complemented in ICT by an Open (disruptive) scheme</a:t>
            </a:r>
          </a:p>
          <a:p>
            <a:pPr>
              <a:buFontTx/>
              <a:buChar char="•"/>
            </a:pPr>
            <a:endParaRPr lang="en-GB" altLang="en-US" smtClean="0"/>
          </a:p>
          <a:p>
            <a:pPr>
              <a:buFontTx/>
              <a:buChar char="•"/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1772095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 bwMode="auto">
          <a:xfrm>
            <a:off x="1763713" y="115888"/>
            <a:ext cx="7272337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Partnerships in 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040313"/>
          </a:xfrm>
        </p:spPr>
        <p:txBody>
          <a:bodyPr/>
          <a:lstStyle/>
          <a:p>
            <a:pPr marL="0" indent="0" defTabSz="449437" eaLnBrk="1" hangingPunct="1">
              <a:buFont typeface="Arial" pitchFamily="34" charset="0"/>
              <a:buNone/>
              <a:defRPr/>
            </a:pPr>
            <a:r>
              <a:rPr lang="en-GB" b="1" dirty="0" smtClean="0"/>
              <a:t>Joint Technology Initiatives</a:t>
            </a:r>
          </a:p>
          <a:p>
            <a:pPr marL="198438" indent="-198438" defTabSz="449437" eaLnBrk="1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</a:rPr>
              <a:t>ECSEL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1600" dirty="0" smtClean="0"/>
              <a:t>(Electronic Components and Systems for European Leadership)</a:t>
            </a:r>
          </a:p>
          <a:p>
            <a:pPr marL="446088" lvl="1" indent="-198438" defTabSz="449437" eaLnBrk="1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1,185 b€ from EU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(250m€ in 2014-15)</a:t>
            </a:r>
          </a:p>
          <a:p>
            <a:pPr marL="446088" lvl="1" indent="-198438" defTabSz="449437" eaLnBrk="1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3,6 b€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 (out of which 1,2 b€ from Member States) 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from industry partners and other sources</a:t>
            </a:r>
            <a:endParaRPr lang="en-GB" b="1" dirty="0">
              <a:solidFill>
                <a:schemeClr val="bg2">
                  <a:lumMod val="50000"/>
                </a:schemeClr>
              </a:solidFill>
            </a:endParaRPr>
          </a:p>
          <a:p>
            <a:pPr marL="446088" lvl="1" indent="-198438" defTabSz="449437" eaLnBrk="1" hangingPunct="1">
              <a:spcBef>
                <a:spcPts val="200"/>
              </a:spcBef>
              <a:spcAft>
                <a:spcPts val="200"/>
              </a:spcAft>
              <a:defRPr/>
            </a:pPr>
            <a:endParaRPr lang="en-GB" b="1" dirty="0" smtClean="0"/>
          </a:p>
          <a:p>
            <a:pPr marL="0" indent="0" defTabSz="449437" eaLnBrk="1" hangingPunct="1">
              <a:buFont typeface="Arial" pitchFamily="34" charset="0"/>
              <a:buNone/>
              <a:defRPr/>
            </a:pPr>
            <a:r>
              <a:rPr lang="en-GB" b="1" dirty="0" smtClean="0"/>
              <a:t>Contractual PPPs</a:t>
            </a:r>
          </a:p>
          <a:p>
            <a:pPr marL="198438" indent="-198438" defTabSz="449437" eaLnBrk="1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</a:rPr>
              <a:t>5G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1600" b="1" dirty="0" smtClean="0">
                <a:solidFill>
                  <a:schemeClr val="bg2">
                    <a:lumMod val="50000"/>
                  </a:schemeClr>
                </a:solidFill>
              </a:rPr>
              <a:t>700m€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 indicatively earmarked in H2020 (125m€ in WP2014-15)</a:t>
            </a:r>
          </a:p>
          <a:p>
            <a:pPr marL="198438" indent="-198438" defTabSz="449437" eaLnBrk="1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</a:rPr>
              <a:t>Photonics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1600" b="1" dirty="0" smtClean="0">
                <a:solidFill>
                  <a:schemeClr val="bg2">
                    <a:lumMod val="50000"/>
                  </a:schemeClr>
                </a:solidFill>
              </a:rPr>
              <a:t>700m€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 (156m€ </a:t>
            </a: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in WP2014-15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marL="198438" indent="-198438" defTabSz="449437" eaLnBrk="1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en-GB" b="1" u="sng" dirty="0" smtClean="0">
                <a:solidFill>
                  <a:schemeClr val="accent5">
                    <a:lumMod val="50000"/>
                  </a:schemeClr>
                </a:solidFill>
              </a:rPr>
              <a:t>Robotics</a:t>
            </a:r>
            <a:r>
              <a:rPr lang="en-GB" b="1" u="sng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</a:rPr>
              <a:t> 700m€ (157m€</a:t>
            </a:r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1400" b="1" u="sng" dirty="0">
                <a:solidFill>
                  <a:schemeClr val="bg2">
                    <a:lumMod val="50000"/>
                  </a:schemeClr>
                </a:solidFill>
              </a:rPr>
              <a:t>in WP2014-15</a:t>
            </a:r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marL="198438" indent="-198438" defTabSz="449437" eaLnBrk="1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</a:rPr>
              <a:t>High Performance Computing 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1600" b="1" dirty="0" smtClean="0">
                <a:solidFill>
                  <a:schemeClr val="bg2">
                    <a:lumMod val="50000"/>
                  </a:schemeClr>
                </a:solidFill>
              </a:rPr>
              <a:t>700m€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 (157m€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</a:rPr>
              <a:t>in WP2014-15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marL="198438" indent="-198438" defTabSz="449437" eaLnBrk="1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</a:rPr>
              <a:t>Factories of the Future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(ICT part) 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1600" b="1" dirty="0" smtClean="0">
                <a:solidFill>
                  <a:schemeClr val="bg2">
                    <a:lumMod val="50000"/>
                  </a:schemeClr>
                </a:solidFill>
              </a:rPr>
              <a:t>450m€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 (102m€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</a:rPr>
              <a:t> in WP2014-15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marL="198438" indent="-198438" defTabSz="449437" eaLnBrk="1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</a:rPr>
              <a:t>Big Data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 500m€ (</a:t>
            </a: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not in</a:t>
            </a: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 WP2014-15</a:t>
            </a: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)</a:t>
            </a:r>
            <a:endParaRPr lang="en-GB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98438" indent="-198438" defTabSz="449437" eaLnBrk="1" hangingPunct="1">
              <a:spcBef>
                <a:spcPts val="200"/>
              </a:spcBef>
              <a:spcAft>
                <a:spcPts val="200"/>
              </a:spcAft>
              <a:defRPr/>
            </a:pP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++in the making cybersecurity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75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4624"/>
            <a:ext cx="6624736" cy="742703"/>
          </a:xfrm>
        </p:spPr>
        <p:txBody>
          <a:bodyPr/>
          <a:lstStyle/>
          <a:p>
            <a:pPr algn="ctr"/>
            <a:r>
              <a:rPr lang="en-GB" sz="2000" b="1" dirty="0" smtClean="0">
                <a:solidFill>
                  <a:srgbClr val="FFFF00"/>
                </a:solidFill>
              </a:rPr>
              <a:t>The EU added value of the cPPPs, </a:t>
            </a:r>
            <a:br>
              <a:rPr lang="en-GB" sz="2000" b="1" dirty="0" smtClean="0">
                <a:solidFill>
                  <a:srgbClr val="FFFF00"/>
                </a:solidFill>
              </a:rPr>
            </a:br>
            <a:r>
              <a:rPr lang="en-GB" sz="2000" b="1" dirty="0" smtClean="0">
                <a:solidFill>
                  <a:srgbClr val="FFFF00"/>
                </a:solidFill>
              </a:rPr>
              <a:t>across the value chain</a:t>
            </a:r>
            <a:endParaRPr lang="en-GB" sz="2000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29C62E-9E63-43C0-8BDE-01723BE4080A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46" y="980728"/>
            <a:ext cx="8280920" cy="493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5564" y="1381866"/>
            <a:ext cx="323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0" dirty="0" smtClean="0">
                <a:solidFill>
                  <a:srgbClr val="0F5494"/>
                </a:solidFill>
              </a:rPr>
              <a:t>+</a:t>
            </a:r>
            <a:r>
              <a:rPr lang="en-GB" sz="1800" dirty="0" smtClean="0">
                <a:solidFill>
                  <a:srgbClr val="0F5494"/>
                </a:solidFill>
              </a:rPr>
              <a:t>Demand led actions e.g. in EIPs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674" y="5380672"/>
            <a:ext cx="840646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i="1" u="sng" dirty="0" smtClean="0">
                <a:solidFill>
                  <a:srgbClr val="0070C0"/>
                </a:solidFill>
              </a:rPr>
              <a:t>Industry - </a:t>
            </a:r>
            <a:r>
              <a:rPr lang="en-GB" sz="1800" i="1" u="sng" dirty="0">
                <a:solidFill>
                  <a:srgbClr val="0070C0"/>
                </a:solidFill>
              </a:rPr>
              <a:t>academia- </a:t>
            </a:r>
            <a:r>
              <a:rPr lang="en-GB" sz="1800" i="1" u="sng" dirty="0" smtClean="0">
                <a:solidFill>
                  <a:srgbClr val="0070C0"/>
                </a:solidFill>
              </a:rPr>
              <a:t>EC- Public sector </a:t>
            </a:r>
          </a:p>
          <a:p>
            <a:pPr algn="ctr"/>
            <a:endParaRPr lang="en-GB" sz="1200" i="1" u="sng" dirty="0">
              <a:solidFill>
                <a:srgbClr val="0070C0"/>
              </a:solidFill>
            </a:endParaRPr>
          </a:p>
          <a:p>
            <a:pPr algn="ctr"/>
            <a:r>
              <a:rPr lang="en-GB" sz="1800" i="1" u="sng" dirty="0" smtClean="0">
                <a:solidFill>
                  <a:srgbClr val="0070C0"/>
                </a:solidFill>
              </a:rPr>
              <a:t>Co-engagement to support roadmaps to reinforce/build leadership</a:t>
            </a:r>
          </a:p>
          <a:p>
            <a:pPr algn="ctr"/>
            <a:endParaRPr lang="en-GB" sz="1200" i="1" u="sng" dirty="0">
              <a:solidFill>
                <a:srgbClr val="0070C0"/>
              </a:solidFill>
            </a:endParaRPr>
          </a:p>
          <a:p>
            <a:pPr algn="ctr"/>
            <a:r>
              <a:rPr lang="en-GB" sz="1800" i="1" u="sng" dirty="0" smtClean="0">
                <a:solidFill>
                  <a:srgbClr val="C00000"/>
                </a:solidFill>
              </a:rPr>
              <a:t>More than 23 B€ of investments: Can go up to ~5 B€ from ICT in LEIT</a:t>
            </a:r>
          </a:p>
        </p:txBody>
      </p:sp>
    </p:spTree>
    <p:extLst>
      <p:ext uri="{BB962C8B-B14F-4D97-AF65-F5344CB8AC3E}">
        <p14:creationId xmlns:p14="http://schemas.microsoft.com/office/powerpoint/2010/main" val="84097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 bwMode="auto">
          <a:xfrm>
            <a:off x="1763713" y="115888"/>
            <a:ext cx="7272337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Connection to national and regional actions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12875"/>
            <a:ext cx="8229600" cy="5040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endParaRPr lang="en-GB" altLang="en-US" dirty="0" smtClean="0"/>
          </a:p>
          <a:p>
            <a:pPr>
              <a:buFontTx/>
              <a:buChar char="•"/>
            </a:pPr>
            <a:r>
              <a:rPr lang="en-GB" altLang="en-US" dirty="0" smtClean="0"/>
              <a:t>Pooling resources into common initiatives when needed</a:t>
            </a:r>
          </a:p>
          <a:p>
            <a:pPr lvl="1"/>
            <a:r>
              <a:rPr lang="en-GB" altLang="en-US" dirty="0" smtClean="0"/>
              <a:t>The JTI ECSEL</a:t>
            </a:r>
          </a:p>
          <a:p>
            <a:pPr lvl="1"/>
            <a:r>
              <a:rPr lang="en-GB" altLang="en-US" dirty="0" smtClean="0"/>
              <a:t>ERANETs</a:t>
            </a:r>
          </a:p>
          <a:p>
            <a:pPr lvl="1"/>
            <a:r>
              <a:rPr lang="en-GB" altLang="en-US" dirty="0" smtClean="0"/>
              <a:t>Art 185: AAL</a:t>
            </a:r>
          </a:p>
          <a:p>
            <a:pPr lvl="1"/>
            <a:endParaRPr lang="en-GB" altLang="en-US" dirty="0" smtClean="0"/>
          </a:p>
          <a:p>
            <a:pPr lvl="1"/>
            <a:endParaRPr lang="en-GB" altLang="en-US" dirty="0" smtClean="0"/>
          </a:p>
          <a:p>
            <a:pPr>
              <a:buFontTx/>
              <a:buChar char="•"/>
            </a:pPr>
            <a:r>
              <a:rPr lang="en-GB" altLang="en-US" dirty="0" smtClean="0"/>
              <a:t>"Competence centres" based initiatives</a:t>
            </a:r>
          </a:p>
          <a:p>
            <a:pPr lvl="1"/>
            <a:r>
              <a:rPr lang="en-GB" altLang="en-US" dirty="0" smtClean="0"/>
              <a:t>I4MS, </a:t>
            </a:r>
            <a:r>
              <a:rPr lang="en-GB" altLang="en-US" dirty="0"/>
              <a:t>ECHORD++, </a:t>
            </a:r>
            <a:r>
              <a:rPr lang="en-GB" altLang="en-US" dirty="0" smtClean="0"/>
              <a:t>"Smart anything everywhere",..</a:t>
            </a:r>
          </a:p>
          <a:p>
            <a:pPr lvl="1"/>
            <a:endParaRPr lang="en-GB" altLang="en-US" dirty="0" smtClean="0"/>
          </a:p>
          <a:p>
            <a:pPr lvl="1"/>
            <a:endParaRPr lang="en-GB" altLang="en-US" dirty="0" smtClean="0"/>
          </a:p>
          <a:p>
            <a:pPr>
              <a:buFontTx/>
              <a:buChar char="•"/>
            </a:pPr>
            <a:r>
              <a:rPr lang="en-GB" altLang="en-US" dirty="0" smtClean="0"/>
              <a:t>Guidelines for combining funds from ESIF and H2020 </a:t>
            </a:r>
          </a:p>
        </p:txBody>
      </p:sp>
    </p:spTree>
    <p:extLst>
      <p:ext uri="{BB962C8B-B14F-4D97-AF65-F5344CB8AC3E}">
        <p14:creationId xmlns:p14="http://schemas.microsoft.com/office/powerpoint/2010/main" val="337066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 txBox="1">
            <a:spLocks/>
          </p:cNvSpPr>
          <p:nvPr/>
        </p:nvSpPr>
        <p:spPr bwMode="auto">
          <a:xfrm>
            <a:off x="7164288" y="6381328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/>
            <a:fld id="{FA7AA4D8-4DA1-4752-8A27-890ACB634A53}" type="slidenum">
              <a:rPr lang="en-GB" sz="1800" smtClean="0">
                <a:solidFill>
                  <a:srgbClr val="000000"/>
                </a:solidFill>
                <a:latin typeface="Arial" charset="0"/>
              </a:rPr>
              <a:pPr eaLnBrk="1" hangingPunct="1"/>
              <a:t>29</a:t>
            </a:fld>
            <a:endParaRPr lang="en-GB" sz="18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704856" cy="1080120"/>
          </a:xfrm>
        </p:spPr>
        <p:txBody>
          <a:bodyPr/>
          <a:lstStyle/>
          <a:p>
            <a:r>
              <a:rPr lang="en-GB" sz="2400" dirty="0"/>
              <a:t>Connecting to </a:t>
            </a:r>
            <a:r>
              <a:rPr lang="en-GB" sz="2400" dirty="0" smtClean="0"/>
              <a:t>regional &amp; national </a:t>
            </a:r>
            <a:r>
              <a:rPr lang="en-GB" sz="2400" dirty="0"/>
              <a:t>actions/ </a:t>
            </a:r>
            <a:r>
              <a:rPr lang="en-GB" sz="2400" dirty="0" smtClean="0"/>
              <a:t>strategies: steering a wave of Bottom up innovation, SMEs </a:t>
            </a:r>
            <a:r>
              <a:rPr lang="en-GB" sz="2400" dirty="0" err="1" smtClean="0"/>
              <a:t>start ups</a:t>
            </a:r>
            <a:r>
              <a:rPr lang="en-GB" sz="2400" dirty="0" smtClean="0"/>
              <a:t>, etc.. </a:t>
            </a:r>
            <a:endParaRPr lang="en-GB" sz="2400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4320113" cy="4426273"/>
          </a:xfrm>
          <a:noFill/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:\Users\lemkema\AppData\Local\Microsoft\Windows\Temporary Internet Files\Content.Outlook\2QC0Z3GN\logo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60707" y="4181284"/>
            <a:ext cx="1346870" cy="41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 rot="16200000">
            <a:off x="-1466676" y="1726816"/>
            <a:ext cx="36924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 b="1" dirty="0" smtClean="0">
                <a:solidFill>
                  <a:prstClr val="black"/>
                </a:solidFill>
              </a:rPr>
              <a:t>under the Factories of the Future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 rot="5400000">
            <a:off x="5544817" y="3009798"/>
            <a:ext cx="64197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 b="1" dirty="0" smtClean="0">
                <a:solidFill>
                  <a:srgbClr val="00CC99">
                    <a:lumMod val="75000"/>
                  </a:srgbClr>
                </a:solidFill>
              </a:rPr>
              <a:t>Smart Anything Everywhere</a:t>
            </a:r>
            <a:r>
              <a:rPr lang="en-GB" sz="2000" b="1" dirty="0" smtClean="0">
                <a:solidFill>
                  <a:prstClr val="black"/>
                </a:solidFill>
              </a:rPr>
              <a:t> under Components &amp; Systems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65747" y="5818038"/>
            <a:ext cx="64764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CC99">
                    <a:lumMod val="75000"/>
                  </a:srgbClr>
                </a:solidFill>
                <a:latin typeface="Calibri" pitchFamily="34" charset="0"/>
                <a:cs typeface="Arial" charset="0"/>
              </a:rPr>
              <a:t>Status (EU support so far):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~150 M€ (2013-14)– 14 projects – 80 centres – 400 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~75 M€ in 2015 (in contracting phase)</a:t>
            </a:r>
          </a:p>
        </p:txBody>
      </p:sp>
      <p:pic>
        <p:nvPicPr>
          <p:cNvPr id="1027" name="Picture 3" descr="C:\Users\flamifr\AppData\Local\Local Documents - no backup\Pictures\SA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873" y="1268760"/>
            <a:ext cx="3536742" cy="455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443801"/>
            <a:ext cx="184731" cy="276999"/>
          </a:xfrm>
          <a:prstGeom prst="rect">
            <a:avLst/>
          </a:prstGeom>
          <a:solidFill>
            <a:srgbClr val="2D5EC1"/>
          </a:solidFill>
        </p:spPr>
        <p:txBody>
          <a:bodyPr wrap="none" rtlCol="0">
            <a:spAutoFit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96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67544" y="1268760"/>
            <a:ext cx="7848872" cy="1548172"/>
            <a:chOff x="467544" y="1268760"/>
            <a:chExt cx="7848872" cy="1548172"/>
          </a:xfrm>
        </p:grpSpPr>
        <p:grpSp>
          <p:nvGrpSpPr>
            <p:cNvPr id="50" name="Group 49"/>
            <p:cNvGrpSpPr/>
            <p:nvPr/>
          </p:nvGrpSpPr>
          <p:grpSpPr>
            <a:xfrm>
              <a:off x="2469250" y="1842036"/>
              <a:ext cx="5847166" cy="973693"/>
              <a:chOff x="1475656" y="1880828"/>
              <a:chExt cx="5847166" cy="973693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1475656" y="1880828"/>
                <a:ext cx="4585377" cy="966606"/>
                <a:chOff x="1475656" y="2205404"/>
                <a:chExt cx="4585377" cy="878733"/>
              </a:xfrm>
            </p:grpSpPr>
            <p:pic>
              <p:nvPicPr>
                <p:cNvPr id="56" name="Picture 8" descr="aston_martin_db7_vantage_coupe_07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18" t="31181" r="2835" b="4724"/>
                <a:stretch>
                  <a:fillRect/>
                </a:stretch>
              </p:blipFill>
              <p:spPr bwMode="auto">
                <a:xfrm>
                  <a:off x="1475656" y="2348880"/>
                  <a:ext cx="1258459" cy="6597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7" name="Picture 10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26858" y="2205404"/>
                  <a:ext cx="654048" cy="87873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8" name="Picture 6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793" b="26353"/>
                <a:stretch>
                  <a:fillRect/>
                </a:stretch>
              </p:blipFill>
              <p:spPr bwMode="auto">
                <a:xfrm>
                  <a:off x="4869731" y="2220428"/>
                  <a:ext cx="1191302" cy="788232"/>
                </a:xfrm>
                <a:prstGeom prst="rect">
                  <a:avLst/>
                </a:prstGeom>
                <a:solidFill>
                  <a:srgbClr val="3333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55" name="Picture 54" descr="C:\Users\rouhakh\Desktop\B514371.jpg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0734" y="1970939"/>
                <a:ext cx="792088" cy="88358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6" name="Group 75"/>
            <p:cNvGrpSpPr/>
            <p:nvPr/>
          </p:nvGrpSpPr>
          <p:grpSpPr>
            <a:xfrm>
              <a:off x="467544" y="1865796"/>
              <a:ext cx="1465207" cy="951136"/>
              <a:chOff x="467544" y="1865796"/>
              <a:chExt cx="1465207" cy="951136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467544" y="1865796"/>
                <a:ext cx="1035319" cy="951136"/>
                <a:chOff x="3868171" y="1196752"/>
                <a:chExt cx="1035319" cy="951136"/>
              </a:xfrm>
            </p:grpSpPr>
            <p:pic>
              <p:nvPicPr>
                <p:cNvPr id="79" name="Picture 37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68171" y="1340977"/>
                  <a:ext cx="980782" cy="80691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0" name="Picture 2" descr="apple-iphone%205s%20-%2016gb-space%20gray-450x350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7665" y="1196752"/>
                  <a:ext cx="885825" cy="685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78" name="Right Arrow 77"/>
              <p:cNvSpPr/>
              <p:nvPr/>
            </p:nvSpPr>
            <p:spPr>
              <a:xfrm>
                <a:off x="1398988" y="2091870"/>
                <a:ext cx="533763" cy="282068"/>
              </a:xfrm>
              <a:prstGeom prst="rightArrow">
                <a:avLst/>
              </a:prstGeom>
              <a:solidFill>
                <a:srgbClr val="133176"/>
              </a:solidFill>
              <a:ln>
                <a:solidFill>
                  <a:srgbClr val="13317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800" b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329311" y="1268760"/>
              <a:ext cx="6727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"Digital inside": Innovations </a:t>
              </a:r>
              <a:r>
                <a:rPr lang="en-GB" sz="2000" u="sng" dirty="0"/>
                <a:t>in products </a:t>
              </a:r>
              <a:r>
                <a:rPr lang="en-GB" sz="2000" dirty="0"/>
                <a:t>(all types)</a:t>
              </a:r>
              <a:endParaRPr lang="en-GB" sz="2000" b="0" dirty="0" smtClean="0">
                <a:solidFill>
                  <a:srgbClr val="0F5494"/>
                </a:solidFill>
              </a:endParaRPr>
            </a:p>
          </p:txBody>
        </p:sp>
      </p:grpSp>
      <p:sp>
        <p:nvSpPr>
          <p:cNvPr id="24587" name="Title 3"/>
          <p:cNvSpPr>
            <a:spLocks noGrp="1"/>
          </p:cNvSpPr>
          <p:nvPr>
            <p:ph type="title"/>
          </p:nvPr>
        </p:nvSpPr>
        <p:spPr>
          <a:xfrm>
            <a:off x="1763713" y="115888"/>
            <a:ext cx="7272337" cy="720725"/>
          </a:xfrm>
        </p:spPr>
        <p:txBody>
          <a:bodyPr/>
          <a:lstStyle/>
          <a:p>
            <a:pPr algn="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hree dimensions of digital value creation</a:t>
            </a:r>
            <a:endParaRPr lang="en-GB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Slide Number Placeholder 3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fld id="{1D29C62E-9E63-43C0-8BDE-01723BE4080A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1" name="Oval 39"/>
          <p:cNvSpPr>
            <a:spLocks noChangeArrowheads="1"/>
          </p:cNvSpPr>
          <p:nvPr/>
        </p:nvSpPr>
        <p:spPr bwMode="auto">
          <a:xfrm>
            <a:off x="1398988" y="2530861"/>
            <a:ext cx="2450176" cy="389513"/>
          </a:xfrm>
          <a:prstGeom prst="ellipse">
            <a:avLst/>
          </a:prstGeom>
          <a:solidFill>
            <a:srgbClr val="006699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b="1" dirty="0" smtClean="0">
                <a:solidFill>
                  <a:schemeClr val="accent3">
                    <a:lumMod val="85000"/>
                  </a:schemeClr>
                </a:solidFill>
              </a:rPr>
              <a:t>~</a:t>
            </a:r>
            <a:r>
              <a:rPr lang="en-GB" b="1" dirty="0">
                <a:solidFill>
                  <a:schemeClr val="accent3">
                    <a:lumMod val="85000"/>
                  </a:schemeClr>
                </a:solidFill>
              </a:rPr>
              <a:t>4</a:t>
            </a:r>
            <a:r>
              <a:rPr lang="en-GB" b="1" dirty="0" smtClean="0">
                <a:solidFill>
                  <a:schemeClr val="accent3">
                    <a:lumMod val="85000"/>
                  </a:schemeClr>
                </a:solidFill>
              </a:rPr>
              <a:t>0 % AV growth</a:t>
            </a:r>
            <a:endParaRPr lang="en-GB" b="1" dirty="0">
              <a:solidFill>
                <a:schemeClr val="accent3">
                  <a:lumMod val="85000"/>
                </a:schemeClr>
              </a:solidFill>
            </a:endParaRPr>
          </a:p>
        </p:txBody>
      </p:sp>
      <p:sp>
        <p:nvSpPr>
          <p:cNvPr id="62" name="Oval 40"/>
          <p:cNvSpPr>
            <a:spLocks noChangeArrowheads="1"/>
          </p:cNvSpPr>
          <p:nvPr/>
        </p:nvSpPr>
        <p:spPr bwMode="auto">
          <a:xfrm>
            <a:off x="4020666" y="2551596"/>
            <a:ext cx="1357029" cy="389513"/>
          </a:xfrm>
          <a:prstGeom prst="ellipse">
            <a:avLst/>
          </a:prstGeom>
          <a:solidFill>
            <a:srgbClr val="006699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b="1" dirty="0" smtClean="0">
                <a:solidFill>
                  <a:schemeClr val="accent3">
                    <a:lumMod val="85000"/>
                  </a:schemeClr>
                </a:solidFill>
              </a:rPr>
              <a:t>~50%</a:t>
            </a:r>
            <a:endParaRPr lang="en-GB" b="1" dirty="0">
              <a:solidFill>
                <a:schemeClr val="accent3">
                  <a:lumMod val="85000"/>
                </a:schemeClr>
              </a:solidFill>
            </a:endParaRPr>
          </a:p>
        </p:txBody>
      </p:sp>
      <p:sp>
        <p:nvSpPr>
          <p:cNvPr id="63" name="Oval 41"/>
          <p:cNvSpPr>
            <a:spLocks noChangeArrowheads="1"/>
          </p:cNvSpPr>
          <p:nvPr/>
        </p:nvSpPr>
        <p:spPr bwMode="auto">
          <a:xfrm>
            <a:off x="5746027" y="2565523"/>
            <a:ext cx="1425897" cy="389513"/>
          </a:xfrm>
          <a:prstGeom prst="ellipse">
            <a:avLst/>
          </a:prstGeom>
          <a:solidFill>
            <a:srgbClr val="006699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b="1" dirty="0">
                <a:solidFill>
                  <a:schemeClr val="accent3">
                    <a:lumMod val="85000"/>
                  </a:schemeClr>
                </a:solidFill>
              </a:rPr>
              <a:t>~</a:t>
            </a:r>
            <a:r>
              <a:rPr lang="en-GB" b="1" dirty="0" smtClean="0">
                <a:solidFill>
                  <a:schemeClr val="accent3">
                    <a:lumMod val="85000"/>
                  </a:schemeClr>
                </a:solidFill>
              </a:rPr>
              <a:t>40%</a:t>
            </a:r>
            <a:endParaRPr lang="en-GB" b="1" dirty="0">
              <a:solidFill>
                <a:schemeClr val="accent3">
                  <a:lumMod val="85000"/>
                </a:schemeClr>
              </a:solidFill>
            </a:endParaRPr>
          </a:p>
        </p:txBody>
      </p:sp>
      <p:sp>
        <p:nvSpPr>
          <p:cNvPr id="64" name="Oval 41"/>
          <p:cNvSpPr>
            <a:spLocks noChangeArrowheads="1"/>
          </p:cNvSpPr>
          <p:nvPr/>
        </p:nvSpPr>
        <p:spPr bwMode="auto">
          <a:xfrm>
            <a:off x="7491816" y="2571435"/>
            <a:ext cx="1224136" cy="389513"/>
          </a:xfrm>
          <a:prstGeom prst="ellipse">
            <a:avLst/>
          </a:prstGeom>
          <a:solidFill>
            <a:srgbClr val="006699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b="1" dirty="0" smtClean="0">
                <a:solidFill>
                  <a:schemeClr val="accent3">
                    <a:lumMod val="85000"/>
                  </a:schemeClr>
                </a:solidFill>
              </a:rPr>
              <a:t>~80%</a:t>
            </a:r>
            <a:endParaRPr lang="en-GB" b="1" dirty="0">
              <a:solidFill>
                <a:schemeClr val="accent3">
                  <a:lumMod val="8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92632" y="3009134"/>
            <a:ext cx="4963036" cy="2256070"/>
            <a:chOff x="1692632" y="2960948"/>
            <a:chExt cx="4963036" cy="2256070"/>
          </a:xfrm>
        </p:grpSpPr>
        <p:grpSp>
          <p:nvGrpSpPr>
            <p:cNvPr id="65" name="Group 64"/>
            <p:cNvGrpSpPr/>
            <p:nvPr/>
          </p:nvGrpSpPr>
          <p:grpSpPr>
            <a:xfrm>
              <a:off x="1692632" y="3452822"/>
              <a:ext cx="4963036" cy="1764196"/>
              <a:chOff x="179264" y="1700808"/>
              <a:chExt cx="8353176" cy="4633882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5165960" y="1951457"/>
                <a:ext cx="3100014" cy="1981599"/>
                <a:chOff x="5318375" y="2002631"/>
                <a:chExt cx="3100014" cy="2258219"/>
              </a:xfrm>
            </p:grpSpPr>
            <p:pic>
              <p:nvPicPr>
                <p:cNvPr id="72" name="Immagine 14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18375" y="2002631"/>
                  <a:ext cx="1562100" cy="11191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3" name="Immagine 12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2100" y="3109913"/>
                  <a:ext cx="1936750" cy="11509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" name="Immagine 7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86464" y="2454729"/>
                  <a:ext cx="1431925" cy="1219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7" name="Group 66"/>
              <p:cNvGrpSpPr/>
              <p:nvPr/>
            </p:nvGrpSpPr>
            <p:grpSpPr>
              <a:xfrm>
                <a:off x="5229637" y="4509120"/>
                <a:ext cx="3302803" cy="1825570"/>
                <a:chOff x="514350" y="1772816"/>
                <a:chExt cx="3302803" cy="1825570"/>
              </a:xfrm>
            </p:grpSpPr>
            <p:pic>
              <p:nvPicPr>
                <p:cNvPr id="70" name="Picture 12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4350" y="2156936"/>
                  <a:ext cx="1981200" cy="144145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1" name="Picture 70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85165" y="1772816"/>
                  <a:ext cx="1931988" cy="135731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68" name="Picture 2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264" y="1700808"/>
                <a:ext cx="4176712" cy="2247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69" name="Picture 5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3403" y="4396602"/>
                <a:ext cx="3484541" cy="1912718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1764590" y="2960948"/>
              <a:ext cx="48192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Digital transformations of </a:t>
              </a:r>
              <a:r>
                <a:rPr lang="en-GB" sz="2000" u="sng" dirty="0"/>
                <a:t>processes</a:t>
              </a:r>
              <a:endParaRPr lang="en-GB" sz="2000" b="0" dirty="0" smtClean="0">
                <a:solidFill>
                  <a:srgbClr val="0F5494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14172" y="5253022"/>
            <a:ext cx="6161430" cy="1416338"/>
            <a:chOff x="1514172" y="5217018"/>
            <a:chExt cx="6161430" cy="1416338"/>
          </a:xfrm>
        </p:grpSpPr>
        <p:pic>
          <p:nvPicPr>
            <p:cNvPr id="75" name="Picture 74"/>
            <p:cNvPicPr/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8788" y="5544362"/>
              <a:ext cx="3001650" cy="10889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514172" y="5217018"/>
              <a:ext cx="61614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Radical/disruptive changes in </a:t>
              </a:r>
              <a:r>
                <a:rPr lang="en-GB" sz="2000" u="sng" dirty="0"/>
                <a:t>business models</a:t>
              </a:r>
              <a:endParaRPr lang="en-GB" sz="2000" b="0" dirty="0" smtClean="0">
                <a:solidFill>
                  <a:srgbClr val="0F549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14235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17 0.24451 L -2.22222E-6 -3.72195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1223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15 -0.15703 L 3.33333E-6 -8.23312E-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784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86 0.2234 L 0.05816 0.0009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112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506 0.48335 L 0.06875 -0.0064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1" y="-2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4624"/>
            <a:ext cx="7128792" cy="742703"/>
          </a:xfrm>
        </p:spPr>
        <p:txBody>
          <a:bodyPr/>
          <a:lstStyle/>
          <a:p>
            <a:r>
              <a:rPr lang="en-GB" dirty="0" smtClean="0">
                <a:effectLst/>
              </a:rPr>
              <a:t>Overview</a:t>
            </a: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30192-6A73-4504-9042-00CA2091F3AB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908" y="1340768"/>
            <a:ext cx="7977572" cy="4857924"/>
          </a:xfrm>
        </p:spPr>
        <p:txBody>
          <a:bodyPr/>
          <a:lstStyle/>
          <a:p>
            <a:pPr marL="72000" lvl="1">
              <a:lnSpc>
                <a:spcPct val="150000"/>
              </a:lnSpc>
              <a:spcAft>
                <a:spcPts val="600"/>
              </a:spcAft>
            </a:pPr>
            <a:r>
              <a:rPr lang="en-GB" sz="2200" dirty="0" smtClean="0"/>
              <a:t>Digital innovations: What is at stake? </a:t>
            </a:r>
          </a:p>
          <a:p>
            <a:pPr marL="72000" lvl="2">
              <a:lnSpc>
                <a:spcPct val="150000"/>
              </a:lnSpc>
              <a:spcAft>
                <a:spcPts val="600"/>
              </a:spcAft>
            </a:pPr>
            <a:endParaRPr lang="en-GB" sz="1400" dirty="0" smtClean="0"/>
          </a:p>
          <a:p>
            <a:pPr marL="72000" lvl="1">
              <a:lnSpc>
                <a:spcPct val="150000"/>
              </a:lnSpc>
              <a:spcAft>
                <a:spcPts val="600"/>
              </a:spcAft>
            </a:pPr>
            <a:r>
              <a:rPr lang="en-GB" sz="2200" dirty="0" smtClean="0"/>
              <a:t>Where does Europe stand?  </a:t>
            </a:r>
          </a:p>
          <a:p>
            <a:pPr marL="72000" lvl="2">
              <a:lnSpc>
                <a:spcPct val="150000"/>
              </a:lnSpc>
              <a:spcAft>
                <a:spcPts val="600"/>
              </a:spcAft>
            </a:pPr>
            <a:endParaRPr lang="en-GB" sz="1400" dirty="0" smtClean="0"/>
          </a:p>
          <a:p>
            <a:pPr marL="72000" lvl="1">
              <a:lnSpc>
                <a:spcPct val="150000"/>
              </a:lnSpc>
              <a:spcAft>
                <a:spcPts val="600"/>
              </a:spcAft>
            </a:pPr>
            <a:r>
              <a:rPr lang="en-GB" sz="2200" dirty="0"/>
              <a:t>What to do about it?</a:t>
            </a:r>
            <a:endParaRPr lang="en-GB" sz="2200" dirty="0" smtClean="0"/>
          </a:p>
          <a:p>
            <a:pPr marL="72000" lvl="2">
              <a:spcAft>
                <a:spcPts val="600"/>
              </a:spcAft>
            </a:pPr>
            <a:endParaRPr lang="en-GB" sz="1400" dirty="0" smtClean="0"/>
          </a:p>
          <a:p>
            <a:pPr marL="72000" lvl="1">
              <a:lnSpc>
                <a:spcPct val="150000"/>
              </a:lnSpc>
              <a:spcAft>
                <a:spcPts val="600"/>
              </a:spcAft>
            </a:pPr>
            <a:r>
              <a:rPr lang="en-GB" sz="2200" dirty="0" smtClean="0"/>
              <a:t>Stepping-up our digital innovation capacities</a:t>
            </a:r>
          </a:p>
          <a:p>
            <a:pPr marL="529200" lvl="2">
              <a:lnSpc>
                <a:spcPct val="150000"/>
              </a:lnSpc>
              <a:spcAft>
                <a:spcPts val="600"/>
              </a:spcAft>
            </a:pPr>
            <a:r>
              <a:rPr lang="en-GB" sz="2000" dirty="0" smtClean="0"/>
              <a:t>The essential role of H2020</a:t>
            </a:r>
          </a:p>
          <a:p>
            <a:pPr marL="72000" lvl="1">
              <a:lnSpc>
                <a:spcPct val="150000"/>
              </a:lnSpc>
              <a:spcAft>
                <a:spcPts val="600"/>
              </a:spcAft>
            </a:pPr>
            <a:r>
              <a:rPr lang="en-GB" sz="2200" dirty="0" smtClean="0"/>
              <a:t>ICT in H2020: 2016-17 budgets and coverage</a:t>
            </a:r>
          </a:p>
        </p:txBody>
      </p:sp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301349" y="5805264"/>
            <a:ext cx="635000" cy="431800"/>
          </a:xfrm>
          <a:prstGeom prst="rightArrow">
            <a:avLst>
              <a:gd name="adj1" fmla="val 50000"/>
              <a:gd name="adj2" fmla="val 45221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0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dirty="0" smtClean="0">
                <a:solidFill>
                  <a:schemeClr val="accent3"/>
                </a:solidFill>
              </a:rPr>
              <a:t>ICT in 2016-17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563938" y="1844675"/>
            <a:ext cx="2016125" cy="1584325"/>
          </a:xfrm>
        </p:spPr>
        <p:txBody>
          <a:bodyPr/>
          <a:lstStyle/>
          <a:p>
            <a:pPr>
              <a:buNone/>
              <a:defRPr/>
            </a:pPr>
            <a:r>
              <a:rPr lang="en-GB" dirty="0" smtClean="0"/>
              <a:t>Excellent science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555875" y="3644900"/>
            <a:ext cx="2000250" cy="1584325"/>
          </a:xfrm>
        </p:spPr>
        <p:txBody>
          <a:bodyPr/>
          <a:lstStyle/>
          <a:p>
            <a:pPr>
              <a:buNone/>
              <a:defRPr/>
            </a:pPr>
            <a:r>
              <a:rPr lang="en-GB" dirty="0" smtClean="0">
                <a:solidFill>
                  <a:srgbClr val="C00000"/>
                </a:solidFill>
              </a:rPr>
              <a:t>Industrial leadership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43438" y="3644900"/>
            <a:ext cx="1933575" cy="1584325"/>
          </a:xfrm>
        </p:spPr>
        <p:txBody>
          <a:bodyPr/>
          <a:lstStyle/>
          <a:p>
            <a:pPr>
              <a:buNone/>
              <a:defRPr/>
            </a:pPr>
            <a:r>
              <a:rPr lang="en-GB" dirty="0" smtClean="0">
                <a:solidFill>
                  <a:srgbClr val="FFFF00"/>
                </a:solidFill>
              </a:rPr>
              <a:t>Societal challenges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1743199"/>
            <a:ext cx="1460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 smtClean="0">
                <a:solidFill>
                  <a:schemeClr val="bg1"/>
                </a:solidFill>
              </a:rPr>
              <a:t>820 M€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27668" y="3609020"/>
            <a:ext cx="1939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 smtClean="0">
                <a:solidFill>
                  <a:srgbClr val="FFFF00"/>
                </a:solidFill>
              </a:rPr>
              <a:t> &gt; 460 M€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7644" y="3651411"/>
            <a:ext cx="1680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 smtClean="0">
                <a:solidFill>
                  <a:srgbClr val="C00000"/>
                </a:solidFill>
              </a:rPr>
              <a:t>1900 M€</a:t>
            </a:r>
          </a:p>
        </p:txBody>
      </p:sp>
    </p:spTree>
    <p:extLst>
      <p:ext uri="{BB962C8B-B14F-4D97-AF65-F5344CB8AC3E}">
        <p14:creationId xmlns:p14="http://schemas.microsoft.com/office/powerpoint/2010/main" val="240277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563938" y="1844675"/>
            <a:ext cx="2016125" cy="1584325"/>
          </a:xfrm>
        </p:spPr>
        <p:txBody>
          <a:bodyPr/>
          <a:lstStyle/>
          <a:p>
            <a:pPr>
              <a:buNone/>
              <a:defRPr/>
            </a:pPr>
            <a:r>
              <a:rPr lang="en-GB" dirty="0" smtClean="0"/>
              <a:t>Excellent science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555875" y="3644900"/>
            <a:ext cx="2000250" cy="1584325"/>
          </a:xfrm>
        </p:spPr>
        <p:txBody>
          <a:bodyPr/>
          <a:lstStyle/>
          <a:p>
            <a:pPr>
              <a:buNone/>
              <a:defRPr/>
            </a:pPr>
            <a:r>
              <a:rPr lang="en-GB" dirty="0" smtClean="0">
                <a:solidFill>
                  <a:srgbClr val="C00000"/>
                </a:solidFill>
              </a:rPr>
              <a:t>Industrial leadership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43438" y="3644900"/>
            <a:ext cx="1933575" cy="1584325"/>
          </a:xfrm>
        </p:spPr>
        <p:txBody>
          <a:bodyPr/>
          <a:lstStyle/>
          <a:p>
            <a:pPr>
              <a:buNone/>
              <a:defRPr/>
            </a:pPr>
            <a:r>
              <a:rPr lang="en-GB" dirty="0" smtClean="0"/>
              <a:t>Societal challenges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367644" y="3651411"/>
            <a:ext cx="1680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 smtClean="0">
                <a:solidFill>
                  <a:srgbClr val="C00000"/>
                </a:solidFill>
              </a:rPr>
              <a:t>1900 M€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0044" y="836712"/>
            <a:ext cx="3369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 smtClean="0">
                <a:solidFill>
                  <a:srgbClr val="C00000"/>
                </a:solidFill>
              </a:rPr>
              <a:t>ICT LEIT: 2016-17</a:t>
            </a:r>
          </a:p>
        </p:txBody>
      </p:sp>
    </p:spTree>
    <p:extLst>
      <p:ext uri="{BB962C8B-B14F-4D97-AF65-F5344CB8AC3E}">
        <p14:creationId xmlns:p14="http://schemas.microsoft.com/office/powerpoint/2010/main" val="20628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3"/>
          <p:cNvGrpSpPr>
            <a:grpSpLocks/>
          </p:cNvGrpSpPr>
          <p:nvPr/>
        </p:nvGrpSpPr>
        <p:grpSpPr bwMode="auto">
          <a:xfrm>
            <a:off x="0" y="4437063"/>
            <a:ext cx="3132138" cy="2420937"/>
            <a:chOff x="1" y="4437112"/>
            <a:chExt cx="3131839" cy="2420887"/>
          </a:xfrm>
        </p:grpSpPr>
        <p:pic>
          <p:nvPicPr>
            <p:cNvPr id="24584" name="Picture 6" descr="C:\Users\bogliaa\AppData\Local\Local Documents - no backup\Pictures\slides\8558341589_54d29a21f1_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563126"/>
              <a:ext cx="3059831" cy="2294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5" name="Rectangle 1"/>
            <p:cNvSpPr>
              <a:spLocks noChangeArrowheads="1"/>
            </p:cNvSpPr>
            <p:nvPr/>
          </p:nvSpPr>
          <p:spPr bwMode="auto">
            <a:xfrm>
              <a:off x="683568" y="4437112"/>
              <a:ext cx="2448272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2763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z="270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4586" name="Rectangle 2"/>
            <p:cNvSpPr>
              <a:spLocks noChangeArrowheads="1"/>
            </p:cNvSpPr>
            <p:nvPr/>
          </p:nvSpPr>
          <p:spPr bwMode="auto">
            <a:xfrm>
              <a:off x="1403648" y="5013176"/>
              <a:ext cx="1440160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512763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GB" sz="27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4579" name="Title 3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/>
              <a:t>Industrial Leadership – ICT 2016_17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0225"/>
          </a:xfrm>
        </p:spPr>
        <p:txBody>
          <a:bodyPr>
            <a:normAutofit fontScale="92500" lnSpcReduction="20000"/>
          </a:bodyPr>
          <a:lstStyle/>
          <a:p>
            <a:pPr marL="180975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b="1" dirty="0" smtClean="0"/>
              <a:t>A new generation of </a:t>
            </a:r>
            <a:r>
              <a:rPr lang="en-GB" sz="1800" b="1" u="sng" dirty="0" smtClean="0"/>
              <a:t>components and systems</a:t>
            </a:r>
            <a:r>
              <a:rPr lang="en-GB" sz="1800" b="1" dirty="0" smtClean="0"/>
              <a:t>: </a:t>
            </a:r>
          </a:p>
          <a:p>
            <a:pPr marL="446088" lvl="2" indent="-171450" defTabSz="449437" eaLnBrk="1" hangingPunct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</a:rPr>
              <a:t>engineering of advanced embedded and resource efficient  components and systems</a:t>
            </a:r>
          </a:p>
          <a:p>
            <a:pPr marL="180975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b="1" dirty="0" smtClean="0"/>
              <a:t>Next generation </a:t>
            </a:r>
            <a:r>
              <a:rPr lang="en-GB" sz="1800" b="1" u="sng" dirty="0" smtClean="0"/>
              <a:t>computing</a:t>
            </a:r>
            <a:r>
              <a:rPr lang="en-GB" sz="1800" b="1" dirty="0" smtClean="0"/>
              <a:t>: </a:t>
            </a:r>
          </a:p>
          <a:p>
            <a:pPr marL="446088" lvl="2" indent="-171450" defTabSz="449437" eaLnBrk="1" hangingPunct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</a:rPr>
              <a:t>advanced and secure computing systems and technologies, including cloud computing</a:t>
            </a:r>
          </a:p>
          <a:p>
            <a:pPr marL="180975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b="1" u="sng" dirty="0" smtClean="0"/>
              <a:t>Future Internet</a:t>
            </a:r>
            <a:r>
              <a:rPr lang="en-GB" sz="1800" b="1" dirty="0" smtClean="0"/>
              <a:t>: </a:t>
            </a:r>
          </a:p>
          <a:p>
            <a:pPr marL="446088" lvl="2" indent="-171450" defTabSz="449437" eaLnBrk="1" hangingPunct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</a:rPr>
              <a:t>software, hardware, infrastructures, technologies and services</a:t>
            </a:r>
          </a:p>
          <a:p>
            <a:pPr marL="180975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b="1" u="sng" dirty="0" smtClean="0"/>
              <a:t>Data and Content technologies</a:t>
            </a:r>
            <a:endParaRPr lang="en-GB" sz="1800" b="1" dirty="0" smtClean="0"/>
          </a:p>
          <a:p>
            <a:pPr marL="446088" lvl="2" indent="-171450" defTabSz="449437" eaLnBrk="1" hangingPunct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</a:rPr>
              <a:t>Data analytics, ICT for digital content, cultural and creative industries</a:t>
            </a:r>
          </a:p>
          <a:p>
            <a:pPr marL="895350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tabLst>
                <a:tab pos="984250" algn="l"/>
              </a:tabLst>
              <a:defRPr/>
            </a:pPr>
            <a:r>
              <a:rPr lang="en-GB" sz="1800" b="1" u="sng" dirty="0" smtClean="0"/>
              <a:t>Robotics and AI</a:t>
            </a:r>
            <a:r>
              <a:rPr lang="en-GB" sz="1800" b="1" dirty="0" smtClean="0"/>
              <a:t>: </a:t>
            </a:r>
          </a:p>
          <a:p>
            <a:pPr marL="1168400" lvl="2" indent="-171450" defTabSz="449437" eaLnBrk="1" hangingPunct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tabLst>
                <a:tab pos="1169988" algn="l"/>
              </a:tabLst>
              <a:defRPr/>
            </a:pP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</a:rPr>
              <a:t>robotics and smart spaces</a:t>
            </a:r>
          </a:p>
          <a:p>
            <a:pPr marL="895350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tabLst>
                <a:tab pos="984250" algn="l"/>
              </a:tabLst>
              <a:defRPr/>
            </a:pPr>
            <a:r>
              <a:rPr lang="en-GB" sz="1800" b="1" u="sng" dirty="0" smtClean="0"/>
              <a:t>Micro- and nanoelectronics</a:t>
            </a:r>
            <a:r>
              <a:rPr lang="en-GB" sz="1800" b="1" dirty="0" smtClean="0"/>
              <a:t> and </a:t>
            </a:r>
            <a:r>
              <a:rPr lang="en-GB" sz="1800" b="1" u="sng" dirty="0" smtClean="0"/>
              <a:t>photonics</a:t>
            </a:r>
            <a:r>
              <a:rPr lang="en-GB" sz="1800" b="1" dirty="0" smtClean="0"/>
              <a:t>: </a:t>
            </a:r>
          </a:p>
          <a:p>
            <a:pPr marL="1168400" lvl="2" indent="-171450" defTabSz="449437" eaLnBrk="1" hangingPunct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tabLst>
                <a:tab pos="1169988" algn="l"/>
              </a:tabLst>
              <a:defRPr/>
            </a:pP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</a:rPr>
              <a:t>key enabling technologies</a:t>
            </a:r>
            <a:endParaRPr lang="en-GB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581" name="AutoShape 5" descr="https://encrypted-tbn0.gstatic.com/images?q=tbn:ANd9GcTXPAsfOXWxZFye3wuPFg1XYrSQXpg90S9ri11yvBfg2bG2pZh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-1588"/>
            <a:ext cx="2484437" cy="165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84650" y="6381750"/>
            <a:ext cx="5032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2529ED63-FAF2-4486-8A13-46217EB2A87C}" type="slidenum">
              <a:rPr lang="fr-BE">
                <a:solidFill>
                  <a:schemeClr val="tx2">
                    <a:lumMod val="95000"/>
                    <a:lumOff val="5000"/>
                  </a:schemeClr>
                </a:solidFill>
              </a:rPr>
              <a:pPr algn="ctr">
                <a:defRPr/>
              </a:pPr>
              <a:t>33</a:t>
            </a:fld>
            <a:endParaRPr lang="en-GB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77703" y="1772816"/>
            <a:ext cx="6458793" cy="5012806"/>
            <a:chOff x="2577703" y="1772816"/>
            <a:chExt cx="6458793" cy="5012806"/>
          </a:xfrm>
        </p:grpSpPr>
        <p:sp>
          <p:nvSpPr>
            <p:cNvPr id="11" name="Oval 10"/>
            <p:cNvSpPr/>
            <p:nvPr/>
          </p:nvSpPr>
          <p:spPr bwMode="auto">
            <a:xfrm>
              <a:off x="7242858" y="1772816"/>
              <a:ext cx="1793638" cy="504056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77800" dist="101600" dir="2700000">
                <a:prstClr val="black">
                  <a:alpha val="50000"/>
                </a:prstClr>
              </a:innerShdw>
            </a:effectLst>
          </p:spPr>
          <p:txBody>
            <a:bodyPr anchor="ctr" anchorCtr="1"/>
            <a:lstStyle/>
            <a:p>
              <a:pPr algn="ctr" defTabSz="512763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fr-BE" sz="2000" b="1" dirty="0">
                  <a:solidFill>
                    <a:schemeClr val="accent4">
                      <a:lumMod val="95000"/>
                      <a:lumOff val="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84 </a:t>
              </a:r>
              <a:r>
                <a:rPr lang="fr-BE" sz="1600" b="1" dirty="0">
                  <a:solidFill>
                    <a:schemeClr val="accent4">
                      <a:lumMod val="95000"/>
                      <a:lumOff val="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M</a:t>
              </a:r>
              <a:r>
                <a:rPr lang="fr-BE" sz="1600" b="1" dirty="0" smtClean="0">
                  <a:solidFill>
                    <a:schemeClr val="accent4">
                      <a:lumMod val="95000"/>
                      <a:lumOff val="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€ + ECSEL (120)</a:t>
              </a:r>
              <a:endParaRPr lang="en-GB" sz="16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028965" y="2276872"/>
              <a:ext cx="1317846" cy="504056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77800" dist="101600" dir="2700000">
                <a:prstClr val="black">
                  <a:alpha val="50000"/>
                </a:prstClr>
              </a:innerShdw>
            </a:effectLst>
          </p:spPr>
          <p:txBody>
            <a:bodyPr anchor="ctr" anchorCtr="1"/>
            <a:lstStyle/>
            <a:p>
              <a:pPr algn="ctr" defTabSz="512763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fr-BE" sz="2000" b="1" dirty="0" smtClean="0">
                  <a:solidFill>
                    <a:schemeClr val="accent4">
                      <a:lumMod val="95000"/>
                      <a:lumOff val="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71 </a:t>
              </a:r>
              <a:r>
                <a:rPr lang="fr-BE" sz="1600" b="1" dirty="0">
                  <a:solidFill>
                    <a:schemeClr val="accent4">
                      <a:lumMod val="95000"/>
                      <a:lumOff val="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M€</a:t>
              </a:r>
              <a:endParaRPr lang="en-GB" sz="16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844078" y="3140968"/>
              <a:ext cx="1317846" cy="504056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77800" dist="101600" dir="2700000">
                <a:prstClr val="black">
                  <a:alpha val="50000"/>
                </a:prstClr>
              </a:innerShdw>
            </a:effectLst>
          </p:spPr>
          <p:txBody>
            <a:bodyPr anchor="ctr" anchorCtr="1"/>
            <a:lstStyle/>
            <a:p>
              <a:pPr algn="ctr" defTabSz="512763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fr-BE" sz="2000" b="1" dirty="0" smtClean="0">
                  <a:solidFill>
                    <a:schemeClr val="accent4">
                      <a:lumMod val="95000"/>
                      <a:lumOff val="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253 </a:t>
              </a:r>
              <a:r>
                <a:rPr lang="fr-BE" sz="1600" b="1" dirty="0">
                  <a:solidFill>
                    <a:schemeClr val="accent4">
                      <a:lumMod val="95000"/>
                      <a:lumOff val="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M€</a:t>
              </a:r>
              <a:endParaRPr lang="en-GB" sz="16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5184068" y="3933007"/>
              <a:ext cx="1317846" cy="504056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77800" dist="101600" dir="2700000">
                <a:prstClr val="black">
                  <a:alpha val="50000"/>
                </a:prstClr>
              </a:innerShdw>
            </a:effectLst>
          </p:spPr>
          <p:txBody>
            <a:bodyPr anchor="ctr" anchorCtr="1"/>
            <a:lstStyle/>
            <a:p>
              <a:pPr algn="ctr" defTabSz="512763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fr-BE" sz="2000" b="1" dirty="0" smtClean="0">
                  <a:solidFill>
                    <a:schemeClr val="accent4">
                      <a:lumMod val="95000"/>
                      <a:lumOff val="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278 </a:t>
              </a:r>
              <a:r>
                <a:rPr lang="fr-BE" sz="1600" b="1" dirty="0">
                  <a:solidFill>
                    <a:schemeClr val="accent4">
                      <a:lumMod val="95000"/>
                      <a:lumOff val="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M€</a:t>
              </a:r>
              <a:endParaRPr lang="en-GB" sz="16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3777346" y="4437063"/>
              <a:ext cx="1317846" cy="504056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77800" dist="101600" dir="2700000">
                <a:prstClr val="black">
                  <a:alpha val="50000"/>
                </a:prstClr>
              </a:innerShdw>
            </a:effectLst>
          </p:spPr>
          <p:txBody>
            <a:bodyPr anchor="ctr" anchorCtr="1"/>
            <a:lstStyle/>
            <a:p>
              <a:pPr algn="ctr" defTabSz="512763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fr-BE" sz="2000" b="1" dirty="0" smtClean="0">
                  <a:solidFill>
                    <a:schemeClr val="accent4">
                      <a:lumMod val="95000"/>
                      <a:lumOff val="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164</a:t>
              </a:r>
              <a:r>
                <a:rPr lang="fr-BE" sz="1600" b="1" dirty="0" smtClean="0">
                  <a:solidFill>
                    <a:schemeClr val="accent4">
                      <a:lumMod val="95000"/>
                      <a:lumOff val="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M</a:t>
              </a:r>
              <a:r>
                <a:rPr lang="fr-BE" sz="1600" b="1" dirty="0">
                  <a:solidFill>
                    <a:schemeClr val="accent4">
                      <a:lumMod val="95000"/>
                      <a:lumOff val="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€</a:t>
              </a:r>
              <a:endParaRPr lang="en-GB" sz="16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6674722" y="5052116"/>
              <a:ext cx="1965729" cy="504056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77800" dist="101600" dir="2700000">
                <a:prstClr val="black">
                  <a:alpha val="50000"/>
                </a:prstClr>
              </a:innerShdw>
            </a:effectLst>
          </p:spPr>
          <p:txBody>
            <a:bodyPr anchor="ctr" anchorCtr="1"/>
            <a:lstStyle/>
            <a:p>
              <a:pPr algn="ctr" defTabSz="512763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fr-BE" sz="2000" b="1" dirty="0" smtClean="0">
                  <a:solidFill>
                    <a:schemeClr val="accent4">
                      <a:lumMod val="95000"/>
                      <a:lumOff val="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181 </a:t>
              </a:r>
              <a:r>
                <a:rPr lang="fr-BE" sz="1600" b="1" dirty="0">
                  <a:solidFill>
                    <a:schemeClr val="accent4">
                      <a:lumMod val="95000"/>
                      <a:lumOff val="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M</a:t>
              </a:r>
              <a:r>
                <a:rPr lang="fr-BE" sz="1600" b="1" dirty="0" smtClean="0">
                  <a:solidFill>
                    <a:schemeClr val="accent4">
                      <a:lumMod val="95000"/>
                      <a:lumOff val="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€ + ECSEL (180</a:t>
              </a:r>
              <a:endParaRPr lang="en-GB" sz="16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577703" y="6003545"/>
              <a:ext cx="3717132" cy="782077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77800" dist="101600" dir="2700000">
                <a:prstClr val="black">
                  <a:alpha val="50000"/>
                </a:prstClr>
              </a:innerShdw>
            </a:effectLst>
          </p:spPr>
          <p:txBody>
            <a:bodyPr anchor="ctr" anchorCtr="1"/>
            <a:lstStyle/>
            <a:p>
              <a:pPr algn="ctr" defTabSz="512763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fr-BE" sz="2000" b="1" dirty="0" smtClean="0">
                  <a:solidFill>
                    <a:schemeClr val="accent4">
                      <a:lumMod val="95000"/>
                      <a:lumOff val="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+ 225 for </a:t>
              </a:r>
              <a:r>
                <a:rPr lang="fr-BE" sz="2000" b="1" dirty="0" err="1" smtClean="0">
                  <a:solidFill>
                    <a:schemeClr val="accent4">
                      <a:lumMod val="95000"/>
                      <a:lumOff val="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IoT</a:t>
              </a:r>
              <a:r>
                <a:rPr lang="fr-BE" sz="2000" b="1" dirty="0" smtClean="0">
                  <a:solidFill>
                    <a:schemeClr val="accent4">
                      <a:lumMod val="95000"/>
                      <a:lumOff val="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 and </a:t>
              </a:r>
              <a:r>
                <a:rPr lang="fr-BE" sz="2000" b="1" dirty="0" err="1" smtClean="0">
                  <a:solidFill>
                    <a:schemeClr val="accent4">
                      <a:lumMod val="95000"/>
                      <a:lumOff val="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FoF</a:t>
              </a:r>
              <a:endParaRPr lang="fr-BE" sz="20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endParaRPr>
            </a:p>
            <a:p>
              <a:pPr algn="ctr" defTabSz="512763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fr-BE" sz="2000" b="1" dirty="0" smtClean="0">
                  <a:solidFill>
                    <a:schemeClr val="accent4">
                      <a:lumMod val="95000"/>
                      <a:lumOff val="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+156 for </a:t>
              </a:r>
              <a:r>
                <a:rPr lang="fr-BE" sz="2000" b="1" dirty="0" err="1" smtClean="0">
                  <a:solidFill>
                    <a:schemeClr val="accent4">
                      <a:lumMod val="95000"/>
                      <a:lumOff val="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SMEs</a:t>
              </a:r>
              <a:r>
                <a:rPr lang="fr-BE" sz="2000" b="1" dirty="0" smtClean="0">
                  <a:solidFill>
                    <a:schemeClr val="accent4">
                      <a:lumMod val="95000"/>
                      <a:lumOff val="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  </a:t>
              </a:r>
              <a:endParaRPr lang="en-GB" sz="16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470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/>
              <a:t>Components and systems</a:t>
            </a:r>
            <a:r>
              <a:rPr lang="en-GB" sz="1800" dirty="0" smtClean="0"/>
              <a:t> </a:t>
            </a:r>
            <a:br>
              <a:rPr lang="en-GB" sz="1800" dirty="0" smtClean="0"/>
            </a:br>
            <a:r>
              <a:rPr lang="en-GB" sz="1800" dirty="0" smtClean="0"/>
              <a:t>2016-2017</a:t>
            </a:r>
            <a:endParaRPr lang="en-GB" sz="20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167187"/>
          </a:xfrm>
        </p:spPr>
        <p:txBody>
          <a:bodyPr/>
          <a:lstStyle/>
          <a:p>
            <a:pPr marL="180975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en-GB" sz="1800" dirty="0" smtClean="0"/>
          </a:p>
          <a:p>
            <a:pPr marL="180975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dirty="0" smtClean="0"/>
              <a:t>Cover </a:t>
            </a:r>
            <a:r>
              <a:rPr lang="en-GB" sz="1800" b="1" dirty="0" smtClean="0"/>
              <a:t>systemic integration from smart integrated components to cyber-physical systems</a:t>
            </a:r>
            <a:endParaRPr lang="en-GB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80975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b="1" dirty="0" smtClean="0"/>
              <a:t>Complementary to the JTI Electronic Components and Systems (ECSEL)</a:t>
            </a:r>
          </a:p>
          <a:p>
            <a:pPr marL="180975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dirty="0" smtClean="0"/>
              <a:t>Organised in four topics:</a:t>
            </a:r>
          </a:p>
          <a:p>
            <a:pPr marL="714375" lvl="2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b="1" dirty="0" smtClean="0"/>
              <a:t>Smart cyber-physical systems </a:t>
            </a:r>
            <a:r>
              <a:rPr lang="en-GB" sz="1800" b="1" dirty="0"/>
              <a:t> </a:t>
            </a:r>
            <a:r>
              <a:rPr lang="en-GB" sz="1800" dirty="0" smtClean="0"/>
              <a:t>(20 M</a:t>
            </a:r>
            <a:r>
              <a:rPr lang="en-GB" sz="1800" dirty="0"/>
              <a:t>€)</a:t>
            </a:r>
            <a:endParaRPr lang="en-GB" sz="1800" dirty="0" smtClean="0"/>
          </a:p>
          <a:p>
            <a:pPr marL="1171575" lvl="3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600" dirty="0" smtClean="0"/>
              <a:t>Next generation embedded and connected systems</a:t>
            </a:r>
          </a:p>
          <a:p>
            <a:pPr marL="714375" lvl="2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b="1" dirty="0"/>
              <a:t>Thin, Organic and Large Area Electronics </a:t>
            </a:r>
            <a:r>
              <a:rPr lang="en-GB" sz="1800" dirty="0" smtClean="0"/>
              <a:t>(20 M</a:t>
            </a:r>
            <a:r>
              <a:rPr lang="en-GB" sz="1800" dirty="0"/>
              <a:t>€)</a:t>
            </a:r>
          </a:p>
          <a:p>
            <a:pPr marL="714375" lvl="2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b="1" dirty="0" smtClean="0"/>
              <a:t>Smart system integration </a:t>
            </a:r>
            <a:r>
              <a:rPr lang="en-GB" sz="1800" b="1" dirty="0"/>
              <a:t> </a:t>
            </a:r>
            <a:r>
              <a:rPr lang="en-GB" sz="1800" dirty="0" smtClean="0"/>
              <a:t>(18,5 M</a:t>
            </a:r>
            <a:r>
              <a:rPr lang="en-GB" sz="1800" dirty="0"/>
              <a:t>€)</a:t>
            </a:r>
            <a:endParaRPr lang="en-GB" sz="1800" dirty="0" smtClean="0"/>
          </a:p>
          <a:p>
            <a:pPr marL="1171575" lvl="3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600" dirty="0" smtClean="0"/>
              <a:t>Integration of heterogeneous micro- and nanotechnologies into smart systems</a:t>
            </a:r>
          </a:p>
          <a:p>
            <a:pPr marL="714375" lvl="2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fr-BE" sz="1800" b="1" dirty="0"/>
              <a:t>Smart </a:t>
            </a:r>
            <a:r>
              <a:rPr lang="fr-BE" sz="1800" b="1" dirty="0" err="1"/>
              <a:t>Anything</a:t>
            </a:r>
            <a:r>
              <a:rPr lang="fr-BE" sz="1800" b="1" dirty="0"/>
              <a:t> </a:t>
            </a:r>
            <a:r>
              <a:rPr lang="fr-BE" sz="1800" b="1" dirty="0" err="1"/>
              <a:t>Everywhere</a:t>
            </a:r>
            <a:r>
              <a:rPr lang="fr-BE" sz="1800" b="1" dirty="0"/>
              <a:t> </a:t>
            </a:r>
            <a:r>
              <a:rPr lang="fr-BE" sz="1600" dirty="0" smtClean="0"/>
              <a:t>initiative </a:t>
            </a:r>
            <a:r>
              <a:rPr lang="fr-BE" sz="1800" dirty="0"/>
              <a:t>(25,5 M€)</a:t>
            </a:r>
            <a:endParaRPr lang="en-GB" sz="1800" dirty="0"/>
          </a:p>
          <a:p>
            <a:pPr marL="714375" lvl="2" indent="-171450" defTabSz="449437" eaLnBrk="1" hangingPunct="1"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en-GB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39552" y="1268760"/>
            <a:ext cx="2592288" cy="612068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77800" dist="101600" dir="2700000">
              <a:prstClr val="black">
                <a:alpha val="50000"/>
              </a:prstClr>
            </a:innerShdw>
          </a:effectLst>
        </p:spPr>
        <p:txBody>
          <a:bodyPr anchor="ctr" anchorCtr="1"/>
          <a:lstStyle/>
          <a:p>
            <a:pPr algn="ctr" defTabSz="5127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BE" sz="20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84 </a:t>
            </a:r>
            <a:r>
              <a:rPr lang="fr-BE" sz="16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M</a:t>
            </a:r>
            <a:r>
              <a:rPr lang="fr-BE" sz="16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€  </a:t>
            </a:r>
          </a:p>
          <a:p>
            <a:pPr algn="ctr" defTabSz="5127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BE" sz="16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(+ 120 M€ in ECSEL)</a:t>
            </a:r>
            <a:endParaRPr lang="en-GB" sz="1600" b="1" dirty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sp>
        <p:nvSpPr>
          <p:cNvPr id="25607" name="AutoShape 2" descr="https://smartanythingeverywhere.eu/wp-content/uploads/2015/03/sae_news_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5608" name="Picture 6" descr="http://horizon-magazine.eu/sites/default/files/styles/large/public/field/image/shutterstock_122889364_v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390525"/>
            <a:ext cx="3894138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84650" y="6381750"/>
            <a:ext cx="5032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2EFE3D1B-3879-4C8F-A847-E1A1F14B322F}" type="slidenum">
              <a:rPr lang="fr-BE">
                <a:solidFill>
                  <a:schemeClr val="tx2">
                    <a:lumMod val="95000"/>
                    <a:lumOff val="5000"/>
                  </a:schemeClr>
                </a:solidFill>
              </a:rPr>
              <a:pPr algn="ctr">
                <a:defRPr/>
              </a:pPr>
              <a:t>34</a:t>
            </a:fld>
            <a:endParaRPr lang="en-GB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3920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Advanced Computing and Cloud Computing</a:t>
            </a:r>
            <a:r>
              <a:rPr lang="en-GB" sz="1800" smtClean="0"/>
              <a:t> </a:t>
            </a:r>
            <a:br>
              <a:rPr lang="en-GB" sz="1800" smtClean="0"/>
            </a:br>
            <a:r>
              <a:rPr lang="en-GB" sz="1800" smtClean="0"/>
              <a:t>2016-2017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750"/>
          </a:xfrm>
        </p:spPr>
        <p:txBody>
          <a:bodyPr/>
          <a:lstStyle/>
          <a:p>
            <a:pPr marL="180975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en-GB" sz="1800" dirty="0" smtClean="0"/>
          </a:p>
          <a:p>
            <a:pPr marL="180975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en-GB" sz="1800" dirty="0" smtClean="0"/>
          </a:p>
          <a:p>
            <a:pPr marL="180975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dirty="0" smtClean="0"/>
              <a:t>Reinforce </a:t>
            </a:r>
            <a:r>
              <a:rPr lang="en-GB" sz="1800" dirty="0"/>
              <a:t>and expand Europe's </a:t>
            </a:r>
            <a:r>
              <a:rPr lang="en-GB" sz="1800" dirty="0" smtClean="0"/>
              <a:t>industrial and </a:t>
            </a:r>
            <a:r>
              <a:rPr lang="en-GB" sz="1800" dirty="0"/>
              <a:t>technology strengths in </a:t>
            </a:r>
            <a:r>
              <a:rPr lang="en-GB" sz="1800" b="1" dirty="0"/>
              <a:t>low-power ICT</a:t>
            </a:r>
          </a:p>
          <a:p>
            <a:pPr marL="180975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dirty="0" smtClean="0"/>
              <a:t>Foster the evolution of </a:t>
            </a:r>
            <a:r>
              <a:rPr lang="en-GB" sz="1800" b="1" dirty="0" smtClean="0"/>
              <a:t>Cloud technology </a:t>
            </a:r>
            <a:r>
              <a:rPr lang="en-GB" sz="1800" dirty="0" smtClean="0"/>
              <a:t>to increase its uptake</a:t>
            </a:r>
            <a:endParaRPr lang="en-GB" sz="1800" dirty="0"/>
          </a:p>
          <a:p>
            <a:pPr marL="180975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dirty="0"/>
              <a:t>Complementary to </a:t>
            </a:r>
            <a:r>
              <a:rPr lang="en-GB" sz="1800" dirty="0" smtClean="0"/>
              <a:t>the work in the Excellent </a:t>
            </a:r>
            <a:r>
              <a:rPr lang="en-GB" sz="1800" dirty="0"/>
              <a:t>Science pillar under Research Infrastructures and </a:t>
            </a:r>
            <a:r>
              <a:rPr lang="en-GB" sz="1800" dirty="0" smtClean="0"/>
              <a:t>FET (on High Performance Computing)</a:t>
            </a:r>
          </a:p>
          <a:p>
            <a:pPr marL="180975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dirty="0"/>
              <a:t>Organised in </a:t>
            </a:r>
            <a:r>
              <a:rPr lang="en-GB" sz="1800" dirty="0" smtClean="0"/>
              <a:t>two topics:</a:t>
            </a:r>
            <a:endParaRPr lang="en-GB" sz="1800" dirty="0"/>
          </a:p>
          <a:p>
            <a:pPr marL="714375" lvl="2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b="1" dirty="0"/>
              <a:t>Customised and low energy </a:t>
            </a:r>
            <a:r>
              <a:rPr lang="en-GB" sz="1800" b="1" dirty="0" smtClean="0"/>
              <a:t>computing </a:t>
            </a:r>
            <a:r>
              <a:rPr lang="en-GB" sz="1800" dirty="0" smtClean="0"/>
              <a:t>(26 M€)</a:t>
            </a:r>
          </a:p>
          <a:p>
            <a:pPr marL="714375" lvl="2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b="1" dirty="0"/>
              <a:t>Cloud </a:t>
            </a:r>
            <a:r>
              <a:rPr lang="en-GB" sz="1800" b="1" dirty="0" smtClean="0"/>
              <a:t>Computing </a:t>
            </a:r>
            <a:r>
              <a:rPr lang="en-GB" sz="1800" dirty="0" smtClean="0"/>
              <a:t>(45 M€)</a:t>
            </a:r>
            <a:endParaRPr lang="en-GB" sz="1800" dirty="0"/>
          </a:p>
        </p:txBody>
      </p:sp>
      <p:sp>
        <p:nvSpPr>
          <p:cNvPr id="6" name="Oval 5"/>
          <p:cNvSpPr/>
          <p:nvPr/>
        </p:nvSpPr>
        <p:spPr bwMode="auto">
          <a:xfrm>
            <a:off x="539552" y="1299663"/>
            <a:ext cx="1317846" cy="504056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77800" dist="101600" dir="2700000">
              <a:prstClr val="black">
                <a:alpha val="50000"/>
              </a:prstClr>
            </a:innerShdw>
          </a:effectLst>
        </p:spPr>
        <p:txBody>
          <a:bodyPr anchor="ctr" anchorCtr="1"/>
          <a:lstStyle/>
          <a:p>
            <a:pPr algn="ctr" defTabSz="5127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BE" sz="20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71 </a:t>
            </a:r>
            <a:r>
              <a:rPr lang="fr-BE" sz="16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M€</a:t>
            </a:r>
            <a:endParaRPr lang="en-GB" sz="1400" b="1" dirty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pic>
        <p:nvPicPr>
          <p:cNvPr id="121858" name="Picture 2" descr="https://ec.europa.eu/digital-agenda/sites/digital-agenda/files/newsroom/etsi_delivers_report_on_cloud_computing_standards-492x158px_5882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03969"/>
            <a:ext cx="5910436" cy="1072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84650" y="6381750"/>
            <a:ext cx="5032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DBD86B81-E990-49CE-AE3A-B41FB001DCE4}" type="slidenum">
              <a:rPr lang="fr-BE">
                <a:solidFill>
                  <a:schemeClr val="tx2">
                    <a:lumMod val="95000"/>
                    <a:lumOff val="5000"/>
                  </a:schemeClr>
                </a:solidFill>
              </a:rPr>
              <a:pPr algn="ctr">
                <a:defRPr/>
              </a:pPr>
              <a:t>35</a:t>
            </a:fld>
            <a:endParaRPr lang="en-GB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8286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Future Internet </a:t>
            </a:r>
            <a:br>
              <a:rPr lang="en-GB" smtClean="0"/>
            </a:br>
            <a:r>
              <a:rPr lang="en-GB" sz="1800" smtClean="0"/>
              <a:t>2016-2017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750"/>
          </a:xfrm>
        </p:spPr>
        <p:txBody>
          <a:bodyPr/>
          <a:lstStyle/>
          <a:p>
            <a:pPr marL="180975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dirty="0" smtClean="0"/>
              <a:t>Integrated response to </a:t>
            </a:r>
            <a:r>
              <a:rPr lang="en-GB" sz="1800" b="1" dirty="0" smtClean="0"/>
              <a:t>technology</a:t>
            </a:r>
            <a:r>
              <a:rPr lang="en-GB" sz="1800" dirty="0" smtClean="0"/>
              <a:t> challenges and </a:t>
            </a:r>
            <a:r>
              <a:rPr lang="en-GB" sz="1800" b="1" dirty="0" smtClean="0"/>
              <a:t>innovation</a:t>
            </a:r>
            <a:r>
              <a:rPr lang="en-GB" sz="1800" dirty="0" smtClean="0"/>
              <a:t> needs of the future Internet</a:t>
            </a:r>
          </a:p>
          <a:p>
            <a:pPr marL="180975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dirty="0" smtClean="0"/>
              <a:t>Organised in seven topics:</a:t>
            </a:r>
            <a:endParaRPr lang="en-GB" sz="400" dirty="0" smtClean="0"/>
          </a:p>
          <a:p>
            <a:pPr marL="714375" lvl="2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b="1" dirty="0" smtClean="0"/>
              <a:t>5G </a:t>
            </a:r>
            <a:r>
              <a:rPr lang="en-GB" sz="1800" b="1" dirty="0"/>
              <a:t>PPP </a:t>
            </a:r>
            <a:r>
              <a:rPr lang="en-GB" sz="1800" dirty="0"/>
              <a:t>Research and Validation of critical technologies and systems </a:t>
            </a:r>
            <a:r>
              <a:rPr lang="en-GB" sz="1800" dirty="0" smtClean="0"/>
              <a:t>(103 M</a:t>
            </a:r>
            <a:r>
              <a:rPr lang="en-GB" sz="1800" dirty="0"/>
              <a:t>€)</a:t>
            </a:r>
          </a:p>
          <a:p>
            <a:pPr marL="714375" lvl="2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b="1" dirty="0"/>
              <a:t>5G PPP </a:t>
            </a:r>
            <a:r>
              <a:rPr lang="en-GB" sz="1800" dirty="0"/>
              <a:t>Convergent Technologies </a:t>
            </a:r>
            <a:r>
              <a:rPr lang="en-GB" sz="1800" dirty="0" smtClean="0"/>
              <a:t>(45 M</a:t>
            </a:r>
            <a:r>
              <a:rPr lang="en-GB" sz="1800" dirty="0"/>
              <a:t>€)</a:t>
            </a:r>
          </a:p>
          <a:p>
            <a:pPr marL="714375" lvl="2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b="1" dirty="0"/>
              <a:t>Networking research beyond 5G </a:t>
            </a:r>
            <a:r>
              <a:rPr lang="en-GB" sz="1800" dirty="0" smtClean="0"/>
              <a:t>(18 M</a:t>
            </a:r>
            <a:r>
              <a:rPr lang="en-GB" sz="1800" dirty="0"/>
              <a:t>€)</a:t>
            </a:r>
          </a:p>
          <a:p>
            <a:pPr marL="714375" lvl="2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en-GB" sz="600" dirty="0" smtClean="0"/>
          </a:p>
          <a:p>
            <a:pPr marL="714375" lvl="2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b="1" dirty="0"/>
              <a:t>Software </a:t>
            </a:r>
            <a:r>
              <a:rPr lang="en-GB" sz="1800" b="1" dirty="0" smtClean="0"/>
              <a:t>Technologies </a:t>
            </a:r>
            <a:r>
              <a:rPr lang="en-GB" sz="1800" dirty="0" smtClean="0"/>
              <a:t>(31 M€)</a:t>
            </a:r>
            <a:endParaRPr lang="en-GB" sz="1800" dirty="0"/>
          </a:p>
          <a:p>
            <a:pPr marL="714375" lvl="2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en-GB" sz="600" dirty="0"/>
          </a:p>
          <a:p>
            <a:pPr marL="714375" lvl="2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b="1" dirty="0"/>
              <a:t>Future Internet Experimentation </a:t>
            </a:r>
            <a:r>
              <a:rPr lang="en-GB" sz="1800" dirty="0"/>
              <a:t>- Building a European experimental </a:t>
            </a:r>
            <a:r>
              <a:rPr lang="en-GB" sz="1800" dirty="0" smtClean="0"/>
              <a:t>Infrastructure (26 M€)</a:t>
            </a:r>
            <a:endParaRPr lang="en-GB" sz="1800" dirty="0"/>
          </a:p>
          <a:p>
            <a:pPr marL="714375" lvl="2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en-GB" sz="600" dirty="0"/>
          </a:p>
          <a:p>
            <a:pPr marL="714375" lvl="2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b="1" dirty="0"/>
              <a:t>Collective Awareness Platforms for Sustainability and Social </a:t>
            </a:r>
            <a:r>
              <a:rPr lang="en-GB" sz="1800" b="1" dirty="0" smtClean="0"/>
              <a:t>Innovation </a:t>
            </a:r>
            <a:r>
              <a:rPr lang="en-GB" sz="1800" dirty="0" smtClean="0"/>
              <a:t>(10 M€)</a:t>
            </a:r>
            <a:endParaRPr lang="en-GB" sz="1800" dirty="0"/>
          </a:p>
          <a:p>
            <a:pPr marL="714375" lvl="2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b="1" dirty="0" smtClean="0"/>
              <a:t>Net Innovation </a:t>
            </a:r>
            <a:r>
              <a:rPr lang="en-GB" sz="1800" dirty="0" smtClean="0"/>
              <a:t>Initiative (20 M€)</a:t>
            </a:r>
            <a:endParaRPr lang="en-GB" sz="1800" dirty="0"/>
          </a:p>
          <a:p>
            <a:pPr marL="542925" lvl="2" indent="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defRPr/>
            </a:pPr>
            <a:r>
              <a:rPr lang="en-GB" sz="1600" dirty="0" smtClean="0"/>
              <a:t/>
            </a:r>
            <a:br>
              <a:rPr lang="en-GB" sz="1600" dirty="0" smtClean="0"/>
            </a:br>
            <a:endParaRPr lang="en-GB" sz="600" dirty="0" smtClean="0"/>
          </a:p>
        </p:txBody>
      </p:sp>
      <p:sp>
        <p:nvSpPr>
          <p:cNvPr id="6" name="Oval 5"/>
          <p:cNvSpPr/>
          <p:nvPr/>
        </p:nvSpPr>
        <p:spPr bwMode="auto">
          <a:xfrm>
            <a:off x="4184650" y="548678"/>
            <a:ext cx="1512168" cy="689177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77800" dist="101600" dir="2700000">
              <a:prstClr val="black">
                <a:alpha val="50000"/>
              </a:prstClr>
            </a:innerShdw>
          </a:effectLst>
        </p:spPr>
        <p:txBody>
          <a:bodyPr anchor="ctr" anchorCtr="1"/>
          <a:lstStyle/>
          <a:p>
            <a:pPr algn="ctr" defTabSz="5127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BE" sz="20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253 </a:t>
            </a:r>
            <a:r>
              <a:rPr lang="fr-BE" sz="16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M€</a:t>
            </a:r>
            <a:endParaRPr lang="en-GB" sz="1600" b="1" dirty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grpSp>
        <p:nvGrpSpPr>
          <p:cNvPr id="27655" name="Group 3"/>
          <p:cNvGrpSpPr>
            <a:grpSpLocks/>
          </p:cNvGrpSpPr>
          <p:nvPr/>
        </p:nvGrpSpPr>
        <p:grpSpPr bwMode="auto">
          <a:xfrm>
            <a:off x="6350" y="2781300"/>
            <a:ext cx="1060450" cy="757238"/>
            <a:chOff x="6734" y="3337328"/>
            <a:chExt cx="1059722" cy="756797"/>
          </a:xfrm>
        </p:grpSpPr>
        <p:sp>
          <p:nvSpPr>
            <p:cNvPr id="2" name="TextBox 1"/>
            <p:cNvSpPr txBox="1"/>
            <p:nvPr/>
          </p:nvSpPr>
          <p:spPr>
            <a:xfrm>
              <a:off x="6734" y="3478534"/>
              <a:ext cx="1018475" cy="6155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lvl="2" algn="ctr">
                <a:defRPr/>
              </a:pPr>
              <a:r>
                <a:rPr lang="fr-BE" b="1" dirty="0">
                  <a:solidFill>
                    <a:schemeClr val="accent1">
                      <a:lumMod val="75000"/>
                    </a:schemeClr>
                  </a:solidFill>
                </a:rPr>
                <a:t>5G PPP</a:t>
              </a:r>
            </a:p>
            <a:p>
              <a:pPr marL="0" lvl="2" algn="ctr">
                <a:defRPr/>
              </a:pPr>
              <a:r>
                <a:rPr lang="fr-BE" sz="1600" b="1" dirty="0">
                  <a:solidFill>
                    <a:schemeClr val="accent1">
                      <a:lumMod val="75000"/>
                    </a:schemeClr>
                  </a:solidFill>
                </a:rPr>
                <a:t>(148 M€)</a:t>
              </a:r>
              <a:endParaRPr lang="en-GB" sz="1600" dirty="0"/>
            </a:p>
          </p:txBody>
        </p:sp>
        <p:sp>
          <p:nvSpPr>
            <p:cNvPr id="3" name="Left Brace 2"/>
            <p:cNvSpPr/>
            <p:nvPr/>
          </p:nvSpPr>
          <p:spPr bwMode="auto">
            <a:xfrm>
              <a:off x="922093" y="3337328"/>
              <a:ext cx="144363" cy="644150"/>
            </a:xfrm>
            <a:prstGeom prst="leftBrace">
              <a:avLst/>
            </a:prstGeom>
            <a:noFill/>
            <a:ln w="1905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512763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GB" sz="27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184650" y="6381750"/>
            <a:ext cx="5032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0EED3522-6991-49C2-B8D3-A18850F57DD4}" type="slidenum">
              <a:rPr lang="fr-BE">
                <a:solidFill>
                  <a:schemeClr val="tx2">
                    <a:lumMod val="95000"/>
                    <a:lumOff val="5000"/>
                  </a:schemeClr>
                </a:solidFill>
              </a:rPr>
              <a:pPr algn="ctr">
                <a:defRPr/>
              </a:pPr>
              <a:t>36</a:t>
            </a:fld>
            <a:endParaRPr lang="en-GB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765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07963"/>
            <a:ext cx="1368425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7376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120650"/>
            <a:ext cx="1839912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Title 3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/>
              <a:t>Data and Content technologies </a:t>
            </a:r>
            <a:br>
              <a:rPr lang="en-GB" dirty="0" smtClean="0"/>
            </a:br>
            <a:r>
              <a:rPr lang="en-GB" sz="1800" dirty="0" smtClean="0"/>
              <a:t>2016-2017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349750"/>
          </a:xfrm>
        </p:spPr>
        <p:txBody>
          <a:bodyPr/>
          <a:lstStyle/>
          <a:p>
            <a:pPr marL="295275" indent="-285750" defTabSz="449437" eaLnBrk="1" hangingPunct="1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1800" dirty="0" smtClean="0"/>
              <a:t>Improve </a:t>
            </a:r>
            <a:r>
              <a:rPr lang="en-GB" sz="1800" b="1" dirty="0" smtClean="0"/>
              <a:t>access</a:t>
            </a:r>
            <a:r>
              <a:rPr lang="en-GB" sz="1800" dirty="0" smtClean="0"/>
              <a:t>, </a:t>
            </a:r>
            <a:r>
              <a:rPr lang="en-GB" sz="1800" b="1" dirty="0" smtClean="0"/>
              <a:t>creation</a:t>
            </a:r>
            <a:r>
              <a:rPr lang="en-GB" sz="1800" dirty="0" smtClean="0"/>
              <a:t>, </a:t>
            </a:r>
            <a:r>
              <a:rPr lang="en-GB" sz="1800" b="1" dirty="0" smtClean="0"/>
              <a:t>management</a:t>
            </a:r>
            <a:r>
              <a:rPr lang="en-GB" sz="1800" dirty="0" smtClean="0"/>
              <a:t> and </a:t>
            </a:r>
            <a:r>
              <a:rPr lang="en-GB" sz="1800" b="1" dirty="0" smtClean="0"/>
              <a:t>use</a:t>
            </a:r>
            <a:r>
              <a:rPr lang="en-GB" sz="1800" dirty="0" smtClean="0"/>
              <a:t> of </a:t>
            </a:r>
            <a:r>
              <a:rPr lang="en-GB" sz="1800" b="1" dirty="0" smtClean="0"/>
              <a:t>data</a:t>
            </a:r>
            <a:r>
              <a:rPr lang="en-GB" sz="1800" dirty="0" smtClean="0"/>
              <a:t> and </a:t>
            </a:r>
            <a:r>
              <a:rPr lang="en-GB" sz="1800" b="1" dirty="0" smtClean="0"/>
              <a:t>content</a:t>
            </a:r>
            <a:r>
              <a:rPr lang="en-GB" sz="1800" dirty="0" smtClean="0"/>
              <a:t> through advances along the </a:t>
            </a:r>
            <a:r>
              <a:rPr lang="en-GB" sz="1800" b="1" dirty="0" smtClean="0"/>
              <a:t>data, content and knowledge value chains</a:t>
            </a:r>
            <a:r>
              <a:rPr lang="en-GB" sz="1800" dirty="0" smtClean="0"/>
              <a:t>.</a:t>
            </a:r>
          </a:p>
          <a:p>
            <a:pPr marL="295275" indent="-285750" defTabSz="449437" eaLnBrk="1" hangingPunct="1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en-GB" sz="1800" dirty="0" smtClean="0"/>
          </a:p>
          <a:p>
            <a:pPr marL="295275" indent="-285750" defTabSz="449437" eaLnBrk="1" hangingPunct="1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1800" dirty="0"/>
              <a:t>Organised in </a:t>
            </a:r>
            <a:r>
              <a:rPr lang="en-GB" sz="1800" dirty="0" smtClean="0"/>
              <a:t>eleven topics (+ one prize):</a:t>
            </a:r>
          </a:p>
          <a:p>
            <a:pPr marL="295275" indent="-285750" defTabSz="449437" eaLnBrk="1" hangingPunct="1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en-GB" sz="600" dirty="0"/>
          </a:p>
          <a:p>
            <a:pPr marL="538163" lvl="2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b="1" dirty="0" smtClean="0">
                <a:solidFill>
                  <a:schemeClr val="accent5">
                    <a:lumMod val="50000"/>
                  </a:schemeClr>
                </a:solidFill>
              </a:rPr>
              <a:t>Big data PPP (153 M€)</a:t>
            </a:r>
          </a:p>
          <a:p>
            <a:pPr marL="995363" lvl="3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400" dirty="0" smtClean="0"/>
              <a:t>Cross-sectorial </a:t>
            </a:r>
            <a:r>
              <a:rPr lang="en-GB" sz="1400" dirty="0"/>
              <a:t>and cross-lingual data integration and experimentation (54 M€)</a:t>
            </a:r>
          </a:p>
          <a:p>
            <a:pPr marL="995363" lvl="3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400" dirty="0"/>
              <a:t>Large </a:t>
            </a:r>
            <a:r>
              <a:rPr lang="en-GB" sz="1400" dirty="0" smtClean="0"/>
              <a:t>scale </a:t>
            </a:r>
            <a:r>
              <a:rPr lang="en-GB" sz="1400" dirty="0"/>
              <a:t>p</a:t>
            </a:r>
            <a:r>
              <a:rPr lang="en-GB" sz="1400" dirty="0" smtClean="0"/>
              <a:t>ilots in </a:t>
            </a:r>
            <a:r>
              <a:rPr lang="en-GB" sz="1400" dirty="0"/>
              <a:t>sectors best benefitting from data-driven </a:t>
            </a:r>
            <a:r>
              <a:rPr lang="en-GB" sz="1400" dirty="0" smtClean="0"/>
              <a:t>innovation (50 M€)</a:t>
            </a:r>
          </a:p>
          <a:p>
            <a:pPr marL="995363" lvl="3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400" dirty="0" smtClean="0"/>
              <a:t>Research </a:t>
            </a:r>
            <a:r>
              <a:rPr lang="en-GB" sz="1400" dirty="0"/>
              <a:t>addressing main technology challenges of the data </a:t>
            </a:r>
            <a:r>
              <a:rPr lang="en-GB" sz="1400" dirty="0" smtClean="0"/>
              <a:t>economy (31 M€)</a:t>
            </a:r>
          </a:p>
          <a:p>
            <a:pPr marL="995363" lvl="3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400" dirty="0"/>
              <a:t>Support, industrial skills, benchmarking and </a:t>
            </a:r>
            <a:r>
              <a:rPr lang="en-GB" sz="1400" dirty="0" smtClean="0"/>
              <a:t>evaluation (7 M€)</a:t>
            </a:r>
          </a:p>
          <a:p>
            <a:pPr marL="995363" lvl="3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400" dirty="0" smtClean="0"/>
              <a:t>Privacy-preserving </a:t>
            </a:r>
            <a:r>
              <a:rPr lang="en-GB" sz="1400" dirty="0"/>
              <a:t>big data </a:t>
            </a:r>
            <a:r>
              <a:rPr lang="en-GB" sz="1400" dirty="0" smtClean="0"/>
              <a:t>technologies (9 M€)</a:t>
            </a:r>
          </a:p>
          <a:p>
            <a:pPr marL="995363" lvl="3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fr-BE" sz="1400" i="1" dirty="0" err="1" smtClean="0"/>
              <a:t>Big</a:t>
            </a:r>
            <a:r>
              <a:rPr lang="fr-BE" sz="1400" i="1" dirty="0" smtClean="0"/>
              <a:t> Data </a:t>
            </a:r>
            <a:r>
              <a:rPr lang="fr-BE" sz="1400" i="1" dirty="0" err="1" smtClean="0"/>
              <a:t>inducement</a:t>
            </a:r>
            <a:r>
              <a:rPr lang="fr-BE" sz="1400" i="1" dirty="0" smtClean="0"/>
              <a:t> </a:t>
            </a:r>
            <a:r>
              <a:rPr lang="fr-BE" sz="1400" i="1" dirty="0" err="1" smtClean="0"/>
              <a:t>prize</a:t>
            </a:r>
            <a:r>
              <a:rPr lang="fr-BE" sz="1400" i="1" dirty="0" smtClean="0"/>
              <a:t> (2 M€)</a:t>
            </a:r>
            <a:endParaRPr lang="en-GB" sz="1400" i="1" dirty="0" smtClean="0"/>
          </a:p>
          <a:p>
            <a:pPr marL="823913" lvl="3" indent="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defRPr/>
            </a:pPr>
            <a:endParaRPr lang="en-GB" sz="600" dirty="0" smtClean="0"/>
          </a:p>
          <a:p>
            <a:pPr marL="538163" lvl="2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500" b="1" dirty="0"/>
              <a:t>Media and content </a:t>
            </a:r>
            <a:r>
              <a:rPr lang="en-GB" sz="1500" b="1" dirty="0" smtClean="0"/>
              <a:t>convergence </a:t>
            </a:r>
            <a:r>
              <a:rPr lang="en-GB" sz="1500" dirty="0" smtClean="0"/>
              <a:t>(39 M€)</a:t>
            </a:r>
          </a:p>
          <a:p>
            <a:pPr marL="538163" lvl="2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500" dirty="0"/>
              <a:t>Tools for </a:t>
            </a:r>
            <a:r>
              <a:rPr lang="en-GB" sz="1500" b="1" dirty="0"/>
              <a:t>smart digital content in the creative </a:t>
            </a:r>
            <a:r>
              <a:rPr lang="en-GB" sz="1500" b="1" dirty="0" smtClean="0"/>
              <a:t>industries </a:t>
            </a:r>
            <a:r>
              <a:rPr lang="en-GB" sz="1500" dirty="0" smtClean="0"/>
              <a:t>(17 M€)</a:t>
            </a:r>
          </a:p>
          <a:p>
            <a:pPr marL="538163" lvl="2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500" dirty="0"/>
              <a:t>Support </a:t>
            </a:r>
            <a:r>
              <a:rPr lang="en-GB" sz="1500" b="1" dirty="0"/>
              <a:t>technology transfer to the creative </a:t>
            </a:r>
            <a:r>
              <a:rPr lang="en-GB" sz="1500" b="1" dirty="0" smtClean="0"/>
              <a:t>industries </a:t>
            </a:r>
            <a:r>
              <a:rPr lang="en-GB" sz="1500" dirty="0" smtClean="0"/>
              <a:t>(14 M€)</a:t>
            </a:r>
          </a:p>
          <a:p>
            <a:pPr marL="538163" lvl="2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en-GB" sz="600" dirty="0" smtClean="0"/>
          </a:p>
          <a:p>
            <a:pPr marL="538163" lvl="2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500" dirty="0"/>
              <a:t>Technologies for </a:t>
            </a:r>
            <a:r>
              <a:rPr lang="en-GB" sz="1500" b="1" dirty="0"/>
              <a:t>Learning and </a:t>
            </a:r>
            <a:r>
              <a:rPr lang="en-GB" sz="1500" b="1" dirty="0" smtClean="0"/>
              <a:t>Skills </a:t>
            </a:r>
            <a:r>
              <a:rPr lang="en-GB" sz="1500" dirty="0" smtClean="0"/>
              <a:t>(31 M€)</a:t>
            </a:r>
          </a:p>
          <a:p>
            <a:pPr marL="538163" lvl="2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500" dirty="0"/>
              <a:t>Interfaces for </a:t>
            </a:r>
            <a:r>
              <a:rPr lang="en-GB" sz="1500" b="1" dirty="0" smtClean="0"/>
              <a:t>accessibility </a:t>
            </a:r>
            <a:r>
              <a:rPr lang="en-GB" sz="1500" dirty="0" smtClean="0"/>
              <a:t>(12 M€)</a:t>
            </a:r>
          </a:p>
          <a:p>
            <a:pPr marL="538163" lvl="2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500" b="1" dirty="0" smtClean="0"/>
              <a:t>Gaming </a:t>
            </a:r>
            <a:r>
              <a:rPr lang="en-GB" sz="1500" b="1" dirty="0"/>
              <a:t>and </a:t>
            </a:r>
            <a:r>
              <a:rPr lang="en-GB" sz="1500" b="1" dirty="0" err="1" smtClean="0"/>
              <a:t>gamification</a:t>
            </a:r>
            <a:r>
              <a:rPr lang="en-GB" sz="1500" b="1" dirty="0" smtClean="0"/>
              <a:t> </a:t>
            </a:r>
            <a:r>
              <a:rPr lang="en-GB" sz="1500" dirty="0" smtClean="0"/>
              <a:t>(12 M€)</a:t>
            </a:r>
          </a:p>
          <a:p>
            <a:pPr marL="538163" lvl="2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en-GB" sz="1400" dirty="0" smtClean="0"/>
          </a:p>
          <a:p>
            <a:pPr marL="714375" lvl="2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pPr marL="9525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defRPr/>
            </a:pPr>
            <a:endParaRPr lang="fr-BE" sz="1800" b="1" dirty="0"/>
          </a:p>
          <a:p>
            <a:pPr marL="9525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defRPr/>
            </a:pPr>
            <a:endParaRPr lang="en-GB" b="1" dirty="0" smtClean="0"/>
          </a:p>
        </p:txBody>
      </p:sp>
      <p:sp>
        <p:nvSpPr>
          <p:cNvPr id="6" name="Oval 5"/>
          <p:cNvSpPr/>
          <p:nvPr/>
        </p:nvSpPr>
        <p:spPr bwMode="auto">
          <a:xfrm>
            <a:off x="5148064" y="548680"/>
            <a:ext cx="1512168" cy="689177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77800" dist="101600" dir="2700000">
              <a:prstClr val="black">
                <a:alpha val="50000"/>
              </a:prstClr>
            </a:innerShdw>
          </a:effectLst>
        </p:spPr>
        <p:txBody>
          <a:bodyPr anchor="ctr" anchorCtr="1"/>
          <a:lstStyle/>
          <a:p>
            <a:pPr algn="ctr" defTabSz="5127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BE" sz="20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278 </a:t>
            </a:r>
            <a:r>
              <a:rPr lang="fr-BE" sz="16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M€</a:t>
            </a:r>
            <a:endParaRPr lang="en-GB" sz="1600" b="1" dirty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84650" y="6381750"/>
            <a:ext cx="5032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36E01687-676B-4EB2-8CED-DB1506E5103F}" type="slidenum">
              <a:rPr lang="fr-BE">
                <a:solidFill>
                  <a:schemeClr val="tx2">
                    <a:lumMod val="95000"/>
                    <a:lumOff val="5000"/>
                  </a:schemeClr>
                </a:solidFill>
              </a:rPr>
              <a:pPr algn="ctr">
                <a:defRPr/>
              </a:pPr>
              <a:t>37</a:t>
            </a:fld>
            <a:endParaRPr lang="en-GB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681" name="AutoShape 9" descr="http://www.busitelce.com/images/visual/big-data-word-cloud/word-cloud-big-data-1.jpg"/>
          <p:cNvSpPr>
            <a:spLocks noChangeAspect="1" noChangeArrowheads="1"/>
          </p:cNvSpPr>
          <p:nvPr/>
        </p:nvSpPr>
        <p:spPr bwMode="auto">
          <a:xfrm>
            <a:off x="155575" y="-2827338"/>
            <a:ext cx="4057650" cy="589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82" name="AutoShape 12" descr="https://upload.wikimedia.org/wikipedia/commons/thumb/4/43/Feed-icon.svg/150px-Feed-icon.svg.png"/>
          <p:cNvSpPr>
            <a:spLocks noChangeAspect="1" noChangeArrowheads="1"/>
          </p:cNvSpPr>
          <p:nvPr/>
        </p:nvSpPr>
        <p:spPr bwMode="auto">
          <a:xfrm>
            <a:off x="155575" y="-685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8509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 txBox="1">
            <a:spLocks/>
          </p:cNvSpPr>
          <p:nvPr/>
        </p:nvSpPr>
        <p:spPr bwMode="auto">
          <a:xfrm>
            <a:off x="457200" y="549275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/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2300" b="1">
                <a:solidFill>
                  <a:srgbClr val="0070C0"/>
                </a:solidFill>
                <a:latin typeface="Verdana" pitchFamily="34" charset="0"/>
              </a:rPr>
              <a:t>Robotics and autonomous systems</a:t>
            </a:r>
            <a:br>
              <a:rPr lang="en-GB" sz="2300" b="1">
                <a:solidFill>
                  <a:srgbClr val="0070C0"/>
                </a:solidFill>
                <a:latin typeface="Verdana" pitchFamily="34" charset="0"/>
              </a:rPr>
            </a:br>
            <a:r>
              <a:rPr lang="en-GB" b="1">
                <a:solidFill>
                  <a:srgbClr val="0070C0"/>
                </a:solidFill>
                <a:latin typeface="Verdana" pitchFamily="34" charset="0"/>
              </a:rPr>
              <a:t>2016-2017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3889375"/>
          </a:xfrm>
        </p:spPr>
        <p:txBody>
          <a:bodyPr/>
          <a:lstStyle/>
          <a:p>
            <a:pPr marL="180975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b="1" dirty="0" smtClean="0"/>
              <a:t>Technology-driven</a:t>
            </a:r>
            <a:r>
              <a:rPr lang="en-GB" sz="1800" dirty="0" smtClean="0"/>
              <a:t> actions to keep EU at the cutting edge of research + </a:t>
            </a:r>
            <a:r>
              <a:rPr lang="en-GB" sz="1800" b="1" dirty="0" smtClean="0"/>
              <a:t>market-driven</a:t>
            </a:r>
            <a:r>
              <a:rPr lang="en-GB" sz="1800" dirty="0" smtClean="0"/>
              <a:t> actions to accelerate take-up and deployment of robots</a:t>
            </a:r>
          </a:p>
          <a:p>
            <a:pPr marL="180975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b="1" dirty="0" smtClean="0"/>
              <a:t>Roadmap-based approach</a:t>
            </a:r>
            <a:br>
              <a:rPr lang="en-GB" sz="1800" b="1" dirty="0" smtClean="0"/>
            </a:br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  <a:sym typeface="Wingdings 3"/>
              </a:rPr>
              <a:t></a:t>
            </a:r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</a:rPr>
              <a:t> Robotics PPP</a:t>
            </a:r>
            <a:endParaRPr lang="en-GB" sz="1800" b="1" dirty="0" smtClean="0"/>
          </a:p>
          <a:p>
            <a:pPr marL="180975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dirty="0"/>
              <a:t>Organised in </a:t>
            </a:r>
            <a:r>
              <a:rPr lang="en-GB" sz="1800" dirty="0" smtClean="0"/>
              <a:t>four topics in LEIT-ICT + one topic in SC2:</a:t>
            </a:r>
          </a:p>
          <a:p>
            <a:pPr marL="714375" lvl="2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b="1" dirty="0"/>
              <a:t>Advanced robot capabilities </a:t>
            </a:r>
            <a:r>
              <a:rPr lang="en-GB" sz="1800" b="1" dirty="0" smtClean="0"/>
              <a:t>research and take-up </a:t>
            </a:r>
            <a:br>
              <a:rPr lang="en-GB" sz="1800" b="1" dirty="0" smtClean="0"/>
            </a:br>
            <a:r>
              <a:rPr lang="en-GB" sz="1800" dirty="0" smtClean="0"/>
              <a:t>(64 M€)</a:t>
            </a:r>
          </a:p>
          <a:p>
            <a:pPr marL="714375" lvl="2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b="1" dirty="0"/>
              <a:t>System abilities</a:t>
            </a:r>
            <a:r>
              <a:rPr lang="en-GB" sz="1800" dirty="0"/>
              <a:t>, </a:t>
            </a:r>
            <a:r>
              <a:rPr lang="en-GB" sz="1800" b="1" dirty="0"/>
              <a:t>development and pilot </a:t>
            </a:r>
            <a:r>
              <a:rPr lang="en-GB" sz="1800" b="1" dirty="0" smtClean="0"/>
              <a:t>installations </a:t>
            </a:r>
            <a:br>
              <a:rPr lang="en-GB" sz="1800" b="1" dirty="0" smtClean="0"/>
            </a:br>
            <a:r>
              <a:rPr lang="en-GB" sz="1800" dirty="0" smtClean="0"/>
              <a:t>(42 M€)</a:t>
            </a:r>
          </a:p>
          <a:p>
            <a:pPr marL="714375" lvl="2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b="1" dirty="0"/>
              <a:t>System abilities, SME &amp; benchmarking actions, safety </a:t>
            </a:r>
            <a:r>
              <a:rPr lang="en-GB" sz="1800" b="1" dirty="0" smtClean="0"/>
              <a:t>certification </a:t>
            </a:r>
            <a:r>
              <a:rPr lang="en-GB" sz="1800" dirty="0" smtClean="0"/>
              <a:t>(46 M€)</a:t>
            </a:r>
          </a:p>
          <a:p>
            <a:pPr marL="714375" lvl="2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b="1" dirty="0"/>
              <a:t>Robotics </a:t>
            </a:r>
            <a:r>
              <a:rPr lang="en-GB" sz="1800" b="1" dirty="0" smtClean="0"/>
              <a:t>competition</a:t>
            </a:r>
            <a:r>
              <a:rPr lang="en-GB" sz="1800" dirty="0"/>
              <a:t>, coordination and </a:t>
            </a:r>
            <a:r>
              <a:rPr lang="en-GB" sz="1800" dirty="0" smtClean="0"/>
              <a:t>support (5 M€)</a:t>
            </a:r>
          </a:p>
          <a:p>
            <a:pPr marL="714375" lvl="2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en-GB" sz="600" dirty="0" smtClean="0"/>
          </a:p>
          <a:p>
            <a:pPr marL="714375" lvl="2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b="1" dirty="0"/>
              <a:t>Robotics Advances for Precision </a:t>
            </a:r>
            <a:r>
              <a:rPr lang="en-GB" sz="1800" b="1" dirty="0" smtClean="0"/>
              <a:t>Farming </a:t>
            </a:r>
            <a:r>
              <a:rPr lang="en-GB" sz="1800" dirty="0" smtClean="0"/>
              <a:t>(7 M€) (SC2)</a:t>
            </a:r>
            <a:endParaRPr lang="en-GB" sz="1800" dirty="0"/>
          </a:p>
        </p:txBody>
      </p:sp>
      <p:sp>
        <p:nvSpPr>
          <p:cNvPr id="9" name="Oval 8"/>
          <p:cNvSpPr/>
          <p:nvPr/>
        </p:nvSpPr>
        <p:spPr bwMode="auto">
          <a:xfrm>
            <a:off x="6876256" y="579583"/>
            <a:ext cx="1512168" cy="689177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77800" dist="101600" dir="2700000">
              <a:prstClr val="black">
                <a:alpha val="50000"/>
              </a:prstClr>
            </a:innerShdw>
          </a:effectLst>
        </p:spPr>
        <p:txBody>
          <a:bodyPr anchor="ctr" anchorCtr="1"/>
          <a:lstStyle/>
          <a:p>
            <a:pPr algn="ctr" defTabSz="5127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BE" sz="20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164 </a:t>
            </a:r>
            <a:r>
              <a:rPr lang="fr-BE" sz="16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M€</a:t>
            </a:r>
            <a:endParaRPr lang="en-GB" sz="1600" b="1" dirty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4650" y="6381750"/>
            <a:ext cx="5032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8E6798D0-9592-4333-9528-7124F131C40D}" type="slidenum">
              <a:rPr lang="fr-BE">
                <a:solidFill>
                  <a:schemeClr val="tx2">
                    <a:lumMod val="95000"/>
                    <a:lumOff val="5000"/>
                  </a:schemeClr>
                </a:solidFill>
              </a:rPr>
              <a:pPr algn="ctr">
                <a:defRPr/>
              </a:pPr>
              <a:t>38</a:t>
            </a:fld>
            <a:endParaRPr lang="en-GB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394" y="2204864"/>
            <a:ext cx="1202060" cy="187220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0732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 txBox="1">
            <a:spLocks/>
          </p:cNvSpPr>
          <p:nvPr/>
        </p:nvSpPr>
        <p:spPr bwMode="auto">
          <a:xfrm>
            <a:off x="457200" y="549275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/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2300" b="1">
                <a:solidFill>
                  <a:srgbClr val="0070C0"/>
                </a:solidFill>
                <a:latin typeface="Verdana" pitchFamily="34" charset="0"/>
              </a:rPr>
              <a:t>ICT key enabling technologies</a:t>
            </a:r>
            <a:br>
              <a:rPr lang="en-GB" sz="2300" b="1">
                <a:solidFill>
                  <a:srgbClr val="0070C0"/>
                </a:solidFill>
                <a:latin typeface="Verdana" pitchFamily="34" charset="0"/>
              </a:rPr>
            </a:br>
            <a:r>
              <a:rPr lang="en-GB" b="1">
                <a:solidFill>
                  <a:srgbClr val="0070C0"/>
                </a:solidFill>
                <a:latin typeface="Verdana" pitchFamily="34" charset="0"/>
              </a:rPr>
              <a:t>2016-2017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751387"/>
          </a:xfrm>
        </p:spPr>
        <p:txBody>
          <a:bodyPr/>
          <a:lstStyle/>
          <a:p>
            <a:pPr marL="180975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dirty="0" smtClean="0"/>
              <a:t>Translate Europe's S&amp;T excellence in </a:t>
            </a:r>
            <a:r>
              <a:rPr lang="en-GB" sz="1800" b="1" dirty="0" smtClean="0"/>
              <a:t>photonics</a:t>
            </a:r>
            <a:r>
              <a:rPr lang="en-GB" sz="1800" dirty="0" smtClean="0"/>
              <a:t> and </a:t>
            </a:r>
            <a:r>
              <a:rPr lang="en-GB" sz="1800" b="1" dirty="0" smtClean="0"/>
              <a:t>micro- and </a:t>
            </a:r>
            <a:r>
              <a:rPr lang="en-GB" sz="1800" b="1" dirty="0" err="1" smtClean="0"/>
              <a:t>nano</a:t>
            </a:r>
            <a:r>
              <a:rPr lang="en-GB" sz="1800" b="1" dirty="0" smtClean="0"/>
              <a:t>-electronics</a:t>
            </a:r>
            <a:r>
              <a:rPr lang="en-GB" sz="1800" dirty="0" smtClean="0"/>
              <a:t> into strengthened competitiveness and market leadership</a:t>
            </a:r>
          </a:p>
          <a:p>
            <a:pPr marL="180975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b="1" dirty="0" smtClean="0"/>
              <a:t>Address the whole research and innovation value chain in photonics technology</a:t>
            </a:r>
            <a:r>
              <a:rPr lang="en-GB" sz="1800" dirty="0" smtClean="0"/>
              <a:t>: from materials to manufacturing, products and services, through equipment and devices – from advanced R&amp;D to pilot lines</a:t>
            </a:r>
            <a:r>
              <a:rPr lang="en-GB" sz="1800" b="1" dirty="0" smtClean="0"/>
              <a:t/>
            </a:r>
            <a:br>
              <a:rPr lang="en-GB" sz="1800" b="1" dirty="0" smtClean="0"/>
            </a:b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sym typeface="Wingdings 3"/>
              </a:rPr>
              <a:t>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</a:rPr>
              <a:t>Photonics PPP 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(153 M€)</a:t>
            </a:r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  <a:sym typeface="Wingdings 3"/>
              </a:rPr>
              <a:t></a:t>
            </a:r>
            <a:r>
              <a:rPr lang="en-GB" sz="1800" dirty="0" smtClean="0">
                <a:solidFill>
                  <a:schemeClr val="tx1"/>
                </a:solidFill>
              </a:rPr>
              <a:t> Complemented by activities of LEIT-NMBP and </a:t>
            </a:r>
            <a:r>
              <a:rPr lang="en-GB" sz="1800" b="1" dirty="0" err="1" smtClean="0">
                <a:solidFill>
                  <a:schemeClr val="accent1">
                    <a:lumMod val="75000"/>
                  </a:schemeClr>
                </a:solidFill>
              </a:rPr>
              <a:t>FoF</a:t>
            </a:r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</a:rPr>
              <a:t> PPP</a:t>
            </a:r>
            <a:endParaRPr lang="en-GB" sz="1800" i="1" dirty="0">
              <a:solidFill>
                <a:schemeClr val="tx1"/>
              </a:solidFill>
            </a:endParaRPr>
          </a:p>
          <a:p>
            <a:pPr marL="180975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dirty="0" smtClean="0"/>
              <a:t>Cover </a:t>
            </a:r>
            <a:r>
              <a:rPr lang="en-GB" sz="1800" b="1" dirty="0" smtClean="0"/>
              <a:t>generic technology developments on micro- and </a:t>
            </a:r>
            <a:r>
              <a:rPr lang="en-GB" sz="1800" b="1" dirty="0" err="1" smtClean="0"/>
              <a:t>nano</a:t>
            </a:r>
            <a:r>
              <a:rPr lang="en-GB" sz="1800" b="1" dirty="0" smtClean="0"/>
              <a:t>-electronics</a:t>
            </a:r>
            <a:r>
              <a:rPr lang="en-GB" sz="1800" dirty="0" smtClean="0"/>
              <a:t> focused on exploratory research and lower Technology Readiness Levels (TRLs) </a:t>
            </a:r>
            <a:r>
              <a:rPr lang="en-GB" sz="1800" dirty="0">
                <a:solidFill>
                  <a:schemeClr val="tx1"/>
                </a:solidFill>
              </a:rPr>
              <a:t>(23 M€)</a:t>
            </a:r>
          </a:p>
          <a:p>
            <a:pPr marL="714375" lvl="2" indent="-171450" defTabSz="449437" eaLnBrk="1" hangingPunct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dirty="0" smtClean="0"/>
              <a:t>Complementary to the JTI Electronic Components and Systems</a:t>
            </a:r>
          </a:p>
          <a:p>
            <a:pPr marL="180975" lvl="1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fr-BE" dirty="0" err="1"/>
              <a:t>Organised</a:t>
            </a:r>
            <a:r>
              <a:rPr lang="fr-BE" dirty="0"/>
              <a:t> in </a:t>
            </a:r>
            <a:r>
              <a:rPr lang="fr-BE" dirty="0" err="1"/>
              <a:t>three</a:t>
            </a:r>
            <a:r>
              <a:rPr lang="fr-BE" dirty="0"/>
              <a:t> </a:t>
            </a:r>
            <a:r>
              <a:rPr lang="fr-BE" dirty="0" err="1" smtClean="0"/>
              <a:t>topics</a:t>
            </a:r>
            <a:r>
              <a:rPr lang="fr-BE" dirty="0" smtClean="0"/>
              <a:t> in LEIT-ICT + one in LEIT-NMBP </a:t>
            </a:r>
            <a:br>
              <a:rPr lang="fr-BE" dirty="0" smtClean="0"/>
            </a:br>
            <a:r>
              <a:rPr lang="fr-BE" dirty="0" smtClean="0"/>
              <a:t>+ one in </a:t>
            </a:r>
            <a:r>
              <a:rPr lang="fr-BE" dirty="0" err="1" smtClean="0"/>
              <a:t>FoF</a:t>
            </a:r>
            <a:endParaRPr lang="fr-BE" dirty="0" smtClean="0"/>
          </a:p>
          <a:p>
            <a:pPr marL="1322388" lvl="2" indent="-171450" defTabSz="449437" eaLnBrk="1" hangingPunct="1"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en-GB" dirty="0"/>
          </a:p>
        </p:txBody>
      </p:sp>
      <p:sp>
        <p:nvSpPr>
          <p:cNvPr id="9" name="Oval 8"/>
          <p:cNvSpPr/>
          <p:nvPr/>
        </p:nvSpPr>
        <p:spPr bwMode="auto">
          <a:xfrm>
            <a:off x="6444208" y="579583"/>
            <a:ext cx="1512168" cy="689177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77800" dist="101600" dir="2700000">
              <a:prstClr val="black">
                <a:alpha val="50000"/>
              </a:prstClr>
            </a:innerShdw>
          </a:effectLst>
        </p:spPr>
        <p:txBody>
          <a:bodyPr anchor="ctr" anchorCtr="1"/>
          <a:lstStyle/>
          <a:p>
            <a:pPr algn="ctr" defTabSz="5127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BE" sz="20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181 </a:t>
            </a:r>
            <a:r>
              <a:rPr lang="fr-BE" sz="16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M€</a:t>
            </a:r>
            <a:endParaRPr lang="en-GB" sz="1600" b="1" dirty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4650" y="6381750"/>
            <a:ext cx="5032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C99E9188-3136-4C02-A011-F50864025684}" type="slidenum">
              <a:rPr lang="fr-BE">
                <a:solidFill>
                  <a:schemeClr val="tx2">
                    <a:lumMod val="95000"/>
                    <a:lumOff val="5000"/>
                  </a:schemeClr>
                </a:solidFill>
              </a:rPr>
              <a:pPr algn="ctr">
                <a:defRPr/>
              </a:pPr>
              <a:t>39</a:t>
            </a:fld>
            <a:endParaRPr lang="en-GB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38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688975" y="1030288"/>
            <a:ext cx="7348538" cy="5408612"/>
            <a:chOff x="295" y="482"/>
            <a:chExt cx="5034" cy="3705"/>
          </a:xfrm>
        </p:grpSpPr>
        <p:grpSp>
          <p:nvGrpSpPr>
            <p:cNvPr id="24615" name="Group 13"/>
            <p:cNvGrpSpPr>
              <a:grpSpLocks/>
            </p:cNvGrpSpPr>
            <p:nvPr/>
          </p:nvGrpSpPr>
          <p:grpSpPr bwMode="auto">
            <a:xfrm>
              <a:off x="529" y="482"/>
              <a:ext cx="4800" cy="3705"/>
              <a:chOff x="346" y="482"/>
              <a:chExt cx="4800" cy="3705"/>
            </a:xfrm>
          </p:grpSpPr>
          <p:sp>
            <p:nvSpPr>
              <p:cNvPr id="24617" name="Oval 14"/>
              <p:cNvSpPr>
                <a:spLocks noChangeArrowheads="1"/>
              </p:cNvSpPr>
              <p:nvPr/>
            </p:nvSpPr>
            <p:spPr bwMode="auto">
              <a:xfrm>
                <a:off x="567" y="482"/>
                <a:ext cx="4400" cy="3674"/>
              </a:xfrm>
              <a:prstGeom prst="ellipse">
                <a:avLst/>
              </a:prstGeom>
              <a:noFill/>
              <a:ln w="28575" algn="ctr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bg1"/>
                  </a:buClr>
                  <a:buChar char="•"/>
                  <a:defRPr sz="2400" i="1">
                    <a:solidFill>
                      <a:srgbClr val="0F5494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2000" b="1">
                    <a:solidFill>
                      <a:srgbClr val="0F5494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 sz="1400">
                    <a:solidFill>
                      <a:srgbClr val="0F5494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fr-FR" altLang="en-US" sz="1200" i="0">
                  <a:latin typeface="Verdana" pitchFamily="34" charset="0"/>
                </a:endParaRPr>
              </a:p>
            </p:txBody>
          </p:sp>
          <p:pic>
            <p:nvPicPr>
              <p:cNvPr id="24618" name="Picture 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" y="2192"/>
                <a:ext cx="530" cy="5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619" name="Picture 1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4" y="3366"/>
                <a:ext cx="771" cy="6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620" name="Picture 1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6" y="482"/>
                <a:ext cx="680" cy="5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621" name="Picture 1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6" y="572"/>
                <a:ext cx="564" cy="5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622" name="Picture 19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4" y="1797"/>
                <a:ext cx="542" cy="8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623" name="Picture 20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5" y="3430"/>
                <a:ext cx="692" cy="7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4616" name="Text Box 21"/>
            <p:cNvSpPr txBox="1">
              <a:spLocks noChangeArrowheads="1"/>
            </p:cNvSpPr>
            <p:nvPr/>
          </p:nvSpPr>
          <p:spPr bwMode="auto">
            <a:xfrm>
              <a:off x="295" y="1071"/>
              <a:ext cx="9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400" i="0">
                <a:solidFill>
                  <a:srgbClr val="006600"/>
                </a:solidFill>
                <a:cs typeface="Arial" charset="0"/>
              </a:endParaRPr>
            </a:p>
          </p:txBody>
        </p:sp>
      </p:grpSp>
      <p:grpSp>
        <p:nvGrpSpPr>
          <p:cNvPr id="24579" name="Group 22"/>
          <p:cNvGrpSpPr>
            <a:grpSpLocks/>
          </p:cNvGrpSpPr>
          <p:nvPr/>
        </p:nvGrpSpPr>
        <p:grpSpPr bwMode="auto">
          <a:xfrm>
            <a:off x="2832100" y="2508250"/>
            <a:ext cx="3162299" cy="2649538"/>
            <a:chOff x="1870" y="1434"/>
            <a:chExt cx="2166" cy="1815"/>
          </a:xfrm>
        </p:grpSpPr>
        <p:grpSp>
          <p:nvGrpSpPr>
            <p:cNvPr id="24602" name="Group 23"/>
            <p:cNvGrpSpPr>
              <a:grpSpLocks/>
            </p:cNvGrpSpPr>
            <p:nvPr/>
          </p:nvGrpSpPr>
          <p:grpSpPr bwMode="auto">
            <a:xfrm>
              <a:off x="2420" y="2055"/>
              <a:ext cx="1319" cy="537"/>
              <a:chOff x="1578" y="3475"/>
              <a:chExt cx="3917" cy="732"/>
            </a:xfrm>
          </p:grpSpPr>
          <p:grpSp>
            <p:nvGrpSpPr>
              <p:cNvPr id="24611" name="Group 24"/>
              <p:cNvGrpSpPr>
                <a:grpSpLocks/>
              </p:cNvGrpSpPr>
              <p:nvPr/>
            </p:nvGrpSpPr>
            <p:grpSpPr bwMode="auto">
              <a:xfrm>
                <a:off x="1701" y="3475"/>
                <a:ext cx="2042" cy="600"/>
                <a:chOff x="1701" y="3475"/>
                <a:chExt cx="2042" cy="600"/>
              </a:xfrm>
            </p:grpSpPr>
            <p:pic>
              <p:nvPicPr>
                <p:cNvPr id="24613" name="Picture 25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90" y="3475"/>
                  <a:ext cx="953" cy="5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4614" name="Picture 26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01" y="3475"/>
                  <a:ext cx="1088" cy="600"/>
                </a:xfrm>
                <a:prstGeom prst="rect">
                  <a:avLst/>
                </a:prstGeom>
                <a:solidFill>
                  <a:srgbClr val="FF9900">
                    <a:alpha val="349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9933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24612" name="Text Box 27"/>
              <p:cNvSpPr txBox="1">
                <a:spLocks noChangeArrowheads="1"/>
              </p:cNvSpPr>
              <p:nvPr/>
            </p:nvSpPr>
            <p:spPr bwMode="auto">
              <a:xfrm>
                <a:off x="1578" y="3919"/>
                <a:ext cx="39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bg1"/>
                  </a:buClr>
                  <a:buChar char="•"/>
                  <a:defRPr sz="2400" i="1">
                    <a:solidFill>
                      <a:srgbClr val="0F5494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2000" b="1">
                    <a:solidFill>
                      <a:srgbClr val="0F5494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 sz="1400">
                    <a:solidFill>
                      <a:srgbClr val="0F5494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fr-BE" altLang="en-US" sz="1400" i="0" dirty="0" err="1" smtClean="0">
                    <a:solidFill>
                      <a:srgbClr val="A50021"/>
                    </a:solidFill>
                    <a:cs typeface="Arial" charset="0"/>
                  </a:rPr>
                  <a:t>Electronics</a:t>
                </a:r>
                <a:r>
                  <a:rPr lang="fr-BE" altLang="en-US" sz="1400" i="0" dirty="0" smtClean="0">
                    <a:solidFill>
                      <a:srgbClr val="A50021"/>
                    </a:solidFill>
                    <a:cs typeface="Arial" charset="0"/>
                  </a:rPr>
                  <a:t>, </a:t>
                </a:r>
                <a:r>
                  <a:rPr lang="fr-BE" altLang="en-US" sz="1400" i="0" dirty="0" err="1" smtClean="0">
                    <a:solidFill>
                      <a:srgbClr val="A50021"/>
                    </a:solidFill>
                    <a:cs typeface="Arial" charset="0"/>
                  </a:rPr>
                  <a:t>photonics</a:t>
                </a:r>
                <a:endParaRPr lang="en-GB" altLang="en-US" sz="1400" i="0" dirty="0">
                  <a:solidFill>
                    <a:srgbClr val="A50021"/>
                  </a:solidFill>
                  <a:cs typeface="Arial" charset="0"/>
                </a:endParaRPr>
              </a:p>
            </p:txBody>
          </p:sp>
        </p:grpSp>
        <p:grpSp>
          <p:nvGrpSpPr>
            <p:cNvPr id="24603" name="Group 28"/>
            <p:cNvGrpSpPr>
              <a:grpSpLocks/>
            </p:cNvGrpSpPr>
            <p:nvPr/>
          </p:nvGrpSpPr>
          <p:grpSpPr bwMode="auto">
            <a:xfrm>
              <a:off x="1870" y="1434"/>
              <a:ext cx="2166" cy="1815"/>
              <a:chOff x="1383" y="1156"/>
              <a:chExt cx="2631" cy="1957"/>
            </a:xfrm>
          </p:grpSpPr>
          <p:sp>
            <p:nvSpPr>
              <p:cNvPr id="24604" name="Oval 29"/>
              <p:cNvSpPr>
                <a:spLocks noChangeArrowheads="1"/>
              </p:cNvSpPr>
              <p:nvPr/>
            </p:nvSpPr>
            <p:spPr bwMode="auto">
              <a:xfrm>
                <a:off x="1746" y="1383"/>
                <a:ext cx="1996" cy="1588"/>
              </a:xfrm>
              <a:prstGeom prst="ellipse">
                <a:avLst/>
              </a:prstGeom>
              <a:noFill/>
              <a:ln w="28575" algn="ctr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bg1"/>
                  </a:buClr>
                  <a:buChar char="•"/>
                  <a:defRPr sz="2400" i="1">
                    <a:solidFill>
                      <a:srgbClr val="0F5494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2000" b="1">
                    <a:solidFill>
                      <a:srgbClr val="0F5494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 sz="1400">
                    <a:solidFill>
                      <a:srgbClr val="0F5494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fr-FR" altLang="en-US" sz="1200" i="0">
                  <a:latin typeface="Verdana" pitchFamily="34" charset="0"/>
                </a:endParaRPr>
              </a:p>
            </p:txBody>
          </p:sp>
          <p:pic>
            <p:nvPicPr>
              <p:cNvPr id="24605" name="Picture 30" descr="Satelite7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5" y="1882"/>
                <a:ext cx="499" cy="3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06" name="Picture 31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2" y="1156"/>
                <a:ext cx="590" cy="3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607" name="Picture 33" descr="37PF9965_high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9" y="1383"/>
                <a:ext cx="771" cy="4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608" name="Rectangle 35"/>
              <p:cNvSpPr>
                <a:spLocks noChangeArrowheads="1"/>
              </p:cNvSpPr>
              <p:nvPr/>
            </p:nvSpPr>
            <p:spPr bwMode="auto">
              <a:xfrm>
                <a:off x="1565" y="1973"/>
                <a:ext cx="318" cy="4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bg1"/>
                  </a:buClr>
                  <a:buChar char="•"/>
                  <a:defRPr sz="2400" i="1">
                    <a:solidFill>
                      <a:srgbClr val="0F5494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2000" b="1">
                    <a:solidFill>
                      <a:srgbClr val="0F5494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 sz="1400">
                    <a:solidFill>
                      <a:srgbClr val="0F5494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fr-FR" altLang="en-US" sz="1200" i="0">
                  <a:latin typeface="Verdana" pitchFamily="34" charset="0"/>
                </a:endParaRPr>
              </a:p>
            </p:txBody>
          </p:sp>
          <p:pic>
            <p:nvPicPr>
              <p:cNvPr id="24609" name="Picture 37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5" y="2517"/>
                <a:ext cx="816" cy="5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610" name="Text Box 38"/>
              <p:cNvSpPr txBox="1">
                <a:spLocks noChangeArrowheads="1"/>
              </p:cNvSpPr>
              <p:nvPr/>
            </p:nvSpPr>
            <p:spPr bwMode="auto">
              <a:xfrm>
                <a:off x="1383" y="2507"/>
                <a:ext cx="857" cy="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bg1"/>
                  </a:buClr>
                  <a:buChar char="•"/>
                  <a:defRPr sz="2400" i="1">
                    <a:solidFill>
                      <a:srgbClr val="0F5494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2000" b="1">
                    <a:solidFill>
                      <a:srgbClr val="0F5494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 sz="1400">
                    <a:solidFill>
                      <a:srgbClr val="0F5494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fr-BE" altLang="en-US" sz="1400" i="0">
                    <a:solidFill>
                      <a:srgbClr val="996600"/>
                    </a:solidFill>
                    <a:cs typeface="Arial" charset="0"/>
                  </a:rPr>
                  <a:t> ICTdevices</a:t>
                </a:r>
                <a:endParaRPr lang="en-GB" altLang="en-US" sz="1400" i="0">
                  <a:solidFill>
                    <a:srgbClr val="996600"/>
                  </a:solidFill>
                  <a:cs typeface="Arial" charset="0"/>
                </a:endParaRPr>
              </a:p>
            </p:txBody>
          </p:sp>
        </p:grpSp>
      </p:grpSp>
      <p:pic>
        <p:nvPicPr>
          <p:cNvPr id="24580" name="Picture 9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4249738"/>
            <a:ext cx="801687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920875" y="1717675"/>
            <a:ext cx="5032375" cy="4378325"/>
            <a:chOff x="1920793" y="1717854"/>
            <a:chExt cx="5031981" cy="4378700"/>
          </a:xfrm>
        </p:grpSpPr>
        <p:grpSp>
          <p:nvGrpSpPr>
            <p:cNvPr id="24594" name="Group 4"/>
            <p:cNvGrpSpPr>
              <a:grpSpLocks/>
            </p:cNvGrpSpPr>
            <p:nvPr/>
          </p:nvGrpSpPr>
          <p:grpSpPr bwMode="auto">
            <a:xfrm>
              <a:off x="1920793" y="1717854"/>
              <a:ext cx="5031981" cy="4303533"/>
              <a:chOff x="975" y="845"/>
              <a:chExt cx="3447" cy="2948"/>
            </a:xfrm>
          </p:grpSpPr>
          <p:sp>
            <p:nvSpPr>
              <p:cNvPr id="24596" name="Oval 5"/>
              <p:cNvSpPr>
                <a:spLocks noChangeArrowheads="1"/>
              </p:cNvSpPr>
              <p:nvPr/>
            </p:nvSpPr>
            <p:spPr bwMode="auto">
              <a:xfrm>
                <a:off x="1156" y="1071"/>
                <a:ext cx="3130" cy="2631"/>
              </a:xfrm>
              <a:prstGeom prst="ellipse">
                <a:avLst/>
              </a:prstGeom>
              <a:noFill/>
              <a:ln w="28575" algn="ctr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bg1"/>
                  </a:buClr>
                  <a:buChar char="•"/>
                  <a:defRPr sz="2400" i="1">
                    <a:solidFill>
                      <a:srgbClr val="0F5494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2000" b="1">
                    <a:solidFill>
                      <a:srgbClr val="0F5494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 sz="1400">
                    <a:solidFill>
                      <a:srgbClr val="0F5494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fr-FR" altLang="en-US" sz="1200" i="0">
                  <a:latin typeface="Verdana" pitchFamily="34" charset="0"/>
                </a:endParaRPr>
              </a:p>
            </p:txBody>
          </p:sp>
          <p:pic>
            <p:nvPicPr>
              <p:cNvPr id="24597" name="Picture 6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793" b="26353"/>
              <a:stretch>
                <a:fillRect/>
              </a:stretch>
            </p:blipFill>
            <p:spPr bwMode="auto">
              <a:xfrm>
                <a:off x="1610" y="3253"/>
                <a:ext cx="816" cy="540"/>
              </a:xfrm>
              <a:prstGeom prst="rect">
                <a:avLst/>
              </a:prstGeom>
              <a:solidFill>
                <a:srgbClr val="33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98" name="Picture 7" descr="airbus380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0260"/>
              <a:stretch>
                <a:fillRect/>
              </a:stretch>
            </p:blipFill>
            <p:spPr bwMode="auto">
              <a:xfrm>
                <a:off x="3742" y="1468"/>
                <a:ext cx="680" cy="3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99" name="Picture 8" descr="aston_martin_db7_vantage_coupe_07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8" t="31181" r="2835" b="4724"/>
              <a:stretch>
                <a:fillRect/>
              </a:stretch>
            </p:blipFill>
            <p:spPr bwMode="auto">
              <a:xfrm>
                <a:off x="2018" y="845"/>
                <a:ext cx="862" cy="4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00" name="Picture 9" descr="control-room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5" y="1616"/>
                <a:ext cx="635" cy="5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01" name="Picture 10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7" y="2614"/>
                <a:ext cx="448" cy="6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4595" name="Picture 14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3809" y="5470688"/>
              <a:ext cx="720080" cy="625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2636838"/>
            <a:ext cx="739775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Oval 39"/>
          <p:cNvSpPr>
            <a:spLocks noChangeArrowheads="1"/>
          </p:cNvSpPr>
          <p:nvPr/>
        </p:nvSpPr>
        <p:spPr bwMode="auto">
          <a:xfrm>
            <a:off x="4041775" y="1636713"/>
            <a:ext cx="1785938" cy="649287"/>
          </a:xfrm>
          <a:prstGeom prst="ellipse">
            <a:avLst/>
          </a:prstGeom>
          <a:solidFill>
            <a:srgbClr val="006699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dirty="0" smtClean="0">
                <a:solidFill>
                  <a:schemeClr val="accent3">
                    <a:lumMod val="85000"/>
                  </a:schemeClr>
                </a:solidFill>
              </a:rPr>
              <a:t>~40% </a:t>
            </a:r>
            <a:r>
              <a:rPr lang="en-GB" dirty="0">
                <a:solidFill>
                  <a:schemeClr val="accent3">
                    <a:lumMod val="85000"/>
                  </a:schemeClr>
                </a:solidFill>
              </a:rPr>
              <a:t>of Added Value</a:t>
            </a:r>
          </a:p>
        </p:txBody>
      </p:sp>
      <p:sp>
        <p:nvSpPr>
          <p:cNvPr id="52" name="Oval 40"/>
          <p:cNvSpPr>
            <a:spLocks noChangeArrowheads="1"/>
          </p:cNvSpPr>
          <p:nvPr/>
        </p:nvSpPr>
        <p:spPr bwMode="auto">
          <a:xfrm>
            <a:off x="4968875" y="4886325"/>
            <a:ext cx="1785938" cy="649288"/>
          </a:xfrm>
          <a:prstGeom prst="ellipse">
            <a:avLst/>
          </a:prstGeom>
          <a:solidFill>
            <a:srgbClr val="006699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dirty="0" smtClean="0">
                <a:solidFill>
                  <a:schemeClr val="accent3">
                    <a:lumMod val="85000"/>
                  </a:schemeClr>
                </a:solidFill>
              </a:rPr>
              <a:t>~50% </a:t>
            </a:r>
            <a:r>
              <a:rPr lang="en-GB" dirty="0">
                <a:solidFill>
                  <a:schemeClr val="accent3">
                    <a:lumMod val="85000"/>
                  </a:schemeClr>
                </a:solidFill>
              </a:rPr>
              <a:t>of Added value</a:t>
            </a:r>
          </a:p>
        </p:txBody>
      </p:sp>
      <p:sp>
        <p:nvSpPr>
          <p:cNvPr id="53" name="Oval 41"/>
          <p:cNvSpPr>
            <a:spLocks noChangeArrowheads="1"/>
          </p:cNvSpPr>
          <p:nvPr/>
        </p:nvSpPr>
        <p:spPr bwMode="auto">
          <a:xfrm>
            <a:off x="1598613" y="4618038"/>
            <a:ext cx="1785937" cy="649287"/>
          </a:xfrm>
          <a:prstGeom prst="ellipse">
            <a:avLst/>
          </a:prstGeom>
          <a:solidFill>
            <a:srgbClr val="006699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dirty="0">
                <a:solidFill>
                  <a:schemeClr val="accent3">
                    <a:lumMod val="85000"/>
                  </a:schemeClr>
                </a:solidFill>
              </a:rPr>
              <a:t>~</a:t>
            </a:r>
            <a:r>
              <a:rPr lang="en-GB" dirty="0" smtClean="0">
                <a:solidFill>
                  <a:schemeClr val="accent3">
                    <a:lumMod val="85000"/>
                  </a:schemeClr>
                </a:solidFill>
              </a:rPr>
              <a:t>40% </a:t>
            </a:r>
            <a:r>
              <a:rPr lang="en-GB" dirty="0">
                <a:solidFill>
                  <a:schemeClr val="accent3">
                    <a:lumMod val="85000"/>
                  </a:schemeClr>
                </a:solidFill>
              </a:rPr>
              <a:t>of Added Value</a:t>
            </a:r>
          </a:p>
        </p:txBody>
      </p:sp>
      <p:sp>
        <p:nvSpPr>
          <p:cNvPr id="49" name="Oval 39"/>
          <p:cNvSpPr>
            <a:spLocks noChangeArrowheads="1"/>
          </p:cNvSpPr>
          <p:nvPr/>
        </p:nvSpPr>
        <p:spPr bwMode="auto">
          <a:xfrm>
            <a:off x="6196013" y="2868613"/>
            <a:ext cx="1785937" cy="649287"/>
          </a:xfrm>
          <a:prstGeom prst="ellipse">
            <a:avLst/>
          </a:prstGeom>
          <a:solidFill>
            <a:srgbClr val="006699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dirty="0" smtClean="0">
                <a:solidFill>
                  <a:schemeClr val="accent3">
                    <a:lumMod val="85000"/>
                  </a:schemeClr>
                </a:solidFill>
              </a:rPr>
              <a:t>~40% </a:t>
            </a:r>
            <a:r>
              <a:rPr lang="en-GB" dirty="0">
                <a:solidFill>
                  <a:schemeClr val="accent3">
                    <a:lumMod val="85000"/>
                  </a:schemeClr>
                </a:solidFill>
              </a:rPr>
              <a:t>of Added Value</a:t>
            </a:r>
          </a:p>
        </p:txBody>
      </p:sp>
      <p:sp>
        <p:nvSpPr>
          <p:cNvPr id="24587" name="Title 3"/>
          <p:cNvSpPr>
            <a:spLocks noGrp="1"/>
          </p:cNvSpPr>
          <p:nvPr>
            <p:ph type="title"/>
          </p:nvPr>
        </p:nvSpPr>
        <p:spPr>
          <a:xfrm>
            <a:off x="1763713" y="115888"/>
            <a:ext cx="7272337" cy="720725"/>
          </a:xfrm>
        </p:spPr>
        <p:txBody>
          <a:bodyPr/>
          <a:lstStyle/>
          <a:p>
            <a:pPr algn="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value chains across all sectors</a:t>
            </a:r>
            <a:endParaRPr lang="en-GB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88" name="Picture 2" descr="apple-iphone%205s%20-%2016gb-space%20gray-450x350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3614738"/>
            <a:ext cx="885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11125" y="1128180"/>
            <a:ext cx="6096837" cy="4052397"/>
            <a:chOff x="110354" y="1128226"/>
            <a:chExt cx="6096962" cy="4052362"/>
          </a:xfrm>
        </p:grpSpPr>
        <p:sp>
          <p:nvSpPr>
            <p:cNvPr id="24590" name="Oval 1"/>
            <p:cNvSpPr>
              <a:spLocks noChangeArrowheads="1"/>
            </p:cNvSpPr>
            <p:nvPr/>
          </p:nvSpPr>
          <p:spPr bwMode="auto">
            <a:xfrm rot="2631557">
              <a:off x="5592130" y="1378351"/>
              <a:ext cx="615186" cy="3802237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3175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200" i="0">
                <a:latin typeface="Verdana" pitchFamily="34" charset="0"/>
              </a:endParaRPr>
            </a:p>
          </p:txBody>
        </p:sp>
        <p:sp>
          <p:nvSpPr>
            <p:cNvPr id="24591" name="Oval 45"/>
            <p:cNvSpPr>
              <a:spLocks noChangeArrowheads="1"/>
            </p:cNvSpPr>
            <p:nvPr/>
          </p:nvSpPr>
          <p:spPr bwMode="auto">
            <a:xfrm rot="20966093" flipH="1">
              <a:off x="3796417" y="1128226"/>
              <a:ext cx="487273" cy="3582614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3175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200" i="0">
                <a:latin typeface="Verdana" pitchFamily="34" charset="0"/>
              </a:endParaRPr>
            </a:p>
          </p:txBody>
        </p:sp>
        <p:sp>
          <p:nvSpPr>
            <p:cNvPr id="24592" name="TextBox 2"/>
            <p:cNvSpPr txBox="1">
              <a:spLocks noChangeArrowheads="1"/>
            </p:cNvSpPr>
            <p:nvPr/>
          </p:nvSpPr>
          <p:spPr bwMode="auto">
            <a:xfrm>
              <a:off x="110354" y="1613058"/>
              <a:ext cx="1693158" cy="64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800" i="0" dirty="0">
                  <a:latin typeface="Verdana" pitchFamily="34" charset="0"/>
                </a:rPr>
                <a:t>Critical Value chains</a:t>
              </a:r>
            </a:p>
          </p:txBody>
        </p:sp>
        <p:cxnSp>
          <p:nvCxnSpPr>
            <p:cNvPr id="24593" name="Straight Arrow Connector 6"/>
            <p:cNvCxnSpPr>
              <a:cxnSpLocks noChangeShapeType="1"/>
              <a:endCxn id="48" idx="0"/>
            </p:cNvCxnSpPr>
            <p:nvPr/>
          </p:nvCxnSpPr>
          <p:spPr bwMode="auto">
            <a:xfrm flipH="1">
              <a:off x="1497073" y="1900275"/>
              <a:ext cx="101564" cy="43167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8" name="Oval 47"/>
          <p:cNvSpPr/>
          <p:nvPr/>
        </p:nvSpPr>
        <p:spPr>
          <a:xfrm rot="18627505">
            <a:off x="2433263" y="1777967"/>
            <a:ext cx="530027" cy="3155466"/>
          </a:xfrm>
          <a:prstGeom prst="ellipse">
            <a:avLst/>
          </a:prstGeom>
          <a:noFill/>
          <a:ln w="28575">
            <a:solidFill>
              <a:srgbClr val="133176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</p:spTree>
    <p:extLst>
      <p:ext uri="{BB962C8B-B14F-4D97-AF65-F5344CB8AC3E}">
        <p14:creationId xmlns:p14="http://schemas.microsoft.com/office/powerpoint/2010/main" val="36333812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41 -0.17025 L 0.05816 0.0009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72" y="855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17 0.24451 L -2.22222E-6 -3.72195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1223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16 -0.24497 L -2.22222E-6 -1.62156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9" y="1223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632 0.06477 L -0.05365 0.0120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26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49" grpId="0" animBg="1"/>
      <p:bldP spid="49" grpId="1" animBg="1"/>
      <p:bldP spid="4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/>
          <p:cNvSpPr txBox="1">
            <a:spLocks/>
          </p:cNvSpPr>
          <p:nvPr/>
        </p:nvSpPr>
        <p:spPr bwMode="auto">
          <a:xfrm>
            <a:off x="457200" y="549275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/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2300" b="1">
                <a:solidFill>
                  <a:srgbClr val="0070C0"/>
                </a:solidFill>
                <a:latin typeface="Verdana" pitchFamily="34" charset="0"/>
              </a:rPr>
              <a:t>ICT for the Factories of the Future</a:t>
            </a:r>
            <a:br>
              <a:rPr lang="en-GB" sz="2300" b="1">
                <a:solidFill>
                  <a:srgbClr val="0070C0"/>
                </a:solidFill>
                <a:latin typeface="Verdana" pitchFamily="34" charset="0"/>
              </a:rPr>
            </a:br>
            <a:r>
              <a:rPr lang="en-GB" b="1">
                <a:solidFill>
                  <a:srgbClr val="0070C0"/>
                </a:solidFill>
                <a:latin typeface="Verdana" pitchFamily="34" charset="0"/>
              </a:rPr>
              <a:t>2016-2017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3889375"/>
          </a:xfrm>
        </p:spPr>
        <p:txBody>
          <a:bodyPr/>
          <a:lstStyle/>
          <a:p>
            <a:pPr marL="180975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fr-BE" sz="1800" dirty="0" smtClean="0"/>
              <a:t>Part of the </a:t>
            </a:r>
            <a:r>
              <a:rPr lang="fr-BE" sz="1800" b="1" dirty="0" smtClean="0"/>
              <a:t>'</a:t>
            </a:r>
            <a:r>
              <a:rPr lang="en-GB" sz="1800" b="1" dirty="0" smtClean="0"/>
              <a:t>Industry </a:t>
            </a:r>
            <a:r>
              <a:rPr lang="en-GB" sz="1800" b="1" dirty="0"/>
              <a:t>2020 in the Circular </a:t>
            </a:r>
            <a:r>
              <a:rPr lang="en-GB" sz="1800" b="1" dirty="0" smtClean="0"/>
              <a:t>Economy' </a:t>
            </a:r>
            <a:r>
              <a:rPr lang="en-GB" sz="1800" dirty="0" smtClean="0"/>
              <a:t>cross-cutting focus area</a:t>
            </a:r>
            <a:endParaRPr lang="en-GB" sz="1800" dirty="0"/>
          </a:p>
          <a:p>
            <a:pPr marL="180975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dirty="0" smtClean="0"/>
              <a:t>Focus </a:t>
            </a:r>
            <a:r>
              <a:rPr lang="en-GB" sz="1800" dirty="0"/>
              <a:t>on </a:t>
            </a:r>
            <a:r>
              <a:rPr lang="en-GB" sz="1800" b="1" dirty="0"/>
              <a:t>ICT components of innovative production systems in all sectors </a:t>
            </a:r>
            <a:r>
              <a:rPr lang="en-GB" sz="1800" dirty="0"/>
              <a:t>(for </a:t>
            </a:r>
            <a:r>
              <a:rPr lang="en-GB" sz="1800" dirty="0" smtClean="0"/>
              <a:t>a more </a:t>
            </a:r>
            <a:r>
              <a:rPr lang="en-GB" sz="1800" dirty="0"/>
              <a:t>personalised, diversified and mass-produced product portfolio and for rapid and flexible reaction to market changes)</a:t>
            </a:r>
          </a:p>
          <a:p>
            <a:pPr marL="180975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dirty="0" smtClean="0"/>
              <a:t>Implementation of the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FoF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</a:rPr>
              <a:t>PPP</a:t>
            </a:r>
            <a:endParaRPr lang="en-GB" sz="1800" b="1" dirty="0"/>
          </a:p>
          <a:p>
            <a:pPr marL="180975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dirty="0" smtClean="0"/>
              <a:t>Organised in three topics:</a:t>
            </a:r>
          </a:p>
          <a:p>
            <a:pPr marL="714375" lvl="2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dirty="0"/>
              <a:t>Digital </a:t>
            </a:r>
            <a:r>
              <a:rPr lang="en-GB" sz="1800" dirty="0" smtClean="0"/>
              <a:t>automation (53 M€)</a:t>
            </a:r>
          </a:p>
          <a:p>
            <a:pPr marL="714375" lvl="2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dirty="0"/>
              <a:t>ICT Innovation for Manufacturing SMEs (I4MS) </a:t>
            </a:r>
            <a:r>
              <a:rPr lang="en-GB" sz="1800" dirty="0" smtClean="0"/>
              <a:t>(33 M€)</a:t>
            </a:r>
          </a:p>
          <a:p>
            <a:pPr marL="714375" lvl="2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dirty="0"/>
              <a:t>Photonics </a:t>
            </a:r>
            <a:r>
              <a:rPr lang="en-GB" sz="1800" dirty="0" smtClean="0"/>
              <a:t>laser-based </a:t>
            </a:r>
            <a:r>
              <a:rPr lang="en-GB" sz="1800" dirty="0"/>
              <a:t>production </a:t>
            </a:r>
            <a:r>
              <a:rPr lang="en-GB" sz="1800" dirty="0" smtClean="0"/>
              <a:t>(30 M€)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6444208" y="579583"/>
            <a:ext cx="1512168" cy="689177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77800" dist="101600" dir="2700000">
              <a:prstClr val="black">
                <a:alpha val="50000"/>
              </a:prstClr>
            </a:innerShdw>
          </a:effectLst>
        </p:spPr>
        <p:txBody>
          <a:bodyPr anchor="ctr" anchorCtr="1"/>
          <a:lstStyle/>
          <a:p>
            <a:pPr algn="ctr" defTabSz="5127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BE" sz="20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116 </a:t>
            </a:r>
            <a:r>
              <a:rPr lang="fr-BE" sz="16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M€</a:t>
            </a:r>
            <a:endParaRPr lang="en-GB" sz="1600" b="1" dirty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4650" y="6381750"/>
            <a:ext cx="5032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3C88E84D-7C87-4E36-8D29-23BD39D60F30}" type="slidenum">
              <a:rPr lang="fr-BE">
                <a:solidFill>
                  <a:schemeClr val="tx2">
                    <a:lumMod val="95000"/>
                    <a:lumOff val="5000"/>
                  </a:schemeClr>
                </a:solidFill>
              </a:rPr>
              <a:pPr algn="ctr">
                <a:defRPr/>
              </a:pPr>
              <a:t>40</a:t>
            </a:fld>
            <a:endParaRPr lang="en-GB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75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9" descr="http://ec.europa.eu/digital-agenda/sites/digital-agenda/files/thinkstockphotos-497614363_web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4450"/>
            <a:ext cx="2808287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itle 3"/>
          <p:cNvSpPr txBox="1">
            <a:spLocks/>
          </p:cNvSpPr>
          <p:nvPr/>
        </p:nvSpPr>
        <p:spPr bwMode="auto">
          <a:xfrm>
            <a:off x="457200" y="549275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/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2300" b="1">
                <a:solidFill>
                  <a:srgbClr val="0070C0"/>
                </a:solidFill>
                <a:latin typeface="Verdana" pitchFamily="34" charset="0"/>
              </a:rPr>
              <a:t>Internet of Things</a:t>
            </a:r>
            <a:br>
              <a:rPr lang="en-GB" sz="2300" b="1">
                <a:solidFill>
                  <a:srgbClr val="0070C0"/>
                </a:solidFill>
                <a:latin typeface="Verdana" pitchFamily="34" charset="0"/>
              </a:rPr>
            </a:br>
            <a:r>
              <a:rPr lang="en-GB" b="1">
                <a:solidFill>
                  <a:srgbClr val="0070C0"/>
                </a:solidFill>
                <a:latin typeface="Verdana" pitchFamily="34" charset="0"/>
              </a:rPr>
              <a:t>2016-2017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824412"/>
          </a:xfrm>
        </p:spPr>
        <p:txBody>
          <a:bodyPr/>
          <a:lstStyle/>
          <a:p>
            <a:pPr marL="180975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b="1" dirty="0" smtClean="0"/>
              <a:t>Cross-cutting focus area</a:t>
            </a:r>
          </a:p>
          <a:p>
            <a:pPr marL="714375" lvl="2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dirty="0" smtClean="0"/>
              <a:t>Contributions from </a:t>
            </a:r>
            <a:r>
              <a:rPr lang="en-GB" sz="1800" b="1" dirty="0" smtClean="0"/>
              <a:t>SC1</a:t>
            </a:r>
            <a:r>
              <a:rPr lang="en-GB" sz="1800" dirty="0" smtClean="0"/>
              <a:t> and </a:t>
            </a:r>
            <a:r>
              <a:rPr lang="en-GB" sz="1800" b="1" dirty="0" smtClean="0"/>
              <a:t>SC2</a:t>
            </a:r>
          </a:p>
          <a:p>
            <a:pPr marL="180975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dirty="0" smtClean="0"/>
              <a:t>Increased support with the ambition </a:t>
            </a:r>
            <a:br>
              <a:rPr lang="en-GB" sz="1800" dirty="0" smtClean="0"/>
            </a:br>
            <a:r>
              <a:rPr lang="en-GB" sz="1800" dirty="0" smtClean="0"/>
              <a:t>to </a:t>
            </a:r>
            <a:r>
              <a:rPr lang="en-GB" sz="1800" b="1" dirty="0" smtClean="0"/>
              <a:t>foster the take-up of </a:t>
            </a:r>
            <a:r>
              <a:rPr lang="en-GB" sz="1800" b="1" dirty="0" err="1" smtClean="0"/>
              <a:t>IoT</a:t>
            </a:r>
            <a:r>
              <a:rPr lang="en-GB" sz="1800" b="1" dirty="0" smtClean="0"/>
              <a:t> in Europe </a:t>
            </a:r>
            <a:r>
              <a:rPr lang="en-GB" sz="1800" dirty="0" smtClean="0"/>
              <a:t>and </a:t>
            </a:r>
            <a:br>
              <a:rPr lang="en-GB" sz="1800" dirty="0" smtClean="0"/>
            </a:br>
            <a:r>
              <a:rPr lang="en-GB" sz="1800" dirty="0" smtClean="0"/>
              <a:t>to </a:t>
            </a:r>
            <a:r>
              <a:rPr lang="en-GB" sz="1800" b="1" dirty="0" smtClean="0"/>
              <a:t>enable the emergence of </a:t>
            </a:r>
            <a:r>
              <a:rPr lang="en-GB" sz="1800" b="1" dirty="0" err="1" smtClean="0"/>
              <a:t>IoT</a:t>
            </a:r>
            <a:r>
              <a:rPr lang="en-GB" sz="1800" b="1" dirty="0" smtClean="0"/>
              <a:t> ecosystems </a:t>
            </a:r>
            <a:br>
              <a:rPr lang="en-GB" sz="1800" b="1" dirty="0" smtClean="0"/>
            </a:br>
            <a:r>
              <a:rPr lang="en-GB" sz="1800" dirty="0" smtClean="0"/>
              <a:t>supported by open technologies and platforms</a:t>
            </a:r>
          </a:p>
          <a:p>
            <a:pPr marL="180975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dirty="0" smtClean="0"/>
              <a:t>Organised in three topics:</a:t>
            </a:r>
          </a:p>
          <a:p>
            <a:pPr marL="714375" lvl="2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b="1" dirty="0" smtClean="0"/>
              <a:t>Large scale pilots </a:t>
            </a:r>
            <a:r>
              <a:rPr lang="en-GB" sz="1800" dirty="0" smtClean="0"/>
              <a:t>(100 M€)</a:t>
            </a:r>
          </a:p>
          <a:p>
            <a:pPr marL="1171575" lvl="3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600" dirty="0" smtClean="0"/>
              <a:t>Smart living environment for ageing well</a:t>
            </a:r>
          </a:p>
          <a:p>
            <a:pPr marL="1171575" lvl="3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fr-BE" sz="1600" dirty="0" smtClean="0"/>
              <a:t>Smart </a:t>
            </a:r>
            <a:r>
              <a:rPr lang="fr-BE" sz="1600" dirty="0" err="1" smtClean="0"/>
              <a:t>farming</a:t>
            </a:r>
            <a:r>
              <a:rPr lang="fr-BE" sz="1600" dirty="0" smtClean="0"/>
              <a:t> and </a:t>
            </a:r>
            <a:r>
              <a:rPr lang="fr-BE" sz="1600" dirty="0" err="1" smtClean="0"/>
              <a:t>food</a:t>
            </a:r>
            <a:r>
              <a:rPr lang="fr-BE" sz="1600" dirty="0" smtClean="0"/>
              <a:t> </a:t>
            </a:r>
            <a:r>
              <a:rPr lang="fr-BE" sz="1600" dirty="0" err="1" smtClean="0"/>
              <a:t>security</a:t>
            </a:r>
            <a:endParaRPr lang="fr-BE" sz="1600" dirty="0" smtClean="0"/>
          </a:p>
          <a:p>
            <a:pPr marL="1171575" lvl="3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600" dirty="0" err="1"/>
              <a:t>Wearables</a:t>
            </a:r>
            <a:r>
              <a:rPr lang="en-GB" sz="1600" dirty="0"/>
              <a:t> for smart </a:t>
            </a:r>
            <a:r>
              <a:rPr lang="en-GB" sz="1600" dirty="0" smtClean="0"/>
              <a:t>ecosystems</a:t>
            </a:r>
          </a:p>
          <a:p>
            <a:pPr marL="1171575" lvl="3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600" dirty="0"/>
              <a:t>Reference zones in EU </a:t>
            </a:r>
            <a:r>
              <a:rPr lang="en-GB" sz="1600" dirty="0" smtClean="0"/>
              <a:t>cities</a:t>
            </a:r>
          </a:p>
          <a:p>
            <a:pPr marL="1171575" lvl="3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600" dirty="0"/>
              <a:t>Autonomous vehicles in a connected </a:t>
            </a:r>
            <a:r>
              <a:rPr lang="en-GB" sz="1600" dirty="0" smtClean="0"/>
              <a:t>environment</a:t>
            </a:r>
          </a:p>
          <a:p>
            <a:pPr marL="1171575" lvl="3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en-GB" sz="800" dirty="0" smtClean="0"/>
          </a:p>
          <a:p>
            <a:pPr marL="714375" lvl="2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dirty="0" err="1" smtClean="0"/>
              <a:t>IoT</a:t>
            </a:r>
            <a:r>
              <a:rPr lang="en-GB" sz="1800" dirty="0" smtClean="0"/>
              <a:t> Horizontal activities (4 M€)</a:t>
            </a:r>
          </a:p>
          <a:p>
            <a:pPr marL="714375" lvl="2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en-GB" sz="800" dirty="0" smtClean="0"/>
          </a:p>
          <a:p>
            <a:pPr marL="714375" lvl="2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b="1" dirty="0" smtClean="0"/>
              <a:t>R&amp;I on </a:t>
            </a:r>
            <a:r>
              <a:rPr lang="en-GB" sz="1800" b="1" dirty="0" err="1" smtClean="0"/>
              <a:t>IoT</a:t>
            </a:r>
            <a:r>
              <a:rPr lang="en-GB" sz="1800" b="1" dirty="0" smtClean="0"/>
              <a:t> integration and platforms </a:t>
            </a:r>
            <a:r>
              <a:rPr lang="en-GB" sz="1800" dirty="0" smtClean="0"/>
              <a:t>(35 M€)</a:t>
            </a:r>
            <a:endParaRPr lang="en-GB" sz="1800" dirty="0"/>
          </a:p>
        </p:txBody>
      </p:sp>
      <p:sp>
        <p:nvSpPr>
          <p:cNvPr id="9" name="Oval 8"/>
          <p:cNvSpPr/>
          <p:nvPr/>
        </p:nvSpPr>
        <p:spPr bwMode="auto">
          <a:xfrm>
            <a:off x="3995936" y="651591"/>
            <a:ext cx="1512168" cy="689177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77800" dist="101600" dir="2700000">
              <a:prstClr val="black">
                <a:alpha val="50000"/>
              </a:prstClr>
            </a:innerShdw>
          </a:effectLst>
        </p:spPr>
        <p:txBody>
          <a:bodyPr anchor="ctr" anchorCtr="1"/>
          <a:lstStyle/>
          <a:p>
            <a:pPr algn="ctr" defTabSz="5127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BE" sz="20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139 </a:t>
            </a:r>
            <a:r>
              <a:rPr lang="fr-BE" sz="16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M€</a:t>
            </a:r>
            <a:endParaRPr lang="en-GB" sz="1600" b="1" dirty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4650" y="6381750"/>
            <a:ext cx="5032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C458C264-9B17-46D2-ACE3-0A4657D0AD37}" type="slidenum">
              <a:rPr lang="fr-BE">
                <a:solidFill>
                  <a:schemeClr val="tx2">
                    <a:lumMod val="95000"/>
                    <a:lumOff val="5000"/>
                  </a:schemeClr>
                </a:solidFill>
              </a:rPr>
              <a:pPr algn="ctr">
                <a:defRPr/>
              </a:pPr>
              <a:t>41</a:t>
            </a:fld>
            <a:endParaRPr lang="en-GB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290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/>
          <p:cNvSpPr txBox="1">
            <a:spLocks/>
          </p:cNvSpPr>
          <p:nvPr/>
        </p:nvSpPr>
        <p:spPr bwMode="auto">
          <a:xfrm>
            <a:off x="457200" y="549275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/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2300" b="1">
                <a:solidFill>
                  <a:srgbClr val="0070C0"/>
                </a:solidFill>
                <a:latin typeface="Verdana" pitchFamily="34" charset="0"/>
              </a:rPr>
              <a:t>Digital Security</a:t>
            </a:r>
            <a:br>
              <a:rPr lang="en-GB" sz="2300" b="1">
                <a:solidFill>
                  <a:srgbClr val="0070C0"/>
                </a:solidFill>
                <a:latin typeface="Verdana" pitchFamily="34" charset="0"/>
              </a:rPr>
            </a:br>
            <a:r>
              <a:rPr lang="en-GB" b="1">
                <a:solidFill>
                  <a:srgbClr val="0070C0"/>
                </a:solidFill>
                <a:latin typeface="Verdana" pitchFamily="34" charset="0"/>
              </a:rPr>
              <a:t>2016-2017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57338"/>
            <a:ext cx="8651875" cy="4464050"/>
          </a:xfrm>
        </p:spPr>
        <p:txBody>
          <a:bodyPr/>
          <a:lstStyle/>
          <a:p>
            <a:pPr marL="180975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b="1" dirty="0" smtClean="0"/>
              <a:t>Focus area</a:t>
            </a:r>
          </a:p>
          <a:p>
            <a:pPr marL="714375" lvl="2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dirty="0" smtClean="0"/>
              <a:t>Combining contributions from </a:t>
            </a:r>
            <a:r>
              <a:rPr lang="en-GB" sz="1800" b="1" dirty="0" smtClean="0"/>
              <a:t>LEIT-ICT</a:t>
            </a:r>
            <a:r>
              <a:rPr lang="en-GB" sz="1800" dirty="0" smtClean="0"/>
              <a:t>, </a:t>
            </a:r>
            <a:r>
              <a:rPr lang="en-GB" sz="1800" b="1" dirty="0" smtClean="0"/>
              <a:t>SC1</a:t>
            </a:r>
            <a:r>
              <a:rPr lang="en-GB" sz="1800" dirty="0" smtClean="0"/>
              <a:t> and </a:t>
            </a:r>
            <a:r>
              <a:rPr lang="en-GB" sz="1800" b="1" dirty="0" smtClean="0"/>
              <a:t>SC7</a:t>
            </a:r>
          </a:p>
          <a:p>
            <a:pPr marL="180975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b="1" dirty="0" smtClean="0"/>
              <a:t>Grouping the main R&amp;D&amp;I activities in digital security</a:t>
            </a:r>
            <a:r>
              <a:rPr lang="en-GB" sz="1800" dirty="0" smtClean="0"/>
              <a:t>, from enabling technologies to specific use cases</a:t>
            </a:r>
          </a:p>
          <a:p>
            <a:pPr marL="180975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dirty="0" smtClean="0"/>
              <a:t>Organised in eight topics:</a:t>
            </a:r>
          </a:p>
          <a:p>
            <a:pPr marL="452438" lvl="2" indent="-187325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600" b="1" dirty="0" smtClean="0"/>
              <a:t>Cryptography </a:t>
            </a:r>
            <a:r>
              <a:rPr lang="en-GB" sz="1600" dirty="0" smtClean="0"/>
              <a:t>(18</a:t>
            </a:r>
            <a:r>
              <a:rPr lang="en-GB" sz="1200" dirty="0" smtClean="0"/>
              <a:t>,5</a:t>
            </a:r>
            <a:r>
              <a:rPr lang="en-GB" sz="1600" dirty="0" smtClean="0"/>
              <a:t> M€)</a:t>
            </a:r>
            <a:endParaRPr lang="en-GB" sz="1600" dirty="0"/>
          </a:p>
          <a:p>
            <a:pPr marL="452438" lvl="2" indent="-187325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600" b="1" dirty="0" smtClean="0"/>
              <a:t>Assurance </a:t>
            </a:r>
            <a:r>
              <a:rPr lang="en-GB" sz="1600" b="1" dirty="0"/>
              <a:t>and Certification </a:t>
            </a:r>
            <a:r>
              <a:rPr lang="en-GB" sz="1600" dirty="0"/>
              <a:t>for Trustworthy and Secure ICT systems, services and </a:t>
            </a:r>
            <a:r>
              <a:rPr lang="en-GB" sz="1600" dirty="0" smtClean="0"/>
              <a:t>components (23</a:t>
            </a:r>
            <a:r>
              <a:rPr lang="en-GB" sz="1200" dirty="0" smtClean="0"/>
              <a:t>,5</a:t>
            </a:r>
            <a:r>
              <a:rPr lang="en-GB" sz="1600" dirty="0" smtClean="0"/>
              <a:t> M€)</a:t>
            </a:r>
          </a:p>
          <a:p>
            <a:pPr marL="452438" lvl="2" indent="-187325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en-GB" sz="600" dirty="0" smtClean="0"/>
          </a:p>
          <a:p>
            <a:pPr marL="452438" lvl="2" indent="-187325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600" dirty="0"/>
              <a:t>Addressing </a:t>
            </a:r>
            <a:r>
              <a:rPr lang="en-GB" sz="1600" b="1" dirty="0"/>
              <a:t>Advanced Cyber Security Threats and Threat </a:t>
            </a:r>
            <a:r>
              <a:rPr lang="en-GB" sz="1600" b="1" dirty="0" smtClean="0"/>
              <a:t>Actors </a:t>
            </a:r>
            <a:r>
              <a:rPr lang="en-GB" sz="1600" dirty="0" smtClean="0"/>
              <a:t>(18 M€)</a:t>
            </a:r>
          </a:p>
          <a:p>
            <a:pPr marL="452438" lvl="2" indent="-187325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600" b="1" dirty="0"/>
              <a:t>Privacy, Data Protection, Digital </a:t>
            </a:r>
            <a:r>
              <a:rPr lang="en-GB" sz="1600" b="1" dirty="0" smtClean="0"/>
              <a:t>Identities </a:t>
            </a:r>
            <a:r>
              <a:rPr lang="en-GB" sz="1600" dirty="0" smtClean="0"/>
              <a:t>(18 M€)</a:t>
            </a:r>
          </a:p>
          <a:p>
            <a:pPr marL="452438" lvl="2" indent="-187325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600" b="1" dirty="0"/>
              <a:t>Cyber Security for SMEs, local public </a:t>
            </a:r>
            <a:r>
              <a:rPr lang="en-GB" sz="1600" b="1" dirty="0" smtClean="0"/>
              <a:t>admin. </a:t>
            </a:r>
            <a:r>
              <a:rPr lang="en-GB" sz="1600" b="1" dirty="0"/>
              <a:t>and </a:t>
            </a:r>
            <a:r>
              <a:rPr lang="en-GB" sz="1600" b="1" dirty="0" smtClean="0"/>
              <a:t>individuals </a:t>
            </a:r>
            <a:r>
              <a:rPr lang="en-GB" sz="1600" dirty="0" smtClean="0"/>
              <a:t>(22 M€)</a:t>
            </a:r>
          </a:p>
          <a:p>
            <a:pPr marL="452438" lvl="2" indent="-187325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600" b="1" dirty="0"/>
              <a:t>Economics of </a:t>
            </a:r>
            <a:r>
              <a:rPr lang="en-GB" sz="1600" b="1" dirty="0" err="1" smtClean="0"/>
              <a:t>Cybersecurity</a:t>
            </a:r>
            <a:r>
              <a:rPr lang="en-GB" sz="1600" b="1" dirty="0" smtClean="0"/>
              <a:t> (4 M€)</a:t>
            </a:r>
          </a:p>
          <a:p>
            <a:pPr marL="452438" lvl="2" indent="-187325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600" b="1" dirty="0"/>
              <a:t>EU Cooperation and International Dialogues </a:t>
            </a:r>
            <a:r>
              <a:rPr lang="en-GB" sz="1600" dirty="0"/>
              <a:t>in </a:t>
            </a:r>
            <a:r>
              <a:rPr lang="en-GB" sz="1600" dirty="0" err="1"/>
              <a:t>Cybersecurity</a:t>
            </a:r>
            <a:r>
              <a:rPr lang="en-GB" sz="1600" dirty="0"/>
              <a:t> and Privacy Research and </a:t>
            </a:r>
            <a:r>
              <a:rPr lang="en-GB" sz="1600" dirty="0" smtClean="0"/>
              <a:t>Innovation (3 M€)</a:t>
            </a:r>
          </a:p>
          <a:p>
            <a:pPr marL="452438" lvl="2" indent="-187325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en-GB" sz="600" dirty="0" smtClean="0"/>
          </a:p>
          <a:p>
            <a:pPr marL="452438" lvl="2" indent="-187325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600" dirty="0"/>
              <a:t>Increasing </a:t>
            </a:r>
            <a:r>
              <a:rPr lang="en-GB" sz="1600" b="1" dirty="0"/>
              <a:t>digital security of health related data </a:t>
            </a:r>
            <a:r>
              <a:rPr lang="en-GB" sz="1600" dirty="0"/>
              <a:t>on a systemic </a:t>
            </a:r>
            <a:r>
              <a:rPr lang="en-GB" sz="1600" dirty="0" smtClean="0"/>
              <a:t>level </a:t>
            </a:r>
            <a:br>
              <a:rPr lang="en-GB" sz="1600" dirty="0" smtClean="0"/>
            </a:br>
            <a:r>
              <a:rPr lang="en-GB" sz="1600" dirty="0" smtClean="0"/>
              <a:t>(11 M€)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4170926" y="638867"/>
            <a:ext cx="1512168" cy="689177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77800" dist="101600" dir="2700000">
              <a:prstClr val="black">
                <a:alpha val="50000"/>
              </a:prstClr>
            </a:innerShdw>
          </a:effectLst>
        </p:spPr>
        <p:txBody>
          <a:bodyPr anchor="ctr" anchorCtr="1"/>
          <a:lstStyle/>
          <a:p>
            <a:pPr algn="ctr" defTabSz="5127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BE" sz="20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118 </a:t>
            </a:r>
            <a:r>
              <a:rPr lang="fr-BE" sz="16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M€</a:t>
            </a:r>
            <a:endParaRPr lang="en-GB" sz="1600" b="1" dirty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4650" y="6381750"/>
            <a:ext cx="5032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3313D0-A07C-40B0-9A2B-283A939E5B03}" type="slidenum">
              <a:rPr lang="fr-BE">
                <a:solidFill>
                  <a:schemeClr val="tx2">
                    <a:lumMod val="95000"/>
                    <a:lumOff val="5000"/>
                  </a:schemeClr>
                </a:solidFill>
              </a:rPr>
              <a:pPr algn="ctr">
                <a:defRPr/>
              </a:pPr>
              <a:t>42</a:t>
            </a:fld>
            <a:endParaRPr lang="en-GB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380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0350"/>
            <a:ext cx="2232025" cy="148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4202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 txBox="1">
            <a:spLocks/>
          </p:cNvSpPr>
          <p:nvPr/>
        </p:nvSpPr>
        <p:spPr bwMode="auto">
          <a:xfrm>
            <a:off x="457200" y="549275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/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2300" b="1">
                <a:solidFill>
                  <a:srgbClr val="0070C0"/>
                </a:solidFill>
                <a:latin typeface="Verdana" pitchFamily="34" charset="0"/>
              </a:rPr>
              <a:t>Innovation and Entrepreneurship support</a:t>
            </a:r>
            <a:br>
              <a:rPr lang="en-GB" sz="2300" b="1">
                <a:solidFill>
                  <a:srgbClr val="0070C0"/>
                </a:solidFill>
                <a:latin typeface="Verdana" pitchFamily="34" charset="0"/>
              </a:rPr>
            </a:br>
            <a:r>
              <a:rPr lang="en-GB" b="1">
                <a:solidFill>
                  <a:srgbClr val="0070C0"/>
                </a:solidFill>
                <a:latin typeface="Verdana" pitchFamily="34" charset="0"/>
              </a:rPr>
              <a:t>2016-2017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57338"/>
            <a:ext cx="8651875" cy="4464050"/>
          </a:xfrm>
        </p:spPr>
        <p:txBody>
          <a:bodyPr/>
          <a:lstStyle/>
          <a:p>
            <a:pPr marL="180975" indent="-171450" defTabSz="449437" eaLnBrk="1" hangingPunct="1">
              <a:spcAft>
                <a:spcPts val="3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dirty="0" smtClean="0"/>
              <a:t>Reinforce the </a:t>
            </a:r>
            <a:r>
              <a:rPr lang="en-GB" sz="1800" b="1" dirty="0" smtClean="0"/>
              <a:t>involvement of users </a:t>
            </a:r>
            <a:r>
              <a:rPr lang="en-GB" sz="1800" dirty="0" smtClean="0"/>
              <a:t>in R&amp;D&amp;I</a:t>
            </a:r>
          </a:p>
          <a:p>
            <a:pPr marL="180975" indent="-171450" defTabSz="449437" eaLnBrk="1" hangingPunct="1">
              <a:spcAft>
                <a:spcPts val="3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dirty="0" smtClean="0"/>
              <a:t>Support </a:t>
            </a:r>
            <a:r>
              <a:rPr lang="en-GB" sz="1800" b="1" dirty="0" smtClean="0"/>
              <a:t>digital entrepreneurship</a:t>
            </a:r>
          </a:p>
          <a:p>
            <a:pPr marL="180975" indent="-171450" defTabSz="449437" eaLnBrk="1" hangingPunct="1">
              <a:spcAft>
                <a:spcPts val="3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dirty="0" smtClean="0"/>
              <a:t>Strengthen the </a:t>
            </a:r>
            <a:r>
              <a:rPr lang="en-GB" sz="1800" b="1" dirty="0" smtClean="0"/>
              <a:t>support to start-ups </a:t>
            </a:r>
            <a:r>
              <a:rPr lang="en-GB" sz="1800" dirty="0" smtClean="0"/>
              <a:t>and </a:t>
            </a:r>
            <a:r>
              <a:rPr lang="en-GB" sz="1800" b="1" dirty="0" smtClean="0"/>
              <a:t>SMEs</a:t>
            </a:r>
          </a:p>
          <a:p>
            <a:pPr marL="180975" indent="-171450" defTabSz="449437" eaLnBrk="1" hangingPunct="1">
              <a:spcAft>
                <a:spcPts val="3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dirty="0" smtClean="0"/>
              <a:t>Facilitate the meeting between </a:t>
            </a:r>
            <a:r>
              <a:rPr lang="en-GB" sz="1800" b="1" dirty="0" smtClean="0"/>
              <a:t>investors</a:t>
            </a:r>
            <a:r>
              <a:rPr lang="en-GB" sz="1800" dirty="0" smtClean="0"/>
              <a:t> and start-ups</a:t>
            </a:r>
          </a:p>
          <a:p>
            <a:pPr marL="180975" indent="-171450" defTabSz="449437" eaLnBrk="1" hangingPunct="1">
              <a:spcAft>
                <a:spcPts val="3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dirty="0" smtClean="0"/>
              <a:t>Increase the </a:t>
            </a:r>
            <a:r>
              <a:rPr lang="en-GB" sz="1800" b="1" dirty="0" smtClean="0"/>
              <a:t>entrepreneurial skills</a:t>
            </a:r>
          </a:p>
          <a:p>
            <a:pPr marL="180975" indent="-171450" defTabSz="449437" eaLnBrk="1" hangingPunct="1"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en-GB" sz="1800" b="1" dirty="0" smtClean="0"/>
          </a:p>
          <a:p>
            <a:pPr marL="180975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dirty="0" smtClean="0"/>
              <a:t>Organised in five topics + inducement prizes:</a:t>
            </a:r>
          </a:p>
          <a:p>
            <a:pPr marL="452438" lvl="2" indent="-187325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600" b="1" dirty="0" err="1" smtClean="0"/>
              <a:t>Startup</a:t>
            </a:r>
            <a:r>
              <a:rPr lang="en-GB" sz="1600" b="1" dirty="0" smtClean="0"/>
              <a:t> Europe for growth and Innovation Radar </a:t>
            </a:r>
            <a:r>
              <a:rPr lang="en-GB" sz="1600" dirty="0" smtClean="0"/>
              <a:t>(12 M€)</a:t>
            </a:r>
          </a:p>
          <a:p>
            <a:pPr marL="452438" lvl="2" indent="-187325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600" b="1" dirty="0" smtClean="0"/>
              <a:t>Innovation procurement networks</a:t>
            </a:r>
            <a:r>
              <a:rPr lang="en-GB" sz="1600" dirty="0" smtClean="0"/>
              <a:t> (4 M€)</a:t>
            </a:r>
          </a:p>
          <a:p>
            <a:pPr marL="452438" lvl="2" indent="-187325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600" b="1" dirty="0" smtClean="0"/>
              <a:t>Pre-commercial procurement open </a:t>
            </a:r>
            <a:r>
              <a:rPr lang="en-GB" sz="1600" dirty="0" smtClean="0"/>
              <a:t>(4 M€)</a:t>
            </a:r>
          </a:p>
          <a:p>
            <a:pPr marL="452438" lvl="2" indent="-187325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en-GB" sz="1600" dirty="0" smtClean="0"/>
          </a:p>
          <a:p>
            <a:pPr marL="452438" lvl="2" indent="-187325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600" b="1" dirty="0" smtClean="0"/>
              <a:t>Open Disruptive Innovation </a:t>
            </a:r>
            <a:r>
              <a:rPr lang="en-GB" sz="1600" dirty="0" smtClean="0"/>
              <a:t>scheme – SME instrument (</a:t>
            </a:r>
            <a:r>
              <a:rPr lang="en-GB" sz="1600" b="1" dirty="0" smtClean="0">
                <a:solidFill>
                  <a:srgbClr val="FF0000"/>
                </a:solidFill>
              </a:rPr>
              <a:t>126 M€</a:t>
            </a:r>
            <a:r>
              <a:rPr lang="en-GB" sz="1600" dirty="0" smtClean="0"/>
              <a:t>)</a:t>
            </a:r>
          </a:p>
          <a:p>
            <a:pPr marL="452438" lvl="2" indent="-187325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600" b="1" dirty="0" smtClean="0"/>
              <a:t>Fast Track to Innovation </a:t>
            </a:r>
            <a:r>
              <a:rPr lang="en-GB" sz="1600" dirty="0" smtClean="0"/>
              <a:t>(100 M€ - for all fields of LEIT and SCs)</a:t>
            </a:r>
          </a:p>
          <a:p>
            <a:pPr marL="452438" lvl="2" indent="-187325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en-GB" sz="1600" dirty="0" smtClean="0"/>
          </a:p>
          <a:p>
            <a:pPr marL="452438" lvl="2" indent="-187325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600" b="1" dirty="0" smtClean="0"/>
              <a:t>ICT Horizon prizes</a:t>
            </a:r>
            <a:r>
              <a:rPr lang="en-GB" sz="1600" dirty="0" smtClean="0"/>
              <a:t> (10 M€)</a:t>
            </a:r>
          </a:p>
          <a:p>
            <a:pPr marL="452438" lvl="2" indent="-187325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en-GB" sz="1600" dirty="0" smtClean="0"/>
          </a:p>
        </p:txBody>
      </p:sp>
      <p:sp>
        <p:nvSpPr>
          <p:cNvPr id="9" name="Oval 8"/>
          <p:cNvSpPr/>
          <p:nvPr/>
        </p:nvSpPr>
        <p:spPr bwMode="auto">
          <a:xfrm>
            <a:off x="7164288" y="1083639"/>
            <a:ext cx="1512168" cy="689177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77800" dist="101600" dir="2700000">
              <a:prstClr val="black">
                <a:alpha val="50000"/>
              </a:prstClr>
            </a:innerShdw>
          </a:effectLst>
        </p:spPr>
        <p:txBody>
          <a:bodyPr anchor="ctr" anchorCtr="1"/>
          <a:lstStyle/>
          <a:p>
            <a:pPr algn="ctr" defTabSz="5127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BE" sz="20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156+ </a:t>
            </a:r>
            <a:r>
              <a:rPr lang="fr-BE" sz="16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M€</a:t>
            </a:r>
            <a:endParaRPr lang="en-GB" sz="1600" b="1" dirty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4650" y="6381750"/>
            <a:ext cx="5032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FD3653E-932F-44B6-9EDA-E13D8E0AEC76}" type="slidenum">
              <a:rPr lang="fr-BE">
                <a:solidFill>
                  <a:schemeClr val="tx2">
                    <a:lumMod val="95000"/>
                    <a:lumOff val="5000"/>
                  </a:schemeClr>
                </a:solidFill>
              </a:rPr>
              <a:pPr algn="ctr">
                <a:defRPr/>
              </a:pPr>
              <a:t>43</a:t>
            </a:fld>
            <a:endParaRPr lang="en-GB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523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7"/>
          <p:cNvSpPr txBox="1">
            <a:spLocks noChangeArrowheads="1"/>
          </p:cNvSpPr>
          <p:nvPr/>
        </p:nvSpPr>
        <p:spPr bwMode="auto">
          <a:xfrm>
            <a:off x="7297738" y="1419225"/>
            <a:ext cx="1724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BE" altLang="en-US" sz="1200" b="1">
                <a:solidFill>
                  <a:srgbClr val="FF0000"/>
                </a:solidFill>
                <a:latin typeface="Verdana" pitchFamily="34" charset="0"/>
              </a:rPr>
              <a:t>Implementation in JTI</a:t>
            </a:r>
            <a:endParaRPr lang="en-GB" altLang="en-US" sz="1200" b="1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0963" name="TextBox 19"/>
          <p:cNvSpPr txBox="1">
            <a:spLocks noChangeArrowheads="1"/>
          </p:cNvSpPr>
          <p:nvPr/>
        </p:nvSpPr>
        <p:spPr bwMode="auto">
          <a:xfrm>
            <a:off x="7281863" y="4171950"/>
            <a:ext cx="1693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BE" altLang="en-US" sz="1200">
                <a:solidFill>
                  <a:srgbClr val="000000"/>
                </a:solidFill>
                <a:latin typeface="Verdana" pitchFamily="34" charset="0"/>
              </a:rPr>
              <a:t>Implementation</a:t>
            </a:r>
            <a:br>
              <a:rPr lang="fr-BE" altLang="en-US" sz="1200">
                <a:solidFill>
                  <a:srgbClr val="000000"/>
                </a:solidFill>
                <a:latin typeface="Verdana" pitchFamily="34" charset="0"/>
              </a:rPr>
            </a:br>
            <a:r>
              <a:rPr lang="fr-BE" altLang="en-US" sz="1200">
                <a:solidFill>
                  <a:srgbClr val="000000"/>
                </a:solidFill>
                <a:latin typeface="Verdana" pitchFamily="34" charset="0"/>
              </a:rPr>
              <a:t>in normal H2020</a:t>
            </a:r>
            <a:endParaRPr lang="en-GB" altLang="en-US" sz="120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873125" y="504825"/>
            <a:ext cx="0" cy="43640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73125" y="4868863"/>
            <a:ext cx="693896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6" name="TextBox 9"/>
          <p:cNvSpPr txBox="1">
            <a:spLocks noChangeArrowheads="1"/>
          </p:cNvSpPr>
          <p:nvPr/>
        </p:nvSpPr>
        <p:spPr bwMode="auto">
          <a:xfrm rot="-5400000">
            <a:off x="-484187" y="2598738"/>
            <a:ext cx="2344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BE" altLang="en-US" sz="1200">
                <a:solidFill>
                  <a:srgbClr val="0F5494"/>
                </a:solidFill>
                <a:latin typeface="Verdana" pitchFamily="34" charset="0"/>
              </a:rPr>
              <a:t>Intensity of investment</a:t>
            </a:r>
            <a:endParaRPr lang="en-GB" altLang="en-US" sz="1200">
              <a:solidFill>
                <a:srgbClr val="0F5494"/>
              </a:solidFill>
              <a:latin typeface="Verdana" pitchFamily="34" charset="0"/>
            </a:endParaRPr>
          </a:p>
        </p:txBody>
      </p:sp>
      <p:pic>
        <p:nvPicPr>
          <p:cNvPr id="409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5049838"/>
            <a:ext cx="8532813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Flowchart: Manual Input 24"/>
          <p:cNvSpPr/>
          <p:nvPr/>
        </p:nvSpPr>
        <p:spPr>
          <a:xfrm>
            <a:off x="1755775" y="692150"/>
            <a:ext cx="5264150" cy="417671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6"/>
              <a:gd name="connsiteY0" fmla="*/ 8126 h 10000"/>
              <a:gd name="connsiteX1" fmla="*/ 10016 w 10016"/>
              <a:gd name="connsiteY1" fmla="*/ 0 h 10000"/>
              <a:gd name="connsiteX2" fmla="*/ 10016 w 10016"/>
              <a:gd name="connsiteY2" fmla="*/ 10000 h 10000"/>
              <a:gd name="connsiteX3" fmla="*/ 16 w 10016"/>
              <a:gd name="connsiteY3" fmla="*/ 10000 h 10000"/>
              <a:gd name="connsiteX4" fmla="*/ 0 w 10016"/>
              <a:gd name="connsiteY4" fmla="*/ 812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6" h="10000">
                <a:moveTo>
                  <a:pt x="0" y="8126"/>
                </a:moveTo>
                <a:lnTo>
                  <a:pt x="10016" y="0"/>
                </a:lnTo>
                <a:lnTo>
                  <a:pt x="10016" y="10000"/>
                </a:lnTo>
                <a:lnTo>
                  <a:pt x="16" y="10000"/>
                </a:lnTo>
                <a:cubicBezTo>
                  <a:pt x="11" y="9375"/>
                  <a:pt x="5" y="8751"/>
                  <a:pt x="0" y="812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3575" y="3171825"/>
            <a:ext cx="1514475" cy="6032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BE" sz="1400" b="1" dirty="0" err="1">
                <a:solidFill>
                  <a:srgbClr val="000000"/>
                </a:solidFill>
              </a:rPr>
              <a:t>Industrially-driven</a:t>
            </a:r>
            <a:r>
              <a:rPr lang="fr-BE" sz="1400" b="1" dirty="0">
                <a:solidFill>
                  <a:srgbClr val="000000"/>
                </a:solidFill>
              </a:rPr>
              <a:t> R&amp;D</a:t>
            </a: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20072" y="2276872"/>
            <a:ext cx="1728416" cy="12965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BE" sz="1400" dirty="0">
                <a:solidFill>
                  <a:srgbClr val="000000"/>
                </a:solidFill>
              </a:rPr>
              <a:t>Capital-intensive R&amp;D&amp;I,</a:t>
            </a:r>
          </a:p>
          <a:p>
            <a:pPr algn="ctr">
              <a:defRPr/>
            </a:pPr>
            <a:r>
              <a:rPr lang="fr-BE" sz="1400" b="1" dirty="0">
                <a:solidFill>
                  <a:srgbClr val="000000"/>
                </a:solidFill>
              </a:rPr>
              <a:t>Pilot </a:t>
            </a:r>
            <a:r>
              <a:rPr lang="fr-BE" sz="1400" b="1" dirty="0" err="1">
                <a:solidFill>
                  <a:srgbClr val="000000"/>
                </a:solidFill>
              </a:rPr>
              <a:t>lines</a:t>
            </a:r>
            <a:r>
              <a:rPr lang="fr-BE" sz="1400" b="1" dirty="0">
                <a:solidFill>
                  <a:srgbClr val="000000"/>
                </a:solidFill>
              </a:rPr>
              <a:t>,</a:t>
            </a:r>
          </a:p>
          <a:p>
            <a:pPr algn="ctr">
              <a:defRPr/>
            </a:pPr>
            <a:r>
              <a:rPr lang="fr-BE" sz="1400" b="1" dirty="0" err="1">
                <a:solidFill>
                  <a:srgbClr val="000000"/>
                </a:solidFill>
              </a:rPr>
              <a:t>Demonstrators</a:t>
            </a:r>
            <a:r>
              <a:rPr lang="fr-BE" sz="1400" b="1" dirty="0">
                <a:solidFill>
                  <a:srgbClr val="000000"/>
                </a:solidFill>
              </a:rPr>
              <a:t> / Applications</a:t>
            </a: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29" name="Right Triangle 28"/>
          <p:cNvSpPr/>
          <p:nvPr/>
        </p:nvSpPr>
        <p:spPr>
          <a:xfrm>
            <a:off x="875293" y="3861049"/>
            <a:ext cx="3754597" cy="1004582"/>
          </a:xfrm>
          <a:prstGeom prst="rtTriangle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0800000" scaled="1"/>
          </a:gradFill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3600" y="4077072"/>
            <a:ext cx="1314450" cy="7965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BE" sz="800" dirty="0" err="1">
                <a:solidFill>
                  <a:srgbClr val="000000"/>
                </a:solidFill>
              </a:rPr>
              <a:t>Pan-European</a:t>
            </a:r>
            <a:r>
              <a:rPr lang="fr-BE" sz="800" dirty="0">
                <a:solidFill>
                  <a:srgbClr val="000000"/>
                </a:solidFill>
              </a:rPr>
              <a:t> Innovation:</a:t>
            </a:r>
          </a:p>
          <a:p>
            <a:pPr algn="ctr">
              <a:defRPr/>
            </a:pPr>
            <a:r>
              <a:rPr lang="fr-BE" sz="800" dirty="0" err="1">
                <a:solidFill>
                  <a:srgbClr val="000000"/>
                </a:solidFill>
              </a:rPr>
              <a:t>Take-up</a:t>
            </a:r>
            <a:r>
              <a:rPr lang="fr-BE" sz="800" dirty="0">
                <a:solidFill>
                  <a:srgbClr val="000000"/>
                </a:solidFill>
              </a:rPr>
              <a:t>,</a:t>
            </a:r>
          </a:p>
          <a:p>
            <a:pPr algn="ctr">
              <a:defRPr/>
            </a:pPr>
            <a:r>
              <a:rPr lang="fr-BE" sz="800" dirty="0" err="1">
                <a:solidFill>
                  <a:srgbClr val="000000"/>
                </a:solidFill>
              </a:rPr>
              <a:t>Assessment</a:t>
            </a:r>
            <a:r>
              <a:rPr lang="fr-BE" sz="800" dirty="0">
                <a:solidFill>
                  <a:srgbClr val="000000"/>
                </a:solidFill>
              </a:rPr>
              <a:t>,</a:t>
            </a:r>
          </a:p>
          <a:p>
            <a:pPr algn="ctr">
              <a:defRPr/>
            </a:pPr>
            <a:r>
              <a:rPr lang="fr-BE" sz="800" dirty="0">
                <a:solidFill>
                  <a:srgbClr val="000000"/>
                </a:solidFill>
              </a:rPr>
              <a:t>Infrastructure,</a:t>
            </a:r>
          </a:p>
          <a:p>
            <a:pPr algn="ctr">
              <a:defRPr/>
            </a:pPr>
            <a:r>
              <a:rPr lang="fr-BE" sz="800" dirty="0">
                <a:solidFill>
                  <a:srgbClr val="000000"/>
                </a:solidFill>
              </a:rPr>
              <a:t>Design services</a:t>
            </a:r>
            <a:endParaRPr lang="en-GB" sz="8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5775" y="4641850"/>
            <a:ext cx="900113" cy="231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BE" sz="800" dirty="0">
                <a:solidFill>
                  <a:srgbClr val="000000"/>
                </a:solidFill>
              </a:rPr>
              <a:t>Advanced R&amp;D</a:t>
            </a:r>
            <a:endParaRPr lang="en-GB" sz="800" dirty="0">
              <a:solidFill>
                <a:srgbClr val="00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629150" y="4502150"/>
            <a:ext cx="2668588" cy="0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019925" y="1733550"/>
            <a:ext cx="360363" cy="0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6" name="Title 8"/>
          <p:cNvSpPr>
            <a:spLocks noGrp="1"/>
          </p:cNvSpPr>
          <p:nvPr>
            <p:ph type="title"/>
          </p:nvPr>
        </p:nvSpPr>
        <p:spPr bwMode="auto">
          <a:xfrm>
            <a:off x="1763713" y="44450"/>
            <a:ext cx="7272337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000" dirty="0" smtClean="0"/>
              <a:t>ECSEL: Covering the whole ECS value chain</a:t>
            </a:r>
            <a:br>
              <a:rPr lang="en-GB" altLang="en-US" sz="2000" dirty="0" smtClean="0"/>
            </a:br>
            <a:r>
              <a:rPr lang="en-GB" altLang="en-US" sz="2000" dirty="0" smtClean="0"/>
              <a:t>Focus  on high TRLS</a:t>
            </a:r>
          </a:p>
        </p:txBody>
      </p:sp>
    </p:spTree>
    <p:extLst>
      <p:ext uri="{BB962C8B-B14F-4D97-AF65-F5344CB8AC3E}">
        <p14:creationId xmlns:p14="http://schemas.microsoft.com/office/powerpoint/2010/main" val="175304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dirty="0" smtClean="0"/>
              <a:t>ICT</a:t>
            </a:r>
            <a:r>
              <a:rPr lang="en-GB" dirty="0" smtClean="0">
                <a:solidFill>
                  <a:schemeClr val="accent3"/>
                </a:solidFill>
              </a:rPr>
              <a:t> in Excellent science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563938" y="1844675"/>
            <a:ext cx="2016125" cy="15843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Excellent science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555875" y="3644900"/>
            <a:ext cx="2000250" cy="15843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Industrial leadership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43438" y="3644900"/>
            <a:ext cx="1933575" cy="15843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Societal challenges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1694781"/>
            <a:ext cx="1460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 smtClean="0">
                <a:solidFill>
                  <a:schemeClr val="bg1"/>
                </a:solidFill>
              </a:rPr>
              <a:t>820 M€</a:t>
            </a:r>
          </a:p>
        </p:txBody>
      </p:sp>
    </p:spTree>
    <p:extLst>
      <p:ext uri="{BB962C8B-B14F-4D97-AF65-F5344CB8AC3E}">
        <p14:creationId xmlns:p14="http://schemas.microsoft.com/office/powerpoint/2010/main" val="71695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3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mtClean="0">
                <a:solidFill>
                  <a:srgbClr val="002060"/>
                </a:solidFill>
              </a:rPr>
              <a:t>Excellent Science - ICT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750"/>
          </a:xfrm>
        </p:spPr>
        <p:txBody>
          <a:bodyPr/>
          <a:lstStyle/>
          <a:p>
            <a:pPr marL="180975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b="1" dirty="0" smtClean="0">
                <a:solidFill>
                  <a:srgbClr val="002060"/>
                </a:solidFill>
              </a:rPr>
              <a:t>Future and Emerging Technologies (FET)</a:t>
            </a:r>
          </a:p>
          <a:p>
            <a:pPr marL="714375" lvl="2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b="1" dirty="0" smtClean="0">
                <a:solidFill>
                  <a:srgbClr val="002060"/>
                </a:solidFill>
              </a:rPr>
              <a:t>FET Open</a:t>
            </a:r>
            <a:r>
              <a:rPr lang="en-GB" sz="1800" dirty="0" smtClean="0">
                <a:solidFill>
                  <a:srgbClr val="002060"/>
                </a:solidFill>
              </a:rPr>
              <a:t>: fostering novel ideas</a:t>
            </a:r>
          </a:p>
          <a:p>
            <a:pPr marL="714375" lvl="2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b="1" dirty="0" smtClean="0">
                <a:solidFill>
                  <a:srgbClr val="002060"/>
                </a:solidFill>
              </a:rPr>
              <a:t>FET Proactive</a:t>
            </a:r>
            <a:r>
              <a:rPr lang="en-GB" sz="1800" dirty="0" smtClean="0">
                <a:solidFill>
                  <a:srgbClr val="002060"/>
                </a:solidFill>
              </a:rPr>
              <a:t>: nurturing emerging themes and communities</a:t>
            </a:r>
          </a:p>
          <a:p>
            <a:pPr marL="714375" lvl="2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b="1" dirty="0" smtClean="0">
                <a:solidFill>
                  <a:srgbClr val="002060"/>
                </a:solidFill>
              </a:rPr>
              <a:t>FET Flagships</a:t>
            </a:r>
            <a:r>
              <a:rPr lang="en-GB" sz="1800" dirty="0" smtClean="0">
                <a:solidFill>
                  <a:srgbClr val="002060"/>
                </a:solidFill>
              </a:rPr>
              <a:t>: pursuing grand interdisciplinary science and technology challenges</a:t>
            </a:r>
          </a:p>
          <a:p>
            <a:pPr marL="1628775" lvl="4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600" b="1" dirty="0" err="1" smtClean="0">
                <a:solidFill>
                  <a:srgbClr val="002060"/>
                </a:solidFill>
              </a:rPr>
              <a:t>Graphene</a:t>
            </a:r>
            <a:endParaRPr lang="en-GB" sz="1600" b="1" dirty="0" smtClean="0">
              <a:solidFill>
                <a:srgbClr val="002060"/>
              </a:solidFill>
            </a:endParaRPr>
          </a:p>
          <a:p>
            <a:pPr marL="1628775" lvl="4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600" b="1" dirty="0" smtClean="0">
                <a:solidFill>
                  <a:srgbClr val="002060"/>
                </a:solidFill>
              </a:rPr>
              <a:t>Human Brain Project</a:t>
            </a:r>
          </a:p>
          <a:p>
            <a:pPr marL="180975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b="1" dirty="0" smtClean="0">
                <a:solidFill>
                  <a:srgbClr val="002060"/>
                </a:solidFill>
              </a:rPr>
              <a:t>Research infrastructures</a:t>
            </a:r>
          </a:p>
          <a:p>
            <a:pPr marL="714375" lvl="2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dirty="0" smtClean="0"/>
              <a:t>Developing the European research infrastructure for 2020 and beyond</a:t>
            </a:r>
          </a:p>
          <a:p>
            <a:pPr marL="1171575" lvl="3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b="1" dirty="0" smtClean="0">
                <a:solidFill>
                  <a:srgbClr val="002060"/>
                </a:solidFill>
              </a:rPr>
              <a:t>Development, deployment and operation of ICT-based e-infrastructures</a:t>
            </a:r>
          </a:p>
          <a:p>
            <a:pPr marL="1628775" lvl="4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600" b="1" dirty="0" smtClean="0">
                <a:solidFill>
                  <a:srgbClr val="002060"/>
                </a:solidFill>
              </a:rPr>
              <a:t>ICT infrastructure resources and services for Research</a:t>
            </a:r>
          </a:p>
          <a:p>
            <a:pPr marL="1628775" lvl="4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600" b="1" dirty="0" smtClean="0">
                <a:solidFill>
                  <a:srgbClr val="002060"/>
                </a:solidFill>
              </a:rPr>
              <a:t>Access to and management of scientific data</a:t>
            </a:r>
          </a:p>
          <a:p>
            <a:pPr marL="1628775" lvl="4" indent="-171450" defTabSz="449437" eaLnBrk="1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600" b="1" dirty="0" smtClean="0">
                <a:solidFill>
                  <a:srgbClr val="002060"/>
                </a:solidFill>
              </a:rPr>
              <a:t>High Performance Computing</a:t>
            </a:r>
            <a:endParaRPr lang="en-GB" sz="1800" b="1" dirty="0" smtClean="0">
              <a:solidFill>
                <a:srgbClr val="002060"/>
              </a:solidFill>
            </a:endParaRPr>
          </a:p>
        </p:txBody>
      </p:sp>
      <p:sp>
        <p:nvSpPr>
          <p:cNvPr id="68612" name="AutoShape 5" descr="data:image/jpeg;base64,/9j/4AAQSkZJRgABAQAAAQABAAD/2wCEAAkGBxQTEhUUExQWFhUXFxgXGBgYFxgcGhcYFxUXGBgXGBgYHCggGBolGxcXITEhJSkrLi4uFx8zODMsNygtLiwBCgoKDg0OGxAQGywkHyUsNCwsNywsLCwsLCw0LCwsLCwsLC8sLC8sLCwsLCwsLCwsLDQsLCwsLCwsLCwsLCwsLP/AABEIAOEA4QMBIgACEQEDEQH/xAAbAAABBQEBAAAAAAAAAAAAAAAAAQIDBAUGB//EAD8QAAEDAQYCBwUGBQQDAQAAAAEAAhEDBBIhMUFRBWEGEyIycYGRUqGxwdEUQmJykvAHI4Lh8TNDosJjg7IV/8QAGgEAAgMBAQAAAAAAAAAAAAAAAAECAwQFBv/EADARAAIBAgQDBwMFAQEAAAAAAAABAgMRBBIhMQUTQSIyUWFxgbGh0fBCUpHB4fEj/9oADAMBAAIRAxEAPwD3FCEIAEIQgAQhCABCQlc9xbpdRpS2n/Nf+Hujxd9FTWr06KvN2JRhKTskdEs23cdoUu/UbOwMn0C4K38br1+8+60/dZgPA6nzVFtFcTEcctpSj7v7GuGE/czrLV04H+1SJ5vMe4LNq9KbU/ItZ+Vv1lVrDYmnFxEDTUrfoWRt2WgFvIac9Vxa3FcRN2zP20+C/l0odDn6nErQe9WqfqI+CaH1DnUef6z9V11BrSOwGjcQE2rZGnFzGnnCyTr1Hq2xqcV0OWF8ZVHj+s/VSMtdZuVap+on4rovsFP2GjnEn35Jh4VRdiJHn8lGNaotn9Qzw6oyKXHrU3/cvfmaPlitCz9MHD/UpAjdpj3H6orcE9h3qsq1WItMOEfNa6XE8TTfffvr8hy6U+h2Fh6Q0KsQ8NOzsD9CtQFeXPoKxYuJ1aPceY9k4t9Dl5LsYfjz2qx919imeD/az0pC5zhfSum+G1R1bt/unz0810TXA4jFd6hiaVdXpu/yY5wlB2khUIQryAIQhAAhCEACEIQAIQhAAhCEACo8V4rSs7L1R0bD7zjsBqqfSPpCyzNjvVCOyz/s7YfFebWq0vrPNSoS5x9w2A0C5eO4jGh2Yay+DTRw7nq9jW4z0kq2iWg9XT9kZkfiOvhksynRSspqwymvK18ROpLNJ3Z0YxUVZC06anayEU2q/wAO4caroGDRmfkOayXbdkDaWrKbLO9xFwEnYbK5Q62iYII2PyXSUqbKQusH1PiVFUtCJK2lyl1L9NDHIqk3mkA7OBg+eitUra8d5pB2zB81OXpGyTAVTvYLp9AHEX6MlR//AKJBlzbp2ORHI6q21gHeM8gn9bTOF0HxTSb0bsRuvAjZbWHI+I+akqAPF14BGhH1UXU0T92PDBDbMQJpuvD2T8FKz6ai0M628IuiW4hYtVi6r7WW5tI5FZfFaDe+wzOY25qKdi6Enszn6jVf4Rx+rZyADeZq06flOirVGKu9q10a0qbzRdmWSipKzPTOFcWp12yw4jNpzHj9VfXkVGu+m4OY4tcMiP3iF6B0d6RNtAuu7NUDEaO5t+i9VgOJqt2Kmkvo/wDTnV8M4ax2N1CELsGUEIQgAQhCABCEIAFidJ+PNszMINR3cb/2PIe9XONcUZZ6RqP0waNXOOTQvLLTaX1qjqlQy53oBoBsAuXxHHciOSPef0NOHo53d7DHudUcXvcXOcZJOqmp0krGqZjV5Kc2zpbAxqnamAKRqobAmo0ySAMyYHmt19fqmimzADM7ndRcOs4odt8Fx7gG2/im2usHEmMVW7rZlMnmfkL9pnNHWrNNcAwnG0JbDyl/rU59qujDX5LO65MFeTBIG3jsgMpcqWucUxtp3OIyKjZZicNDl4qtXY5pxzStckkjUbax9FL9qIMgrGZU39dk77TGCMrFlOhp8RDhDgJVS0uBkgDH9481l9frqrLLQCFGeYShYzqjIJHooHtV+2twvDTNUziroO6uXJlZ7JVfFpBBgjEEZg8lccFC9qvhKwzu+inSDr23KkCq0frHtDnuF0S8fp1HMcHtJDmmQRoV6X0e4wLTSvZPGD27Hccj+8l6zhmP5y5c+8vr/pzMTQyPMtjVQhC65lBCEIAEhKVcz064r1VHq2nt1cPBv3j8vNVVqqpU3N9CUIuUkkcp0o4ubTW7J/lMJDOe7/P4LOptUdJqsNavE160qk3KW7OxGKirIe1SNTAnLKxkrU4KIKRpUGBZocQexhDXNBGUtkkE5AqRtuBJY8XX7zvrBTXcOIp3nGC6Lo1jcqO1WO/Ta9rr1Vo7QIiQNBui0dmQdt0RWymW4jFVPtJU1mtt4XXADTmmVbNBwUoq2kiSGttUKTrg4Gfdn5Ku6iVA6zl2Qgj3qeWLA0LNxVzDcab49l0A+ROavWXirapuVm3XZB/ycNCsBlMP7J72xSsoAkguLXjU+5OVODQspu2qzOp4OgtPdcDIPJVzTn4KGhby1pp1qd8R2XtE+pGIUVLi1wRVY4k91wGmzgq+XLogVyw0wYKcKt054fVKLZTezAgkagiY2c04qs4gjfRJR8UPc0wZHuVOEyyVjkdE68oqLTGhpCieFMSmOCmhldzVZ4JxQ2esHjunB43b9RmFA9QVQtFGpKElKO6FJKSsz2GjVDmhzTIIBBGoOIKeuP6A8TlpoOOLe0z8pOI8iffyXYL2+GrqtTU11OPUg4ScQQhCvIAvJukfEftFpe8Hst7DPBuvmZPmvQ+lNt6qzVHAw4i63xdh8JPkvLGtXB4zX2pL1f8ARuwcN5E1IqwCqzFOxeckbiUJQE0FOCqYhwhadgsxDRUcPyNOv4j+H4qjZiLzZF4SOzvyVh/G21XEF1zSDpGgUWnbQjK+xORUeZeZKU06ZddIcHAQSXQ2dwBn5lN7LYc2texxaYy3EJLQ9t+XOBboNQqtb3Ile38Mkh7CDuRrHLdDKcDFWn8SaBDQANFl17dirEpyVhq5ZqEbKlaa1R2FMAAZXhif7JjuIAY/v/KfQtEnQYqyMHHVokNs9j6wxUe1oHacY7u905yrAtFnLi1tmqVQP919Q3jGrRl8E7jVhijfa4XnENu6mdfJDDcptaWkOGZ3CkqnZuuvsJq+pVtjOripQe66cCx2bTsZTGVHnGAZ05p9rrtGGctBPIzIHjCz3Wg4icPhzU4xclsMsVXUnCTLXjIXc/MfNNo1I81D9uBBvNJPtN18RuoWVJ3VmR2sxmjTBLvf71Oq9nk4q51RvBuE+IjLfJUS3GNpkTjMaxmperGEGZxB0u6k7JjaDnAxG3eAPlKR1F8lnaxEFu4zPgDqVDTxESPp0we0Kt3SGgHzDjlt4qpaqcHAODSJF6JPkCdVM+zumAZv+yQ6SOYJ0TK9mc3GG4mMCCZ8AVOLQL1IrDbTRrMqtzaZI3GRHmJC9cpVA4BwMggEHcESCvILTZ3NGIjzEjxAOC7/AKCW7rLMGnOkbn9ObfcY8l6HgtfV0/HVfn5sZMZC6UkdGhCF6I55w/8AEa140qXi8/8Ay3/suQC1+mdov2yoPYDWj9IJ95KyWBeO4hUz4iT87fxodahHLTQ8BSpgHNOaFz2WkjVIFECntKrYEjVoUOBWXvVSXvdjAJhvgFnsKjNe46faw8AM/l6pLNfQUldFy18JpMJqUi8CMGkyPElUbS8kTqtin225TIxJ/fuWLVfdJafVEJOT11YkVHlykbZ8JKuUSOSOsaTjhGJ/v5K3O+iGVKlnERifl4JDLcYgjCFca4GTOmGgaP8AHxTaVPETkcfJGfxGi1wyxVqh6x1J0kYDTPmYBU3HKTmMaX4PcYAJEnwGybaOINYBerEUQMKYMOJkk4jFYdWk6u++L7aehe4ucRsC7IKMYKTzvRfT0IK9xvVl5JGUwDz3TKtmI7IxOpVu1FzW3aZDQNdfJZIZUk9sjWZxK0wvLW5MmfSIyzUBpuBzT2V3AwQ5/lB8JV2yUyXBzmxGQmfXZTbcVqBZsouME55xzOQU1/slgm9v+HPPclMOakogON3G8e7jh4FY2+oChrahxLMp7TgBjnmkvNPZvi4TdvEmCAMp9m98kHq8u0T3ZEXb0+9uk7pKga0w4mR3oGDTo3HPmiwhTSDPvMAdgS1zTAO93IHJJVswpdoGmCcBcc0uA1cLpwHNL1TQYcY1dAmBp4k7c1GykwAaGe1gMvmc00xkVWxNb2uwBobwl3hjJK6D+H1qu13s0eyf6mHD3F3oucNNoJgDxhX+jtS5aaTvxgfq7PzW3BVeXXhK/X/CFWOaDR6shCF7U4549xeretFY71H+l4x7lC0qOq+XuO7ifUpwK8NW1m35najokTtKUOUbSllUWGSAp4coQU6UmgLDHKxWofy7xjE4DcalUmvVwYmHYYYfJVSVmDKf28iWjIHGPh6JbU0VIc0YgRHzUFSkGZnWfHf4KVji5hcMHTiNm6K2yWsRFYlowDiH7Zz/AITOscR2v8wpRZZ7V4zpy8OSlFVo7Ownkp3XTUZVZWgyctv3zWnw/idMghzXNcDgTk7QAbLLNVkwC3lM+6FN1IJaZx1+Cc4xa7SAtO4RTc41HAnGc8PRPe+PBPNpkQMBCqPdKpWaXeYCl0plRsZfBOCeXgCSpbbAZ03DJYTznFXGHAYEeKu8LoPquENls+E+G6dxSyCm7A4H3HZEqicsvULrYpyhz8C0CJzdsNgNzumkpE0Mf1+Hd7XdnCB+KPDTdLSrQBLbxbhjEOnInw1URT6RaMXNLvwg3fMmD8EWQgvkCMzvhjjqmuqnta4euamY1kkOluEgFwEcsjeOwVeoI1HhhI8dimkAt7BLSqXSHbEH0MqK8kvKS0GezdYhcx9q5BC9rzjj8tnAPZBIOYJB+CGqTibCK9VsZVKg8hUcAowvH1labXmdaLukSNb68kmqe1wES+4T94NJgDPAb5eqHGe02ccMsZ8OapGNAOye1p2KVksPa6xo/Dgfelp1hOLqsHEYif6jKQCAplrqSdQIJLuYyaISufM3pDychl5lMJQlZ3Az3W4GADlnPPnyTncRa0+0RqJU77DTdm30UVThbdJETA0JjXktClSe9wsQWniznHsi6BzlVevLsC4xOn7yVl1gLRJE8h8U+yU34hroEY/RWpwiuyFh1Cg0QDE5wMSOZ2WiGBVKbCHHU77q412EQstRtgOdhkmJQVYphrcXCdm/U/JVXsAtnsxOOAGrjl/dO6pl4BoNRxynKeTRn5pbz6jg0CToBkPoFdfWZZ2w0zUIhzxp+Fv1UNRNlnrxZmy8zWIgAZUwfDVZr6pqNM4nvD9+CotcXuk6rW4dQggqNS0V5iStqZEJxpm7Mjw1jeNlr8Y4RA6xnd1GrT9FkGrDr10kDADcD4SZKshJSV0STvsFSkRdkjHnl47bp9NrmG9TqNkDG45pIHNp08lA14xk9oy4+Op+CV10AQ4OcYiAcN5JAjwU7MCRlN4F6+G3r2LnsBfJlxF7HPUKBlnJElzGNmAXuDQSNBOafdY6bz2tOt4HEAYRAM+CY1rTN57WkZF2Au8jGGOil+bAKyzEyZbAMXi4Bvk44FNrUS0wYPMEOGPMJwY0mLzcO6SYBBzIvRCGUpcGtIMmJbiJJ3GaFduwHcfZTsPVC6f7M3YegQva8k5HMPMellC5bK2GBIcP6mAk/qvLMqNgSDI1jQ7Lq/4iWSKlKp7TCwnmw3mjzDn/AKVyLeySR5jcLy/EKeTESXnf+TpUJZqaFuCAQZcTBEaaY+qkcxgwdVDXbAON3xIyKgeYMtOnpyKG0jhAJnKBn/dZC0m6vtAPfhmHkucIhD6TYltRr9CBeBHkQonYS2Ju6bE6Kdzi7FzAwA4XZguO5djkEtRElUMiOupuIygOvfl5qN7QIgzhjyO3NK13YxpDXty+c9sk3qnGYa446AnTko7fiGhCUShtNxMAYq5TsjR3jJ2H1UZSSArUgSeamtljDcu9m4BWwG0xeAx0TLM04uObvgVXzOq2AyzupaQLiAM1MeHuJIGAH3jkEyq4NF1mWp1KtzJ7APLgzBuJ1d9ElnpF7g1okn3bknQBRWeg55DRiT6DmdloV6opNLGGSe87U8hsFF6adRMkr2llFpZTMuPffvyGzVj9YXmSmOlxVikyFJJRV+oJWLNnYFqWZ3ksthTqlo+6Mz7gs84uQ2blF4qOuk9gZ8+SpcX4M6n2m9pm+o8fqmWWrAAW5YLWcjiOapzOm/Ird47HFuYpyGxeu4zAZJ/UT7PzwXScS4E13bpZ6smAfA6LnKjHBxLh2si3EAD2R4LVGakTUlLYjL2jC4Xbm9GP4RGQ5pkAjsg4YEZ47p9+MLjXbG84eRjNMvOaZbEnDw5jmNFYiQrmtEiCSOyTOF7lhkMvFXOA2e/aKTfxtPk3E/BUQIgAYD6LpugtmvVy+MGNPq7Ae68tOEhzK8IrxK6rywbO+QhC9sccxOmNi62yvjvU4qN/o7w82lw815a4RPjK9sIXkXGuGmhWfSgw09nnTOLD5Dszu0rhcZo92qvR/wBG7CT3iZes8krKzhN17mg5gFOcE1cM2iMwEDDwzneU+pWc4gue50ZXjMeSYShMCZloeBAqPjacPRPp1X6Pe2cYa4gegUDQrVBmPgoSsgsWW1o1k6k4kqxZ5OMKpZ6U46fEp9S0Nb/qBxbs35rO1d2QMumwVahxYQ3WYGHmrTbDUiTTdB2GmkeSzKTWv7Tal1oEw505baglWm2+829tgccI0aNpUJRZG7JOIOqvEMpPFNowhpjDMk6nmselSc9wDcSf36KzUrgEFr3c2FxiDsJyVi01GUmkMMudi52wOIaPmrE7KyWoLQSpUbRaWsxce875Dksh77xUVarJVmy0dSrFHIrvcaHU2bqWU17kgIUdxivrQJSUAczmfcq7ny6NNfkrTDCbVkBZYVbpWggrO6zmpG1CqJQuI6axW9S26xMrCcnRgfruucoViSA2STkBit2yWSvEkNb4uE+6Vn5ck+yVyVne5zlqsrmGCIP7xVZwXXW6wPe3tABwyIxC5q0US0kEY7K+nUvo9y2MrlNy9C6FWK5QvEYvM+QwHzPmuHsNlNWo1jc3GP7/ABXq1GkGtDRkAAPACF6PglDNN1X00Xr/AM+TJjJ2SiPQhC9Ic8FyvTzhl+mKzcHU8HH/AMZOJP5T2uQvLqk17AQQRIIgg5EHMFVV6Sq03CXUlCTjJNHilVhGYhMhbfH+DGz1TThxacaRn7ns46tJg8i06rHuwvHVacqc3CW6OvGSkroYWpIUkJqruSHMbir9Jn3Bmc+QVezMkgBXx2QYi8cztyVNSXQBa7w0QNBCzrxc4NGZMKS01NFJwun3qh0wHic/clFZY3BErbHRa8vLBDRJ1k7wqnEql6oGUm9nAXRm5xz+isEEjImTIG5yaPI4qyxos4ORqkYn2QcwOfNCdtXqxMmtjadOkKZa1z4l7okzsDyWDaKs5J9prE6quFZThbVgkTWSzziVPaK4GAVekxriBUvXcpaSC3nhnGybauGGm6G1LzcwTqE7Jy7TGS0sU+uYbKqtqvbjcvD8P0KVtp6wzBaG7jMp5He/QB9JseOqnvKFj020VoSabYEzXgqxZ6ZcYGA1OgCy6dWTAzVmtarrQ0HDXmUpU3sgNOpxMUxcoi7u/U+egVMWwzi4z4rGq2qckraTzqprDpLULHWWHiLtH+RK0bWzrmzheAwjXkuEFjO5Wt0cstapWZTpuMzJOjWjvOPh8SBqqngnOS5b1IytHU7ToTwqCazhu1oP/I/L1XXplJgaABonr2+Fw6oUlBe/qcmpNzlmYIQhaCAIQhAGZx/hLbRTu4B7TeY46OiMfwkYHkd4XmVrs7g4tc265pgtOYI08Nt5nVewLn+lHR8Vx1jAOtaIzjrG49gnQ44HTwJXL4lgefHPDvL6rw+xpw9bI7PY81upWsxUrqBxMEYkEEEEEfdIOMhPo0ySPFeVk7bnT3LdnZcbP3ne4Jj3gBSVFn2ypoqYrMyJA95J/fotSqLrQwZj3kqpwmhL72YaJ89FrMFztu7+nLmpVZJNIbHvIoNAwNSM/Yw054lYdd8qe1VpJJVKo9OnDqIhuEnFTso5JrVas5AEuvZGIE9qMMNldJsYObATQL2Hp9FDUrymCuG4kqKiwLDacZnyVd4EqarbWVAHNMkYO28ZVeoVKKfUBWOwVO01MVK9xhR2GlfeActeQ19yuikryYE9JgpsvOPacJ8BoFTDH1DkQ1WrYQXF7zDR3R8MElPiTcrpAQs1rpXYCUrMGqyxwCgqV9ZWfaLfJhnr9EKnKYXNZ9TENGJJAAGJcTkANSvUOiPAfs1OXwaz4Lz7OzAdhvqfJYn8P+iJoxabQP5pHYac6YOp2eR6DxK7peh4fgVRWeXe+DnYivm7K2BCELqGUEIQgAQhCABCEIAwekfR8Vh1lMAVhqcA8D7riMjs7MeGC4uhDLxcC1zcCwiHNcRMEeBHjMr1JZPHOA0rSO12XjuvbmOR9pvI+44rkcR4XHEdqGkvn88TTRxDho9jzmtVwlZ5MrY49w2pQLRUbAyD2zcdtj908j5TmoOEWK/U7Xdbi75DzK8zOnKhdVFZnQjJSV0atgsvV0gTmcY3PPkFnWuqXEklXuIWguPJY9qrhoxIWWmnJ36sCCu9VgNUypbGDNwTW2ku7jXO5kQPUrdGDS2Gi0HQq1qtgG5OwSus7j33eTfqUtOkGnDDnr6lNKK13GUz1r9Awbuz9EosAzcS48zh6ZK5UKjJlWZ300CwtMwIAw5IvJpwUQOKVr6gPrHBSWCqGMe/YQPP+0qKtiFasFFraQfUwYHE46xgAiTSjqAvDuFmp/NrYN+63luUzidupNlrGyRtl5lUuJ8bdVJDeyz3n6BJwPgFe1Pu0WSB3nHBjfzO+Qk8lbSw06kry9kiLlZXZQeXPIAkkmAADiTkABmV6p0F6Dihdr2gA1s2s0p8zu/4abrX6KdD6NjAdhUra1CMuTB90e8+5dIvQ4bBqHalv8GCtiM2kdgQhC3mUEIQgAQhCABCEIAEIQgAQhCAI69Fr2lr2hzXAgtIBBBzBBzC5q3dFyxjhZS0SZuVC6PAPEkDkQfELqUKjEYalXjlqRuSjOUdjxLjLrZTdcrMNKcsAGnkHiQ4+BVGjwh9Qy4r3itSa9pa5oc04EEAg+IOa5+29DqDsaRdRP4cWfodgB+WFyq3C5RX/g17/c2U8Uv1I87p8OpUxiATuUwvnLJb/FuhNrzYaVQDYljj/S6W/wDJYlfg1qpjt2eqPytLh6skLlTwOIjrNO/8mmNaD2ZAVG9yirEt73Z/Nh8VAa4H3h6qrltbk7kzikD1A60t396SlUkw3E8sfgrFTb6BcncoycVfs3BbTU7lCqfFhaPV0BbFh6A2t5l/V0hrLrzv0tw/5BX08JWltFkJVYR3Zh0KN8gEgbnYan0UVoNW21BSs9NzqbOy1rRp7TjkJ5r0zhXQShTH80uqu1nst/S05eJK6Wy2VlNoZTY1jRk1oAA8AMFuw/CpXzVH6WM9TFr9KPPeAfw1ydanf+th9zn/ACb6r0GxWOnRYKdJjWMbk1ogc/MnGdVOhdilRhTVooxzqSnuCEIVpAEIQgAQhCABCEIAEIQgAQhCABCEIAEIQgAQhCABCEIAhtGR8FxPEO8PD5lCFXMlEbYe/wCq7Wwdxv5R8EIREJFlCEKwiCEIQAIQhAAhCEACEIQAIQhAAhCE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6861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296988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5580113" y="908720"/>
            <a:ext cx="1871612" cy="864096"/>
          </a:xfrm>
          <a:prstGeom prst="ellipse">
            <a:avLst/>
          </a:prstGeom>
          <a:solidFill>
            <a:srgbClr val="F5F55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77800" dist="101600" dir="2700000">
              <a:prstClr val="black">
                <a:alpha val="50000"/>
              </a:prstClr>
            </a:innerShdw>
          </a:effectLst>
        </p:spPr>
        <p:txBody>
          <a:bodyPr anchor="ctr" anchorCtr="1"/>
          <a:lstStyle/>
          <a:p>
            <a:pPr algn="ctr" defTabSz="5127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BE" sz="2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624 </a:t>
            </a:r>
            <a:r>
              <a:rPr lang="fr-BE" sz="20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m€</a:t>
            </a:r>
            <a:r>
              <a:rPr lang="fr-BE" sz="20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*</a:t>
            </a:r>
            <a:endParaRPr lang="en-GB" sz="2000" b="1" dirty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07504" y="4581128"/>
            <a:ext cx="1536106" cy="864096"/>
          </a:xfrm>
          <a:prstGeom prst="ellipse">
            <a:avLst/>
          </a:prstGeom>
          <a:solidFill>
            <a:srgbClr val="F5F55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77800" dist="101600" dir="2700000">
              <a:prstClr val="black">
                <a:alpha val="50000"/>
              </a:prstClr>
            </a:innerShdw>
          </a:effectLst>
        </p:spPr>
        <p:txBody>
          <a:bodyPr anchor="ctr" anchorCtr="1"/>
          <a:lstStyle/>
          <a:p>
            <a:pPr algn="ctr" defTabSz="5127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BE" sz="20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196 m</a:t>
            </a:r>
            <a:r>
              <a:rPr lang="fr-BE" sz="20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€</a:t>
            </a:r>
            <a:endParaRPr lang="en-GB" sz="2000" b="1" dirty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84888" y="1773238"/>
            <a:ext cx="2951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88900" indent="-88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546100" indent="-88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003300" indent="-88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60500" indent="-88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17700" indent="-88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4" eaLnBrk="1" hangingPunct="1"/>
            <a:r>
              <a:rPr lang="en-GB" altLang="en-US" sz="1400" b="1"/>
              <a:t>* </a:t>
            </a:r>
            <a:r>
              <a:rPr lang="en-GB" altLang="en-US" sz="1400" b="1" i="1"/>
              <a:t>Including budget for other areas than ICT covered in FET</a:t>
            </a:r>
            <a:endParaRPr lang="en-GB" altLang="en-US" sz="1600" b="1" i="1"/>
          </a:p>
        </p:txBody>
      </p:sp>
    </p:spTree>
    <p:extLst>
      <p:ext uri="{BB962C8B-B14F-4D97-AF65-F5344CB8AC3E}">
        <p14:creationId xmlns:p14="http://schemas.microsoft.com/office/powerpoint/2010/main" val="204007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Future and Emerging Technologies</a:t>
            </a:r>
            <a:br>
              <a:rPr lang="en-GB" smtClean="0"/>
            </a:br>
            <a:r>
              <a:rPr lang="en-GB" sz="1800" smtClean="0"/>
              <a:t>2016-17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750"/>
          </a:xfrm>
        </p:spPr>
        <p:txBody>
          <a:bodyPr/>
          <a:lstStyle/>
          <a:p>
            <a:pPr marL="180975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b="1" dirty="0" smtClean="0"/>
              <a:t>FET Open </a:t>
            </a:r>
            <a:r>
              <a:rPr lang="en-GB" sz="1800" dirty="0" smtClean="0"/>
              <a:t>(259,5 M€)</a:t>
            </a:r>
          </a:p>
          <a:p>
            <a:pPr marL="452438" lvl="2" indent="-187325" defTabSz="449437" eaLnBrk="1" hangingPunct="1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600" dirty="0" smtClean="0"/>
              <a:t>Still </a:t>
            </a:r>
            <a:r>
              <a:rPr lang="en-GB" sz="1600" b="1" dirty="0" smtClean="0"/>
              <a:t>open to all radically new technologies in all areas</a:t>
            </a:r>
          </a:p>
          <a:p>
            <a:pPr marL="452438" lvl="2" indent="-187325" defTabSz="449437" eaLnBrk="1" hangingPunct="1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600" dirty="0" smtClean="0"/>
              <a:t>Introduction of </a:t>
            </a:r>
            <a:r>
              <a:rPr lang="en-GB" sz="1600" b="1" dirty="0" smtClean="0"/>
              <a:t>FET Innovation Launchpad </a:t>
            </a:r>
            <a:r>
              <a:rPr lang="en-GB" sz="1600" dirty="0" smtClean="0"/>
              <a:t>(3 M€)</a:t>
            </a:r>
          </a:p>
          <a:p>
            <a:pPr marL="1008063" lvl="3" indent="-285750" defTabSz="449437" eaLnBrk="1" hangingPunct="1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 3" panose="05040102010807070707" pitchFamily="18" charset="2"/>
              <a:buChar char="â"/>
              <a:defRPr/>
            </a:pPr>
            <a:r>
              <a:rPr lang="en-GB" sz="1600" dirty="0" smtClean="0"/>
              <a:t>stimulate innovation by initiating entrepreneurial activities around results from FET research projects</a:t>
            </a:r>
          </a:p>
          <a:p>
            <a:pPr marL="180975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b="1" dirty="0" smtClean="0"/>
              <a:t>FET Proactive </a:t>
            </a:r>
            <a:r>
              <a:rPr lang="en-GB" sz="1800" dirty="0" smtClean="0"/>
              <a:t>(180 M€)</a:t>
            </a:r>
          </a:p>
          <a:p>
            <a:pPr marL="452438" lvl="2" indent="-187325" defTabSz="449437" eaLnBrk="1" hangingPunct="1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600" dirty="0" smtClean="0"/>
              <a:t>Boosting </a:t>
            </a:r>
            <a:r>
              <a:rPr lang="en-GB" sz="1600" b="1" dirty="0" smtClean="0"/>
              <a:t>emerging technologies </a:t>
            </a:r>
            <a:r>
              <a:rPr lang="en-GB" sz="1600" dirty="0" smtClean="0"/>
              <a:t>(95 M€)</a:t>
            </a:r>
          </a:p>
          <a:p>
            <a:pPr marL="909638" lvl="3" indent="-187325" defTabSz="449437" eaLnBrk="1" hangingPunct="1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600" dirty="0" smtClean="0"/>
              <a:t>Introduction of </a:t>
            </a:r>
            <a:r>
              <a:rPr lang="en-GB" sz="1600" b="1" dirty="0" smtClean="0"/>
              <a:t>FET ERA-Net </a:t>
            </a:r>
            <a:r>
              <a:rPr lang="en-GB" sz="1600" b="1" dirty="0" err="1" smtClean="0"/>
              <a:t>cofund</a:t>
            </a:r>
            <a:r>
              <a:rPr lang="en-GB" sz="1600" b="1" dirty="0" smtClean="0"/>
              <a:t> </a:t>
            </a:r>
            <a:r>
              <a:rPr lang="en-GB" sz="1600" dirty="0" smtClean="0"/>
              <a:t>actions </a:t>
            </a:r>
            <a:br>
              <a:rPr lang="en-GB" sz="1600" dirty="0" smtClean="0"/>
            </a:br>
            <a:r>
              <a:rPr lang="en-GB" sz="1600" dirty="0" smtClean="0"/>
              <a:t>(generic + specific on Quantum technologies)</a:t>
            </a:r>
          </a:p>
          <a:p>
            <a:pPr marL="452438" lvl="2" indent="-187325" defTabSz="449437" eaLnBrk="1" hangingPunct="1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600" b="1" dirty="0" smtClean="0"/>
              <a:t>High Performance Computing </a:t>
            </a:r>
            <a:r>
              <a:rPr lang="en-GB" sz="1600" dirty="0" smtClean="0"/>
              <a:t>(85 M€)</a:t>
            </a:r>
          </a:p>
          <a:p>
            <a:pPr marL="1008063" lvl="3" indent="-285750" defTabSz="449437" eaLnBrk="1" hangingPunct="1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 3" panose="05040102010807070707" pitchFamily="18" charset="2"/>
              <a:buChar char="â"/>
              <a:defRPr/>
            </a:pPr>
            <a:r>
              <a:rPr lang="en-GB" sz="1600" dirty="0"/>
              <a:t>Part of </a:t>
            </a:r>
            <a:r>
              <a:rPr lang="en-GB" sz="1600" b="1" dirty="0" smtClean="0">
                <a:solidFill>
                  <a:srgbClr val="00B050"/>
                </a:solidFill>
              </a:rPr>
              <a:t>HPC PPP </a:t>
            </a:r>
            <a:r>
              <a:rPr lang="en-GB" sz="1600" dirty="0"/>
              <a:t>/ complementary to </a:t>
            </a:r>
            <a:r>
              <a:rPr lang="en-GB" sz="1600" dirty="0" err="1"/>
              <a:t>eInfra</a:t>
            </a:r>
            <a:r>
              <a:rPr lang="en-GB" sz="1600" dirty="0"/>
              <a:t> and LEIT-ICT activities</a:t>
            </a:r>
          </a:p>
          <a:p>
            <a:pPr marL="180975" lvl="1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b="1" dirty="0" smtClean="0"/>
              <a:t>FET Flagships </a:t>
            </a:r>
            <a:r>
              <a:rPr lang="en-GB" dirty="0" smtClean="0"/>
              <a:t>(185 M€)</a:t>
            </a:r>
          </a:p>
          <a:p>
            <a:pPr marL="452438" lvl="2" indent="-187325" defTabSz="449437" eaLnBrk="1" hangingPunct="1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600" dirty="0" smtClean="0"/>
              <a:t>Continuation of </a:t>
            </a:r>
            <a:r>
              <a:rPr lang="en-GB" sz="1600" b="1" dirty="0" err="1" smtClean="0"/>
              <a:t>Graphene</a:t>
            </a:r>
            <a:r>
              <a:rPr lang="en-GB" sz="1600" b="1" dirty="0" smtClean="0"/>
              <a:t> </a:t>
            </a:r>
            <a:r>
              <a:rPr lang="en-GB" sz="1600" dirty="0" smtClean="0"/>
              <a:t>and </a:t>
            </a:r>
            <a:r>
              <a:rPr lang="en-GB" sz="1600" b="1" dirty="0" smtClean="0"/>
              <a:t>Human </a:t>
            </a:r>
            <a:r>
              <a:rPr lang="en-GB" sz="1600" b="1" dirty="0"/>
              <a:t>Brain </a:t>
            </a:r>
            <a:r>
              <a:rPr lang="en-GB" sz="1600" b="1" dirty="0" smtClean="0"/>
              <a:t>Project </a:t>
            </a:r>
            <a:r>
              <a:rPr lang="en-GB" sz="1600" dirty="0" smtClean="0"/>
              <a:t>flagships</a:t>
            </a:r>
          </a:p>
          <a:p>
            <a:pPr marL="452438" lvl="2" indent="-187325" defTabSz="449437" eaLnBrk="1" hangingPunct="1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600" dirty="0"/>
              <a:t>Launch of </a:t>
            </a:r>
            <a:r>
              <a:rPr lang="en-GB" sz="1600" dirty="0" smtClean="0"/>
              <a:t>an </a:t>
            </a:r>
            <a:r>
              <a:rPr lang="en-GB" sz="1600" b="1" dirty="0" smtClean="0"/>
              <a:t>ERA-Net </a:t>
            </a:r>
            <a:r>
              <a:rPr lang="en-GB" sz="1600" b="1" dirty="0" err="1" smtClean="0"/>
              <a:t>cofund</a:t>
            </a:r>
            <a:r>
              <a:rPr lang="en-GB" sz="1600" b="1" dirty="0" smtClean="0"/>
              <a:t> </a:t>
            </a:r>
            <a:r>
              <a:rPr lang="en-GB" sz="1600" dirty="0"/>
              <a:t>for </a:t>
            </a:r>
            <a:r>
              <a:rPr lang="en-GB" sz="1600" dirty="0" smtClean="0"/>
              <a:t>partnering projects </a:t>
            </a:r>
            <a:r>
              <a:rPr lang="en-GB" sz="1600" dirty="0"/>
              <a:t>in both flagships</a:t>
            </a:r>
          </a:p>
          <a:p>
            <a:pPr marL="452438" lvl="2" indent="-187325" defTabSz="449437" eaLnBrk="1" hangingPunct="1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en-GB" sz="1600" dirty="0"/>
          </a:p>
          <a:p>
            <a:pPr marL="180975" lvl="1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en-GB" dirty="0"/>
          </a:p>
        </p:txBody>
      </p:sp>
      <p:sp>
        <p:nvSpPr>
          <p:cNvPr id="18436" name="AutoShape 5" descr="data:image/jpeg;base64,/9j/4AAQSkZJRgABAQAAAQABAAD/2wCEAAkGBxQTEhUUExQWFhUXFxgXGBgYFxgcGhcYFxUXGBgXGBgYHCggGBolGxcXITEhJSkrLi4uFx8zODMsNygtLiwBCgoKDg0OGxAQGywkHyUsNCwsNywsLCwsLCw0LCwsLCwsLC8sLC8sLCwsLCwsLCwsLDQsLCwsLCwsLCwsLCwsLP/AABEIAOEA4QMBIgACEQEDEQH/xAAbAAABBQEBAAAAAAAAAAAAAAAAAQIDBAUGB//EAD8QAAEDAQYCBwUGBQQDAQAAAAEAAhEDBBIhMUFRBWEGEyIycYGRUqGxwdEUQmJykvAHI4Lh8TNDosJjg7IV/8QAGgEAAgMBAQAAAAAAAAAAAAAAAAECAwQFBv/EADARAAIBAgQDBwMFAQEAAAAAAAABAgMRBBIhMQUTQSIyUWFxgbGh0fBCUpHB4fEj/9oADAMBAAIRAxEAPwD3FCEIAEIQgAQhCABCQlc9xbpdRpS2n/Nf+Hujxd9FTWr06KvN2JRhKTskdEs23cdoUu/UbOwMn0C4K38br1+8+60/dZgPA6nzVFtFcTEcctpSj7v7GuGE/czrLV04H+1SJ5vMe4LNq9KbU/ItZ+Vv1lVrDYmnFxEDTUrfoWRt2WgFvIac9Vxa3FcRN2zP20+C/l0odDn6nErQe9WqfqI+CaH1DnUef6z9V11BrSOwGjcQE2rZGnFzGnnCyTr1Hq2xqcV0OWF8ZVHj+s/VSMtdZuVap+on4rovsFP2GjnEn35Jh4VRdiJHn8lGNaotn9Qzw6oyKXHrU3/cvfmaPlitCz9MHD/UpAjdpj3H6orcE9h3qsq1WItMOEfNa6XE8TTfffvr8hy6U+h2Fh6Q0KsQ8NOzsD9CtQFeXPoKxYuJ1aPceY9k4t9Dl5LsYfjz2qx919imeD/az0pC5zhfSum+G1R1bt/unz0810TXA4jFd6hiaVdXpu/yY5wlB2khUIQryAIQhAAhCEACEIQAIQhAAhCEACo8V4rSs7L1R0bD7zjsBqqfSPpCyzNjvVCOyz/s7YfFebWq0vrPNSoS5x9w2A0C5eO4jGh2Yay+DTRw7nq9jW4z0kq2iWg9XT9kZkfiOvhksynRSspqwymvK18ROpLNJ3Z0YxUVZC06anayEU2q/wAO4caroGDRmfkOayXbdkDaWrKbLO9xFwEnYbK5Q62iYII2PyXSUqbKQusH1PiVFUtCJK2lyl1L9NDHIqk3mkA7OBg+eitUra8d5pB2zB81OXpGyTAVTvYLp9AHEX6MlR//AKJBlzbp2ORHI6q21gHeM8gn9bTOF0HxTSb0bsRuvAjZbWHI+I+akqAPF14BGhH1UXU0T92PDBDbMQJpuvD2T8FKz6ai0M628IuiW4hYtVi6r7WW5tI5FZfFaDe+wzOY25qKdi6Enszn6jVf4Rx+rZyADeZq06flOirVGKu9q10a0qbzRdmWSipKzPTOFcWp12yw4jNpzHj9VfXkVGu+m4OY4tcMiP3iF6B0d6RNtAuu7NUDEaO5t+i9VgOJqt2Kmkvo/wDTnV8M4ax2N1CELsGUEIQgAQhCABCEIAFidJ+PNszMINR3cb/2PIe9XONcUZZ6RqP0waNXOOTQvLLTaX1qjqlQy53oBoBsAuXxHHciOSPef0NOHo53d7DHudUcXvcXOcZJOqmp0krGqZjV5Kc2zpbAxqnamAKRqobAmo0ySAMyYHmt19fqmimzADM7ndRcOs4odt8Fx7gG2/im2usHEmMVW7rZlMnmfkL9pnNHWrNNcAwnG0JbDyl/rU59qujDX5LO65MFeTBIG3jsgMpcqWucUxtp3OIyKjZZicNDl4qtXY5pxzStckkjUbax9FL9qIMgrGZU39dk77TGCMrFlOhp8RDhDgJVS0uBkgDH9481l9frqrLLQCFGeYShYzqjIJHooHtV+2twvDTNUziroO6uXJlZ7JVfFpBBgjEEZg8lccFC9qvhKwzu+inSDr23KkCq0frHtDnuF0S8fp1HMcHtJDmmQRoV6X0e4wLTSvZPGD27Hccj+8l6zhmP5y5c+8vr/pzMTQyPMtjVQhC65lBCEIAEhKVcz064r1VHq2nt1cPBv3j8vNVVqqpU3N9CUIuUkkcp0o4ubTW7J/lMJDOe7/P4LOptUdJqsNavE160qk3KW7OxGKirIe1SNTAnLKxkrU4KIKRpUGBZocQexhDXNBGUtkkE5AqRtuBJY8XX7zvrBTXcOIp3nGC6Lo1jcqO1WO/Ta9rr1Vo7QIiQNBui0dmQdt0RWymW4jFVPtJU1mtt4XXADTmmVbNBwUoq2kiSGttUKTrg4Gfdn5Ku6iVA6zl2Qgj3qeWLA0LNxVzDcab49l0A+ROavWXirapuVm3XZB/ycNCsBlMP7J72xSsoAkguLXjU+5OVODQspu2qzOp4OgtPdcDIPJVzTn4KGhby1pp1qd8R2XtE+pGIUVLi1wRVY4k91wGmzgq+XLogVyw0wYKcKt054fVKLZTezAgkagiY2c04qs4gjfRJR8UPc0wZHuVOEyyVjkdE68oqLTGhpCieFMSmOCmhldzVZ4JxQ2esHjunB43b9RmFA9QVQtFGpKElKO6FJKSsz2GjVDmhzTIIBBGoOIKeuP6A8TlpoOOLe0z8pOI8iffyXYL2+GrqtTU11OPUg4ScQQhCvIAvJukfEftFpe8Hst7DPBuvmZPmvQ+lNt6qzVHAw4i63xdh8JPkvLGtXB4zX2pL1f8ARuwcN5E1IqwCqzFOxeckbiUJQE0FOCqYhwhadgsxDRUcPyNOv4j+H4qjZiLzZF4SOzvyVh/G21XEF1zSDpGgUWnbQjK+xORUeZeZKU06ZddIcHAQSXQ2dwBn5lN7LYc2texxaYy3EJLQ9t+XOBboNQqtb3Ile38Mkh7CDuRrHLdDKcDFWn8SaBDQANFl17dirEpyVhq5ZqEbKlaa1R2FMAAZXhif7JjuIAY/v/KfQtEnQYqyMHHVokNs9j6wxUe1oHacY7u905yrAtFnLi1tmqVQP919Q3jGrRl8E7jVhijfa4XnENu6mdfJDDcptaWkOGZ3CkqnZuuvsJq+pVtjOripQe66cCx2bTsZTGVHnGAZ05p9rrtGGctBPIzIHjCz3Wg4icPhzU4xclsMsVXUnCTLXjIXc/MfNNo1I81D9uBBvNJPtN18RuoWVJ3VmR2sxmjTBLvf71Oq9nk4q51RvBuE+IjLfJUS3GNpkTjMaxmperGEGZxB0u6k7JjaDnAxG3eAPlKR1F8lnaxEFu4zPgDqVDTxESPp0we0Kt3SGgHzDjlt4qpaqcHAODSJF6JPkCdVM+zumAZv+yQ6SOYJ0TK9mc3GG4mMCCZ8AVOLQL1IrDbTRrMqtzaZI3GRHmJC9cpVA4BwMggEHcESCvILTZ3NGIjzEjxAOC7/AKCW7rLMGnOkbn9ObfcY8l6HgtfV0/HVfn5sZMZC6UkdGhCF6I55w/8AEa140qXi8/8Ay3/suQC1+mdov2yoPYDWj9IJ95KyWBeO4hUz4iT87fxodahHLTQ8BSpgHNOaFz2WkjVIFECntKrYEjVoUOBWXvVSXvdjAJhvgFnsKjNe46faw8AM/l6pLNfQUldFy18JpMJqUi8CMGkyPElUbS8kTqtin225TIxJ/fuWLVfdJafVEJOT11YkVHlykbZ8JKuUSOSOsaTjhGJ/v5K3O+iGVKlnERifl4JDLcYgjCFca4GTOmGgaP8AHxTaVPETkcfJGfxGi1wyxVqh6x1J0kYDTPmYBU3HKTmMaX4PcYAJEnwGybaOINYBerEUQMKYMOJkk4jFYdWk6u++L7aehe4ucRsC7IKMYKTzvRfT0IK9xvVl5JGUwDz3TKtmI7IxOpVu1FzW3aZDQNdfJZIZUk9sjWZxK0wvLW5MmfSIyzUBpuBzT2V3AwQ5/lB8JV2yUyXBzmxGQmfXZTbcVqBZsouME55xzOQU1/slgm9v+HPPclMOakogON3G8e7jh4FY2+oChrahxLMp7TgBjnmkvNPZvi4TdvEmCAMp9m98kHq8u0T3ZEXb0+9uk7pKga0w4mR3oGDTo3HPmiwhTSDPvMAdgS1zTAO93IHJJVswpdoGmCcBcc0uA1cLpwHNL1TQYcY1dAmBp4k7c1GykwAaGe1gMvmc00xkVWxNb2uwBobwl3hjJK6D+H1qu13s0eyf6mHD3F3oucNNoJgDxhX+jtS5aaTvxgfq7PzW3BVeXXhK/X/CFWOaDR6shCF7U4549xeretFY71H+l4x7lC0qOq+XuO7ifUpwK8NW1m35najokTtKUOUbSllUWGSAp4coQU6UmgLDHKxWofy7xjE4DcalUmvVwYmHYYYfJVSVmDKf28iWjIHGPh6JbU0VIc0YgRHzUFSkGZnWfHf4KVji5hcMHTiNm6K2yWsRFYlowDiH7Zz/AITOscR2v8wpRZZ7V4zpy8OSlFVo7Ownkp3XTUZVZWgyctv3zWnw/idMghzXNcDgTk7QAbLLNVkwC3lM+6FN1IJaZx1+Cc4xa7SAtO4RTc41HAnGc8PRPe+PBPNpkQMBCqPdKpWaXeYCl0plRsZfBOCeXgCSpbbAZ03DJYTznFXGHAYEeKu8LoPquENls+E+G6dxSyCm7A4H3HZEqicsvULrYpyhz8C0CJzdsNgNzumkpE0Mf1+Hd7XdnCB+KPDTdLSrQBLbxbhjEOnInw1URT6RaMXNLvwg3fMmD8EWQgvkCMzvhjjqmuqnta4euamY1kkOluEgFwEcsjeOwVeoI1HhhI8dimkAt7BLSqXSHbEH0MqK8kvKS0GezdYhcx9q5BC9rzjj8tnAPZBIOYJB+CGqTibCK9VsZVKg8hUcAowvH1labXmdaLukSNb68kmqe1wES+4T94NJgDPAb5eqHGe02ccMsZ8OapGNAOye1p2KVksPa6xo/Dgfelp1hOLqsHEYif6jKQCAplrqSdQIJLuYyaISufM3pDychl5lMJQlZ3Az3W4GADlnPPnyTncRa0+0RqJU77DTdm30UVThbdJETA0JjXktClSe9wsQWniznHsi6BzlVevLsC4xOn7yVl1gLRJE8h8U+yU34hroEY/RWpwiuyFh1Cg0QDE5wMSOZ2WiGBVKbCHHU77q412EQstRtgOdhkmJQVYphrcXCdm/U/JVXsAtnsxOOAGrjl/dO6pl4BoNRxynKeTRn5pbz6jg0CToBkPoFdfWZZ2w0zUIhzxp+Fv1UNRNlnrxZmy8zWIgAZUwfDVZr6pqNM4nvD9+CotcXuk6rW4dQggqNS0V5iStqZEJxpm7Mjw1jeNlr8Y4RA6xnd1GrT9FkGrDr10kDADcD4SZKshJSV0STvsFSkRdkjHnl47bp9NrmG9TqNkDG45pIHNp08lA14xk9oy4+Op+CV10AQ4OcYiAcN5JAjwU7MCRlN4F6+G3r2LnsBfJlxF7HPUKBlnJElzGNmAXuDQSNBOafdY6bz2tOt4HEAYRAM+CY1rTN57WkZF2Au8jGGOil+bAKyzEyZbAMXi4Bvk44FNrUS0wYPMEOGPMJwY0mLzcO6SYBBzIvRCGUpcGtIMmJbiJJ3GaFduwHcfZTsPVC6f7M3YegQva8k5HMPMellC5bK2GBIcP6mAk/qvLMqNgSDI1jQ7Lq/4iWSKlKp7TCwnmw3mjzDn/AKVyLeySR5jcLy/EKeTESXnf+TpUJZqaFuCAQZcTBEaaY+qkcxgwdVDXbAON3xIyKgeYMtOnpyKG0jhAJnKBn/dZC0m6vtAPfhmHkucIhD6TYltRr9CBeBHkQonYS2Ju6bE6Kdzi7FzAwA4XZguO5djkEtRElUMiOupuIygOvfl5qN7QIgzhjyO3NK13YxpDXty+c9sk3qnGYa446AnTko7fiGhCUShtNxMAYq5TsjR3jJ2H1UZSSArUgSeamtljDcu9m4BWwG0xeAx0TLM04uObvgVXzOq2AyzupaQLiAM1MeHuJIGAH3jkEyq4NF1mWp1KtzJ7APLgzBuJ1d9ElnpF7g1okn3bknQBRWeg55DRiT6DmdloV6opNLGGSe87U8hsFF6adRMkr2llFpZTMuPffvyGzVj9YXmSmOlxVikyFJJRV+oJWLNnYFqWZ3ksthTqlo+6Mz7gs84uQ2blF4qOuk9gZ8+SpcX4M6n2m9pm+o8fqmWWrAAW5YLWcjiOapzOm/Ird47HFuYpyGxeu4zAZJ/UT7PzwXScS4E13bpZ6smAfA6LnKjHBxLh2si3EAD2R4LVGakTUlLYjL2jC4Xbm9GP4RGQ5pkAjsg4YEZ47p9+MLjXbG84eRjNMvOaZbEnDw5jmNFYiQrmtEiCSOyTOF7lhkMvFXOA2e/aKTfxtPk3E/BUQIgAYD6LpugtmvVy+MGNPq7Ae68tOEhzK8IrxK6rywbO+QhC9sccxOmNi62yvjvU4qN/o7w82lw815a4RPjK9sIXkXGuGmhWfSgw09nnTOLD5Dszu0rhcZo92qvR/wBG7CT3iZes8krKzhN17mg5gFOcE1cM2iMwEDDwzneU+pWc4gue50ZXjMeSYShMCZloeBAqPjacPRPp1X6Pe2cYa4gegUDQrVBmPgoSsgsWW1o1k6k4kqxZ5OMKpZ6U46fEp9S0Nb/qBxbs35rO1d2QMumwVahxYQ3WYGHmrTbDUiTTdB2GmkeSzKTWv7Tal1oEw505baglWm2+829tgccI0aNpUJRZG7JOIOqvEMpPFNowhpjDMk6nmselSc9wDcSf36KzUrgEFr3c2FxiDsJyVi01GUmkMMudi52wOIaPmrE7KyWoLQSpUbRaWsxce875Dksh77xUVarJVmy0dSrFHIrvcaHU2bqWU17kgIUdxivrQJSUAczmfcq7ny6NNfkrTDCbVkBZYVbpWggrO6zmpG1CqJQuI6axW9S26xMrCcnRgfruucoViSA2STkBit2yWSvEkNb4uE+6Vn5ck+yVyVne5zlqsrmGCIP7xVZwXXW6wPe3tABwyIxC5q0US0kEY7K+nUvo9y2MrlNy9C6FWK5QvEYvM+QwHzPmuHsNlNWo1jc3GP7/ABXq1GkGtDRkAAPACF6PglDNN1X00Xr/AM+TJjJ2SiPQhC9Ic8FyvTzhl+mKzcHU8HH/AMZOJP5T2uQvLqk17AQQRIIgg5EHMFVV6Sq03CXUlCTjJNHilVhGYhMhbfH+DGz1TThxacaRn7ns46tJg8i06rHuwvHVacqc3CW6OvGSkroYWpIUkJqruSHMbir9Jn3Bmc+QVezMkgBXx2QYi8cztyVNSXQBa7w0QNBCzrxc4NGZMKS01NFJwun3qh0wHic/clFZY3BErbHRa8vLBDRJ1k7wqnEql6oGUm9nAXRm5xz+isEEjImTIG5yaPI4qyxos4ORqkYn2QcwOfNCdtXqxMmtjadOkKZa1z4l7okzsDyWDaKs5J9prE6quFZThbVgkTWSzziVPaK4GAVekxriBUvXcpaSC3nhnGybauGGm6G1LzcwTqE7Jy7TGS0sU+uYbKqtqvbjcvD8P0KVtp6wzBaG7jMp5He/QB9JseOqnvKFj020VoSabYEzXgqxZ6ZcYGA1OgCy6dWTAzVmtarrQ0HDXmUpU3sgNOpxMUxcoi7u/U+egVMWwzi4z4rGq2qckraTzqprDpLULHWWHiLtH+RK0bWzrmzheAwjXkuEFjO5Wt0cstapWZTpuMzJOjWjvOPh8SBqqngnOS5b1IytHU7ToTwqCazhu1oP/I/L1XXplJgaABonr2+Fw6oUlBe/qcmpNzlmYIQhaCAIQhAGZx/hLbRTu4B7TeY46OiMfwkYHkd4XmVrs7g4tc265pgtOYI08Nt5nVewLn+lHR8Vx1jAOtaIzjrG49gnQ44HTwJXL4lgefHPDvL6rw+xpw9bI7PY81upWsxUrqBxMEYkEEEEEfdIOMhPo0ySPFeVk7bnT3LdnZcbP3ne4Jj3gBSVFn2ypoqYrMyJA95J/fotSqLrQwZj3kqpwmhL72YaJ89FrMFztu7+nLmpVZJNIbHvIoNAwNSM/Yw054lYdd8qe1VpJJVKo9OnDqIhuEnFTso5JrVas5AEuvZGIE9qMMNldJsYObATQL2Hp9FDUrymCuG4kqKiwLDacZnyVd4EqarbWVAHNMkYO28ZVeoVKKfUBWOwVO01MVK9xhR2GlfeActeQ19yuikryYE9JgpsvOPacJ8BoFTDH1DkQ1WrYQXF7zDR3R8MElPiTcrpAQs1rpXYCUrMGqyxwCgqV9ZWfaLfJhnr9EKnKYXNZ9TENGJJAAGJcTkANSvUOiPAfs1OXwaz4Lz7OzAdhvqfJYn8P+iJoxabQP5pHYac6YOp2eR6DxK7peh4fgVRWeXe+DnYivm7K2BCELqGUEIQgAQhCABCEIAwekfR8Vh1lMAVhqcA8D7riMjs7MeGC4uhDLxcC1zcCwiHNcRMEeBHjMr1JZPHOA0rSO12XjuvbmOR9pvI+44rkcR4XHEdqGkvn88TTRxDho9jzmtVwlZ5MrY49w2pQLRUbAyD2zcdtj908j5TmoOEWK/U7Xdbi75DzK8zOnKhdVFZnQjJSV0atgsvV0gTmcY3PPkFnWuqXEklXuIWguPJY9qrhoxIWWmnJ36sCCu9VgNUypbGDNwTW2ku7jXO5kQPUrdGDS2Gi0HQq1qtgG5OwSus7j33eTfqUtOkGnDDnr6lNKK13GUz1r9Awbuz9EosAzcS48zh6ZK5UKjJlWZ300CwtMwIAw5IvJpwUQOKVr6gPrHBSWCqGMe/YQPP+0qKtiFasFFraQfUwYHE46xgAiTSjqAvDuFmp/NrYN+63luUzidupNlrGyRtl5lUuJ8bdVJDeyz3n6BJwPgFe1Pu0WSB3nHBjfzO+Qk8lbSw06kry9kiLlZXZQeXPIAkkmAADiTkABmV6p0F6Dihdr2gA1s2s0p8zu/4abrX6KdD6NjAdhUra1CMuTB90e8+5dIvQ4bBqHalv8GCtiM2kdgQhC3mUEIQgAQhCABCEIAEIQgAQhCAI69Fr2lr2hzXAgtIBBBzBBzC5q3dFyxjhZS0SZuVC6PAPEkDkQfELqUKjEYalXjlqRuSjOUdjxLjLrZTdcrMNKcsAGnkHiQ4+BVGjwh9Qy4r3itSa9pa5oc04EEAg+IOa5+29DqDsaRdRP4cWfodgB+WFyq3C5RX/g17/c2U8Uv1I87p8OpUxiATuUwvnLJb/FuhNrzYaVQDYljj/S6W/wDJYlfg1qpjt2eqPytLh6skLlTwOIjrNO/8mmNaD2ZAVG9yirEt73Z/Nh8VAa4H3h6qrltbk7kzikD1A60t396SlUkw3E8sfgrFTb6BcncoycVfs3BbTU7lCqfFhaPV0BbFh6A2t5l/V0hrLrzv0tw/5BX08JWltFkJVYR3Zh0KN8gEgbnYan0UVoNW21BSs9NzqbOy1rRp7TjkJ5r0zhXQShTH80uqu1nst/S05eJK6Wy2VlNoZTY1jRk1oAA8AMFuw/CpXzVH6WM9TFr9KPPeAfw1ydanf+th9zn/ACb6r0GxWOnRYKdJjWMbk1ogc/MnGdVOhdilRhTVooxzqSnuCEIVpAEIQgAQhCABCEIAEIQgAQhCABCEIAEIQgAQhCABCEIAhtGR8FxPEO8PD5lCFXMlEbYe/wCq7Wwdxv5R8EIREJFlCEKwiCEIQAIQhAAhCEACEIQAIQhAAhCE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184650" y="6381750"/>
            <a:ext cx="5032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EED3E92F-6DFB-43E7-B04B-77763A682239}" type="slidenum">
              <a:rPr lang="fr-BE">
                <a:solidFill>
                  <a:schemeClr val="tx2">
                    <a:lumMod val="95000"/>
                    <a:lumOff val="5000"/>
                  </a:schemeClr>
                </a:solidFill>
              </a:rPr>
              <a:pPr algn="ctr">
                <a:defRPr/>
              </a:pPr>
              <a:t>47</a:t>
            </a:fld>
            <a:endParaRPr lang="en-GB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33375"/>
            <a:ext cx="23812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5796136" y="908720"/>
            <a:ext cx="1512168" cy="864096"/>
          </a:xfrm>
          <a:prstGeom prst="ellipse">
            <a:avLst/>
          </a:prstGeom>
          <a:solidFill>
            <a:srgbClr val="F5F55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77800" dist="101600" dir="2700000">
              <a:prstClr val="black">
                <a:alpha val="50000"/>
              </a:prstClr>
            </a:innerShdw>
          </a:effectLst>
        </p:spPr>
        <p:txBody>
          <a:bodyPr anchor="ctr" anchorCtr="1"/>
          <a:lstStyle/>
          <a:p>
            <a:pPr algn="ctr" defTabSz="5127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BE" sz="20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624 M€</a:t>
            </a:r>
            <a:endParaRPr lang="en-GB" sz="2000" b="1" dirty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50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Research Infrastructures</a:t>
            </a:r>
            <a:br>
              <a:rPr lang="en-GB" smtClean="0"/>
            </a:br>
            <a:r>
              <a:rPr lang="en-GB" sz="1800" smtClean="0"/>
              <a:t>2016-17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750"/>
          </a:xfrm>
        </p:spPr>
        <p:txBody>
          <a:bodyPr/>
          <a:lstStyle/>
          <a:p>
            <a:pPr marL="180975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800" b="1" dirty="0" err="1" smtClean="0"/>
              <a:t>eInfrastructures</a:t>
            </a:r>
            <a:r>
              <a:rPr lang="en-GB" sz="1800" b="1" dirty="0" smtClean="0"/>
              <a:t> </a:t>
            </a:r>
            <a:r>
              <a:rPr lang="en-GB" sz="1800" dirty="0" smtClean="0"/>
              <a:t>(122 M€)</a:t>
            </a:r>
          </a:p>
          <a:p>
            <a:pPr marL="550863" lvl="2" indent="-285750" defTabSz="449437" eaLnBrk="1" hangingPunct="1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 3" panose="05040102010807070707" pitchFamily="18" charset="2"/>
              <a:buChar char="â"/>
              <a:defRPr/>
            </a:pPr>
            <a:r>
              <a:rPr lang="en-GB" sz="1600" dirty="0" smtClean="0">
                <a:solidFill>
                  <a:srgbClr val="0070C0"/>
                </a:solidFill>
              </a:rPr>
              <a:t>Support </a:t>
            </a:r>
            <a:r>
              <a:rPr lang="en-GB" sz="1600" dirty="0">
                <a:solidFill>
                  <a:srgbClr val="0070C0"/>
                </a:solidFill>
              </a:rPr>
              <a:t>the European policies on </a:t>
            </a:r>
            <a:r>
              <a:rPr lang="en-GB" sz="1600" b="1" dirty="0">
                <a:solidFill>
                  <a:srgbClr val="0070C0"/>
                </a:solidFill>
              </a:rPr>
              <a:t>open research data</a:t>
            </a:r>
            <a:r>
              <a:rPr lang="en-GB" sz="1600" dirty="0">
                <a:solidFill>
                  <a:srgbClr val="0070C0"/>
                </a:solidFill>
              </a:rPr>
              <a:t>, </a:t>
            </a:r>
            <a:r>
              <a:rPr lang="en-GB" sz="1600" b="1" dirty="0">
                <a:solidFill>
                  <a:srgbClr val="0070C0"/>
                </a:solidFill>
              </a:rPr>
              <a:t>data and computing intensive science</a:t>
            </a:r>
            <a:r>
              <a:rPr lang="en-GB" sz="1600" dirty="0">
                <a:solidFill>
                  <a:srgbClr val="0070C0"/>
                </a:solidFill>
              </a:rPr>
              <a:t>, </a:t>
            </a:r>
            <a:r>
              <a:rPr lang="en-GB" sz="1600" b="1" dirty="0">
                <a:solidFill>
                  <a:srgbClr val="0070C0"/>
                </a:solidFill>
              </a:rPr>
              <a:t>research and education networking</a:t>
            </a:r>
            <a:r>
              <a:rPr lang="en-GB" sz="1600" dirty="0">
                <a:solidFill>
                  <a:srgbClr val="0070C0"/>
                </a:solidFill>
              </a:rPr>
              <a:t>, </a:t>
            </a:r>
            <a:r>
              <a:rPr lang="en-GB" sz="1600" b="1" dirty="0">
                <a:solidFill>
                  <a:srgbClr val="0070C0"/>
                </a:solidFill>
              </a:rPr>
              <a:t>high-performance computing and big data </a:t>
            </a:r>
            <a:r>
              <a:rPr lang="en-GB" sz="1600" b="1" dirty="0" smtClean="0">
                <a:solidFill>
                  <a:srgbClr val="0070C0"/>
                </a:solidFill>
              </a:rPr>
              <a:t>innovation.</a:t>
            </a:r>
          </a:p>
          <a:p>
            <a:pPr marL="452438" lvl="2" indent="-187325" defTabSz="449437" eaLnBrk="1" hangingPunct="1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en-GB" sz="400" b="1" dirty="0" smtClean="0">
              <a:solidFill>
                <a:srgbClr val="0070C0"/>
              </a:solidFill>
            </a:endParaRPr>
          </a:p>
          <a:p>
            <a:pPr marL="909638" lvl="3" indent="-187325" defTabSz="449437" eaLnBrk="1" hangingPunct="1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600" b="1" dirty="0">
                <a:solidFill>
                  <a:srgbClr val="0070C0"/>
                </a:solidFill>
              </a:rPr>
              <a:t>Integration and consolidation </a:t>
            </a:r>
            <a:r>
              <a:rPr lang="en-GB" sz="1600" dirty="0">
                <a:solidFill>
                  <a:srgbClr val="0070C0"/>
                </a:solidFill>
              </a:rPr>
              <a:t>of e-infrastructure </a:t>
            </a:r>
            <a:r>
              <a:rPr lang="en-GB" sz="1600" dirty="0" smtClean="0">
                <a:solidFill>
                  <a:srgbClr val="0070C0"/>
                </a:solidFill>
              </a:rPr>
              <a:t>platforms</a:t>
            </a:r>
          </a:p>
          <a:p>
            <a:pPr marL="909638" lvl="3" indent="-187325" defTabSz="449437" eaLnBrk="1" hangingPunct="1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600" b="1" dirty="0" smtClean="0">
                <a:solidFill>
                  <a:srgbClr val="0070C0"/>
                </a:solidFill>
              </a:rPr>
              <a:t>Prototyping</a:t>
            </a:r>
            <a:r>
              <a:rPr lang="en-GB" sz="1600" dirty="0" smtClean="0">
                <a:solidFill>
                  <a:srgbClr val="0070C0"/>
                </a:solidFill>
              </a:rPr>
              <a:t> </a:t>
            </a:r>
            <a:r>
              <a:rPr lang="en-GB" sz="1600" dirty="0">
                <a:solidFill>
                  <a:srgbClr val="0070C0"/>
                </a:solidFill>
              </a:rPr>
              <a:t>innovative e-infrastructure platforms and services for research and education communities, industry and the citizens at large </a:t>
            </a:r>
            <a:endParaRPr lang="en-GB" sz="1600" dirty="0" smtClean="0">
              <a:solidFill>
                <a:srgbClr val="0070C0"/>
              </a:solidFill>
            </a:endParaRPr>
          </a:p>
          <a:p>
            <a:pPr marL="180975" lvl="1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b="1" dirty="0" smtClean="0"/>
              <a:t>European </a:t>
            </a:r>
            <a:r>
              <a:rPr lang="en-GB" b="1" dirty="0"/>
              <a:t>Open Science Cloud for Research </a:t>
            </a:r>
            <a:r>
              <a:rPr lang="en-GB" dirty="0"/>
              <a:t>(10 M€</a:t>
            </a:r>
            <a:r>
              <a:rPr lang="en-GB" dirty="0" smtClean="0"/>
              <a:t>)</a:t>
            </a:r>
          </a:p>
          <a:p>
            <a:pPr marL="550863" lvl="2" indent="-285750" defTabSz="449437" eaLnBrk="1" hangingPunct="1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 3" panose="05040102010807070707" pitchFamily="18" charset="2"/>
              <a:buChar char="â"/>
              <a:defRPr/>
            </a:pPr>
            <a:r>
              <a:rPr lang="en-GB" sz="1600" dirty="0">
                <a:solidFill>
                  <a:srgbClr val="0070C0"/>
                </a:solidFill>
              </a:rPr>
              <a:t>pilot action that should demonstrate how wide availability of scientific data and data-analysis services for European researchers can be ensured through a cloud infrastructure</a:t>
            </a:r>
          </a:p>
          <a:p>
            <a:pPr marL="180975" lvl="1" indent="-171450" defTabSz="449437" eaLnBrk="1" hangingPunct="1"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fr-BE" b="1" dirty="0" smtClean="0"/>
              <a:t>GEANT </a:t>
            </a:r>
            <a:r>
              <a:rPr lang="fr-BE" dirty="0" smtClean="0"/>
              <a:t>(64 M€)</a:t>
            </a:r>
          </a:p>
          <a:p>
            <a:pPr marL="180975" lvl="1" indent="-171450" defTabSz="449437" eaLnBrk="1" hangingPunct="1"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1600" dirty="0"/>
              <a:t>Interactive Computing e-infrastructure for the Human Brain Project FET Flagship </a:t>
            </a:r>
            <a:r>
              <a:rPr lang="en-GB" sz="1600" dirty="0" smtClean="0"/>
              <a:t>(25 M€)</a:t>
            </a:r>
            <a:endParaRPr lang="en-GB" sz="1600" dirty="0"/>
          </a:p>
        </p:txBody>
      </p:sp>
      <p:sp>
        <p:nvSpPr>
          <p:cNvPr id="20484" name="AutoShape 5" descr="data:image/jpeg;base64,/9j/4AAQSkZJRgABAQAAAQABAAD/2wCEAAkGBxQTEhUUExQWFhUXFxgXGBgYFxgcGhcYFxUXGBgXGBgYHCggGBolGxcXITEhJSkrLi4uFx8zODMsNygtLiwBCgoKDg0OGxAQGywkHyUsNCwsNywsLCwsLCw0LCwsLCwsLC8sLC8sLCwsLCwsLCwsLDQsLCwsLCwsLCwsLCwsLP/AABEIAOEA4QMBIgACEQEDEQH/xAAbAAABBQEBAAAAAAAAAAAAAAAAAQIDBAUGB//EAD8QAAEDAQYCBwUGBQQDAQAAAAEAAhEDBBIhMUFRBWEGEyIycYGRUqGxwdEUQmJykvAHI4Lh8TNDosJjg7IV/8QAGgEAAgMBAQAAAAAAAAAAAAAAAAECAwQFBv/EADARAAIBAgQDBwMFAQEAAAAAAAABAgMRBBIhMQUTQSIyUWFxgbGh0fBCUpHB4fEj/9oADAMBAAIRAxEAPwD3FCEIAEIQgAQhCABCQlc9xbpdRpS2n/Nf+Hujxd9FTWr06KvN2JRhKTskdEs23cdoUu/UbOwMn0C4K38br1+8+60/dZgPA6nzVFtFcTEcctpSj7v7GuGE/czrLV04H+1SJ5vMe4LNq9KbU/ItZ+Vv1lVrDYmnFxEDTUrfoWRt2WgFvIac9Vxa3FcRN2zP20+C/l0odDn6nErQe9WqfqI+CaH1DnUef6z9V11BrSOwGjcQE2rZGnFzGnnCyTr1Hq2xqcV0OWF8ZVHj+s/VSMtdZuVap+on4rovsFP2GjnEn35Jh4VRdiJHn8lGNaotn9Qzw6oyKXHrU3/cvfmaPlitCz9MHD/UpAjdpj3H6orcE9h3qsq1WItMOEfNa6XE8TTfffvr8hy6U+h2Fh6Q0KsQ8NOzsD9CtQFeXPoKxYuJ1aPceY9k4t9Dl5LsYfjz2qx919imeD/az0pC5zhfSum+G1R1bt/unz0810TXA4jFd6hiaVdXpu/yY5wlB2khUIQryAIQhAAhCEACEIQAIQhAAhCEACo8V4rSs7L1R0bD7zjsBqqfSPpCyzNjvVCOyz/s7YfFebWq0vrPNSoS5x9w2A0C5eO4jGh2Yay+DTRw7nq9jW4z0kq2iWg9XT9kZkfiOvhksynRSspqwymvK18ROpLNJ3Z0YxUVZC06anayEU2q/wAO4caroGDRmfkOayXbdkDaWrKbLO9xFwEnYbK5Q62iYII2PyXSUqbKQusH1PiVFUtCJK2lyl1L9NDHIqk3mkA7OBg+eitUra8d5pB2zB81OXpGyTAVTvYLp9AHEX6MlR//AKJBlzbp2ORHI6q21gHeM8gn9bTOF0HxTSb0bsRuvAjZbWHI+I+akqAPF14BGhH1UXU0T92PDBDbMQJpuvD2T8FKz6ai0M628IuiW4hYtVi6r7WW5tI5FZfFaDe+wzOY25qKdi6Enszn6jVf4Rx+rZyADeZq06flOirVGKu9q10a0qbzRdmWSipKzPTOFcWp12yw4jNpzHj9VfXkVGu+m4OY4tcMiP3iF6B0d6RNtAuu7NUDEaO5t+i9VgOJqt2Kmkvo/wDTnV8M4ax2N1CELsGUEIQgAQhCABCEIAFidJ+PNszMINR3cb/2PIe9XONcUZZ6RqP0waNXOOTQvLLTaX1qjqlQy53oBoBsAuXxHHciOSPef0NOHo53d7DHudUcXvcXOcZJOqmp0krGqZjV5Kc2zpbAxqnamAKRqobAmo0ySAMyYHmt19fqmimzADM7ndRcOs4odt8Fx7gG2/im2usHEmMVW7rZlMnmfkL9pnNHWrNNcAwnG0JbDyl/rU59qujDX5LO65MFeTBIG3jsgMpcqWucUxtp3OIyKjZZicNDl4qtXY5pxzStckkjUbax9FL9qIMgrGZU39dk77TGCMrFlOhp8RDhDgJVS0uBkgDH9481l9frqrLLQCFGeYShYzqjIJHooHtV+2twvDTNUziroO6uXJlZ7JVfFpBBgjEEZg8lccFC9qvhKwzu+inSDr23KkCq0frHtDnuF0S8fp1HMcHtJDmmQRoV6X0e4wLTSvZPGD27Hccj+8l6zhmP5y5c+8vr/pzMTQyPMtjVQhC65lBCEIAEhKVcz064r1VHq2nt1cPBv3j8vNVVqqpU3N9CUIuUkkcp0o4ubTW7J/lMJDOe7/P4LOptUdJqsNavE160qk3KW7OxGKirIe1SNTAnLKxkrU4KIKRpUGBZocQexhDXNBGUtkkE5AqRtuBJY8XX7zvrBTXcOIp3nGC6Lo1jcqO1WO/Ta9rr1Vo7QIiQNBui0dmQdt0RWymW4jFVPtJU1mtt4XXADTmmVbNBwUoq2kiSGttUKTrg4Gfdn5Ku6iVA6zl2Qgj3qeWLA0LNxVzDcab49l0A+ROavWXirapuVm3XZB/ycNCsBlMP7J72xSsoAkguLXjU+5OVODQspu2qzOp4OgtPdcDIPJVzTn4KGhby1pp1qd8R2XtE+pGIUVLi1wRVY4k91wGmzgq+XLogVyw0wYKcKt054fVKLZTezAgkagiY2c04qs4gjfRJR8UPc0wZHuVOEyyVjkdE68oqLTGhpCieFMSmOCmhldzVZ4JxQ2esHjunB43b9RmFA9QVQtFGpKElKO6FJKSsz2GjVDmhzTIIBBGoOIKeuP6A8TlpoOOLe0z8pOI8iffyXYL2+GrqtTU11OPUg4ScQQhCvIAvJukfEftFpe8Hst7DPBuvmZPmvQ+lNt6qzVHAw4i63xdh8JPkvLGtXB4zX2pL1f8ARuwcN5E1IqwCqzFOxeckbiUJQE0FOCqYhwhadgsxDRUcPyNOv4j+H4qjZiLzZF4SOzvyVh/G21XEF1zSDpGgUWnbQjK+xORUeZeZKU06ZddIcHAQSXQ2dwBn5lN7LYc2texxaYy3EJLQ9t+XOBboNQqtb3Ile38Mkh7CDuRrHLdDKcDFWn8SaBDQANFl17dirEpyVhq5ZqEbKlaa1R2FMAAZXhif7JjuIAY/v/KfQtEnQYqyMHHVokNs9j6wxUe1oHacY7u905yrAtFnLi1tmqVQP919Q3jGrRl8E7jVhijfa4XnENu6mdfJDDcptaWkOGZ3CkqnZuuvsJq+pVtjOripQe66cCx2bTsZTGVHnGAZ05p9rrtGGctBPIzIHjCz3Wg4icPhzU4xclsMsVXUnCTLXjIXc/MfNNo1I81D9uBBvNJPtN18RuoWVJ3VmR2sxmjTBLvf71Oq9nk4q51RvBuE+IjLfJUS3GNpkTjMaxmperGEGZxB0u6k7JjaDnAxG3eAPlKR1F8lnaxEFu4zPgDqVDTxESPp0we0Kt3SGgHzDjlt4qpaqcHAODSJF6JPkCdVM+zumAZv+yQ6SOYJ0TK9mc3GG4mMCCZ8AVOLQL1IrDbTRrMqtzaZI3GRHmJC9cpVA4BwMggEHcESCvILTZ3NGIjzEjxAOC7/AKCW7rLMGnOkbn9ObfcY8l6HgtfV0/HVfn5sZMZC6UkdGhCF6I55w/8AEa140qXi8/8Ay3/suQC1+mdov2yoPYDWj9IJ95KyWBeO4hUz4iT87fxodahHLTQ8BSpgHNOaFz2WkjVIFECntKrYEjVoUOBWXvVSXvdjAJhvgFnsKjNe46faw8AM/l6pLNfQUldFy18JpMJqUi8CMGkyPElUbS8kTqtin225TIxJ/fuWLVfdJafVEJOT11YkVHlykbZ8JKuUSOSOsaTjhGJ/v5K3O+iGVKlnERifl4JDLcYgjCFca4GTOmGgaP8AHxTaVPETkcfJGfxGi1wyxVqh6x1J0kYDTPmYBU3HKTmMaX4PcYAJEnwGybaOINYBerEUQMKYMOJkk4jFYdWk6u++L7aehe4ucRsC7IKMYKTzvRfT0IK9xvVl5JGUwDz3TKtmI7IxOpVu1FzW3aZDQNdfJZIZUk9sjWZxK0wvLW5MmfSIyzUBpuBzT2V3AwQ5/lB8JV2yUyXBzmxGQmfXZTbcVqBZsouME55xzOQU1/slgm9v+HPPclMOakogON3G8e7jh4FY2+oChrahxLMp7TgBjnmkvNPZvi4TdvEmCAMp9m98kHq8u0T3ZEXb0+9uk7pKga0w4mR3oGDTo3HPmiwhTSDPvMAdgS1zTAO93IHJJVswpdoGmCcBcc0uA1cLpwHNL1TQYcY1dAmBp4k7c1GykwAaGe1gMvmc00xkVWxNb2uwBobwl3hjJK6D+H1qu13s0eyf6mHD3F3oucNNoJgDxhX+jtS5aaTvxgfq7PzW3BVeXXhK/X/CFWOaDR6shCF7U4549xeretFY71H+l4x7lC0qOq+XuO7ifUpwK8NW1m35najokTtKUOUbSllUWGSAp4coQU6UmgLDHKxWofy7xjE4DcalUmvVwYmHYYYfJVSVmDKf28iWjIHGPh6JbU0VIc0YgRHzUFSkGZnWfHf4KVji5hcMHTiNm6K2yWsRFYlowDiH7Zz/AITOscR2v8wpRZZ7V4zpy8OSlFVo7Ownkp3XTUZVZWgyctv3zWnw/idMghzXNcDgTk7QAbLLNVkwC3lM+6FN1IJaZx1+Cc4xa7SAtO4RTc41HAnGc8PRPe+PBPNpkQMBCqPdKpWaXeYCl0plRsZfBOCeXgCSpbbAZ03DJYTznFXGHAYEeKu8LoPquENls+E+G6dxSyCm7A4H3HZEqicsvULrYpyhz8C0CJzdsNgNzumkpE0Mf1+Hd7XdnCB+KPDTdLSrQBLbxbhjEOnInw1URT6RaMXNLvwg3fMmD8EWQgvkCMzvhjjqmuqnta4euamY1kkOluEgFwEcsjeOwVeoI1HhhI8dimkAt7BLSqXSHbEH0MqK8kvKS0GezdYhcx9q5BC9rzjj8tnAPZBIOYJB+CGqTibCK9VsZVKg8hUcAowvH1labXmdaLukSNb68kmqe1wES+4T94NJgDPAb5eqHGe02ccMsZ8OapGNAOye1p2KVksPa6xo/Dgfelp1hOLqsHEYif6jKQCAplrqSdQIJLuYyaISufM3pDychl5lMJQlZ3Az3W4GADlnPPnyTncRa0+0RqJU77DTdm30UVThbdJETA0JjXktClSe9wsQWniznHsi6BzlVevLsC4xOn7yVl1gLRJE8h8U+yU34hroEY/RWpwiuyFh1Cg0QDE5wMSOZ2WiGBVKbCHHU77q412EQstRtgOdhkmJQVYphrcXCdm/U/JVXsAtnsxOOAGrjl/dO6pl4BoNRxynKeTRn5pbz6jg0CToBkPoFdfWZZ2w0zUIhzxp+Fv1UNRNlnrxZmy8zWIgAZUwfDVZr6pqNM4nvD9+CotcXuk6rW4dQggqNS0V5iStqZEJxpm7Mjw1jeNlr8Y4RA6xnd1GrT9FkGrDr10kDADcD4SZKshJSV0STvsFSkRdkjHnl47bp9NrmG9TqNkDG45pIHNp08lA14xk9oy4+Op+CV10AQ4OcYiAcN5JAjwU7MCRlN4F6+G3r2LnsBfJlxF7HPUKBlnJElzGNmAXuDQSNBOafdY6bz2tOt4HEAYRAM+CY1rTN57WkZF2Au8jGGOil+bAKyzEyZbAMXi4Bvk44FNrUS0wYPMEOGPMJwY0mLzcO6SYBBzIvRCGUpcGtIMmJbiJJ3GaFduwHcfZTsPVC6f7M3YegQva8k5HMPMellC5bK2GBIcP6mAk/qvLMqNgSDI1jQ7Lq/4iWSKlKp7TCwnmw3mjzDn/AKVyLeySR5jcLy/EKeTESXnf+TpUJZqaFuCAQZcTBEaaY+qkcxgwdVDXbAON3xIyKgeYMtOnpyKG0jhAJnKBn/dZC0m6vtAPfhmHkucIhD6TYltRr9CBeBHkQonYS2Ju6bE6Kdzi7FzAwA4XZguO5djkEtRElUMiOupuIygOvfl5qN7QIgzhjyO3NK13YxpDXty+c9sk3qnGYa446AnTko7fiGhCUShtNxMAYq5TsjR3jJ2H1UZSSArUgSeamtljDcu9m4BWwG0xeAx0TLM04uObvgVXzOq2AyzupaQLiAM1MeHuJIGAH3jkEyq4NF1mWp1KtzJ7APLgzBuJ1d9ElnpF7g1okn3bknQBRWeg55DRiT6DmdloV6opNLGGSe87U8hsFF6adRMkr2llFpZTMuPffvyGzVj9YXmSmOlxVikyFJJRV+oJWLNnYFqWZ3ksthTqlo+6Mz7gs84uQ2blF4qOuk9gZ8+SpcX4M6n2m9pm+o8fqmWWrAAW5YLWcjiOapzOm/Ird47HFuYpyGxeu4zAZJ/UT7PzwXScS4E13bpZ6smAfA6LnKjHBxLh2si3EAD2R4LVGakTUlLYjL2jC4Xbm9GP4RGQ5pkAjsg4YEZ47p9+MLjXbG84eRjNMvOaZbEnDw5jmNFYiQrmtEiCSOyTOF7lhkMvFXOA2e/aKTfxtPk3E/BUQIgAYD6LpugtmvVy+MGNPq7Ae68tOEhzK8IrxK6rywbO+QhC9sccxOmNi62yvjvU4qN/o7w82lw815a4RPjK9sIXkXGuGmhWfSgw09nnTOLD5Dszu0rhcZo92qvR/wBG7CT3iZes8krKzhN17mg5gFOcE1cM2iMwEDDwzneU+pWc4gue50ZXjMeSYShMCZloeBAqPjacPRPp1X6Pe2cYa4gegUDQrVBmPgoSsgsWW1o1k6k4kqxZ5OMKpZ6U46fEp9S0Nb/qBxbs35rO1d2QMumwVahxYQ3WYGHmrTbDUiTTdB2GmkeSzKTWv7Tal1oEw505baglWm2+829tgccI0aNpUJRZG7JOIOqvEMpPFNowhpjDMk6nmselSc9wDcSf36KzUrgEFr3c2FxiDsJyVi01GUmkMMudi52wOIaPmrE7KyWoLQSpUbRaWsxce875Dksh77xUVarJVmy0dSrFHIrvcaHU2bqWU17kgIUdxivrQJSUAczmfcq7ny6NNfkrTDCbVkBZYVbpWggrO6zmpG1CqJQuI6axW9S26xMrCcnRgfruucoViSA2STkBit2yWSvEkNb4uE+6Vn5ck+yVyVne5zlqsrmGCIP7xVZwXXW6wPe3tABwyIxC5q0US0kEY7K+nUvo9y2MrlNy9C6FWK5QvEYvM+QwHzPmuHsNlNWo1jc3GP7/ABXq1GkGtDRkAAPACF6PglDNN1X00Xr/AM+TJjJ2SiPQhC9Ic8FyvTzhl+mKzcHU8HH/AMZOJP5T2uQvLqk17AQQRIIgg5EHMFVV6Sq03CXUlCTjJNHilVhGYhMhbfH+DGz1TThxacaRn7ns46tJg8i06rHuwvHVacqc3CW6OvGSkroYWpIUkJqruSHMbir9Jn3Bmc+QVezMkgBXx2QYi8cztyVNSXQBa7w0QNBCzrxc4NGZMKS01NFJwun3qh0wHic/clFZY3BErbHRa8vLBDRJ1k7wqnEql6oGUm9nAXRm5xz+isEEjImTIG5yaPI4qyxos4ORqkYn2QcwOfNCdtXqxMmtjadOkKZa1z4l7okzsDyWDaKs5J9prE6quFZThbVgkTWSzziVPaK4GAVekxriBUvXcpaSC3nhnGybauGGm6G1LzcwTqE7Jy7TGS0sU+uYbKqtqvbjcvD8P0KVtp6wzBaG7jMp5He/QB9JseOqnvKFj020VoSabYEzXgqxZ6ZcYGA1OgCy6dWTAzVmtarrQ0HDXmUpU3sgNOpxMUxcoi7u/U+egVMWwzi4z4rGq2qckraTzqprDpLULHWWHiLtH+RK0bWzrmzheAwjXkuEFjO5Wt0cstapWZTpuMzJOjWjvOPh8SBqqngnOS5b1IytHU7ToTwqCazhu1oP/I/L1XXplJgaABonr2+Fw6oUlBe/qcmpNzlmYIQhaCAIQhAGZx/hLbRTu4B7TeY46OiMfwkYHkd4XmVrs7g4tc265pgtOYI08Nt5nVewLn+lHR8Vx1jAOtaIzjrG49gnQ44HTwJXL4lgefHPDvL6rw+xpw9bI7PY81upWsxUrqBxMEYkEEEEEfdIOMhPo0ySPFeVk7bnT3LdnZcbP3ne4Jj3gBSVFn2ypoqYrMyJA95J/fotSqLrQwZj3kqpwmhL72YaJ89FrMFztu7+nLmpVZJNIbHvIoNAwNSM/Yw054lYdd8qe1VpJJVKo9OnDqIhuEnFTso5JrVas5AEuvZGIE9qMMNldJsYObATQL2Hp9FDUrymCuG4kqKiwLDacZnyVd4EqarbWVAHNMkYO28ZVeoVKKfUBWOwVO01MVK9xhR2GlfeActeQ19yuikryYE9JgpsvOPacJ8BoFTDH1DkQ1WrYQXF7zDR3R8MElPiTcrpAQs1rpXYCUrMGqyxwCgqV9ZWfaLfJhnr9EKnKYXNZ9TENGJJAAGJcTkANSvUOiPAfs1OXwaz4Lz7OzAdhvqfJYn8P+iJoxabQP5pHYac6YOp2eR6DxK7peh4fgVRWeXe+DnYivm7K2BCELqGUEIQgAQhCABCEIAwekfR8Vh1lMAVhqcA8D7riMjs7MeGC4uhDLxcC1zcCwiHNcRMEeBHjMr1JZPHOA0rSO12XjuvbmOR9pvI+44rkcR4XHEdqGkvn88TTRxDho9jzmtVwlZ5MrY49w2pQLRUbAyD2zcdtj908j5TmoOEWK/U7Xdbi75DzK8zOnKhdVFZnQjJSV0atgsvV0gTmcY3PPkFnWuqXEklXuIWguPJY9qrhoxIWWmnJ36sCCu9VgNUypbGDNwTW2ku7jXO5kQPUrdGDS2Gi0HQq1qtgG5OwSus7j33eTfqUtOkGnDDnr6lNKK13GUz1r9Awbuz9EosAzcS48zh6ZK5UKjJlWZ300CwtMwIAw5IvJpwUQOKVr6gPrHBSWCqGMe/YQPP+0qKtiFasFFraQfUwYHE46xgAiTSjqAvDuFmp/NrYN+63luUzidupNlrGyRtl5lUuJ8bdVJDeyz3n6BJwPgFe1Pu0WSB3nHBjfzO+Qk8lbSw06kry9kiLlZXZQeXPIAkkmAADiTkABmV6p0F6Dihdr2gA1s2s0p8zu/4abrX6KdD6NjAdhUra1CMuTB90e8+5dIvQ4bBqHalv8GCtiM2kdgQhC3mUEIQgAQhCABCEIAEIQgAQhCAI69Fr2lr2hzXAgtIBBBzBBzC5q3dFyxjhZS0SZuVC6PAPEkDkQfELqUKjEYalXjlqRuSjOUdjxLjLrZTdcrMNKcsAGnkHiQ4+BVGjwh9Qy4r3itSa9pa5oc04EEAg+IOa5+29DqDsaRdRP4cWfodgB+WFyq3C5RX/g17/c2U8Uv1I87p8OpUxiATuUwvnLJb/FuhNrzYaVQDYljj/S6W/wDJYlfg1qpjt2eqPytLh6skLlTwOIjrNO/8mmNaD2ZAVG9yirEt73Z/Nh8VAa4H3h6qrltbk7kzikD1A60t396SlUkw3E8sfgrFTb6BcncoycVfs3BbTU7lCqfFhaPV0BbFh6A2t5l/V0hrLrzv0tw/5BX08JWltFkJVYR3Zh0KN8gEgbnYan0UVoNW21BSs9NzqbOy1rRp7TjkJ5r0zhXQShTH80uqu1nst/S05eJK6Wy2VlNoZTY1jRk1oAA8AMFuw/CpXzVH6WM9TFr9KPPeAfw1ydanf+th9zn/ACb6r0GxWOnRYKdJjWMbk1ogc/MnGdVOhdilRhTVooxzqSnuCEIVpAEIQgAQhCABCEIAEIQgAQhCABCEIAEIQgAQhCABCEIAhtGR8FxPEO8PD5lCFXMlEbYe/wCq7Wwdxv5R8EIREJFlCEKwiCEIQAIQhAAhCEACEIQAIQhAAhCE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184650" y="6381750"/>
            <a:ext cx="5032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FB27906B-BF91-446A-99AE-33E1180F94BD}" type="slidenum">
              <a:rPr lang="fr-BE">
                <a:solidFill>
                  <a:schemeClr val="tx2">
                    <a:lumMod val="95000"/>
                    <a:lumOff val="5000"/>
                  </a:schemeClr>
                </a:solidFill>
              </a:rPr>
              <a:pPr algn="ctr">
                <a:defRPr/>
              </a:pPr>
              <a:t>48</a:t>
            </a:fld>
            <a:endParaRPr lang="en-GB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60350"/>
            <a:ext cx="3636963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73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dirty="0" smtClean="0">
                <a:solidFill>
                  <a:srgbClr val="FFFF00"/>
                </a:solidFill>
              </a:rPr>
              <a:t>ICT</a:t>
            </a:r>
            <a:r>
              <a:rPr lang="en-GB" dirty="0" smtClean="0">
                <a:solidFill>
                  <a:schemeClr val="accent3"/>
                </a:solidFill>
              </a:rPr>
              <a:t> in Societal challenges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563938" y="1844675"/>
            <a:ext cx="2016125" cy="15843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Excellent science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555875" y="3644900"/>
            <a:ext cx="2000250" cy="15843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Industrial leadership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43438" y="3644900"/>
            <a:ext cx="1933575" cy="158432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FFFF00"/>
                </a:solidFill>
              </a:rPr>
              <a:t>Societal challenges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4650" y="6381750"/>
            <a:ext cx="5032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F45C512B-CC42-453B-9719-2F403EF5F9C7}" type="slidenum">
              <a:rPr lang="fr-BE">
                <a:solidFill>
                  <a:schemeClr val="tx2">
                    <a:lumMod val="95000"/>
                    <a:lumOff val="5000"/>
                  </a:schemeClr>
                </a:solidFill>
              </a:rPr>
              <a:pPr algn="ctr">
                <a:defRPr/>
              </a:pPr>
              <a:t>49</a:t>
            </a:fld>
            <a:endParaRPr lang="en-GB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4188" y="3753036"/>
            <a:ext cx="1460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 smtClean="0">
                <a:solidFill>
                  <a:srgbClr val="FFFF00"/>
                </a:solidFill>
              </a:rPr>
              <a:t>460 M€</a:t>
            </a:r>
          </a:p>
        </p:txBody>
      </p:sp>
    </p:spTree>
    <p:extLst>
      <p:ext uri="{BB962C8B-B14F-4D97-AF65-F5344CB8AC3E}">
        <p14:creationId xmlns:p14="http://schemas.microsoft.com/office/powerpoint/2010/main" val="205595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figures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potential </a:t>
            </a:r>
            <a:r>
              <a:rPr lang="en-GB" u="sng" dirty="0" smtClean="0"/>
              <a:t>1 Trillion Euro added to GDP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in the next 10 years from digitisation</a:t>
            </a:r>
            <a:endParaRPr lang="en-GB" sz="1200" dirty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Loss of 600 B€ of GDP per year if Europe lags behind</a:t>
            </a:r>
          </a:p>
          <a:p>
            <a:pPr lvl="1"/>
            <a:r>
              <a:rPr lang="en-GB" dirty="0" smtClean="0"/>
              <a:t>If Europe is slow in in digital transformation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	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An annual 10 % increase in industry added </a:t>
            </a:r>
            <a:r>
              <a:rPr lang="en-GB" dirty="0"/>
              <a:t>v</a:t>
            </a:r>
            <a:r>
              <a:rPr lang="en-GB" dirty="0" smtClean="0"/>
              <a:t>alue</a:t>
            </a:r>
          </a:p>
          <a:p>
            <a:pPr lvl="1"/>
            <a:r>
              <a:rPr lang="en-GB" dirty="0" smtClean="0"/>
              <a:t>(Roland </a:t>
            </a:r>
            <a:r>
              <a:rPr lang="en-GB" dirty="0"/>
              <a:t>Burger for BDI 2015</a:t>
            </a:r>
            <a:r>
              <a:rPr lang="en-GB" dirty="0" smtClean="0"/>
              <a:t>)</a:t>
            </a:r>
          </a:p>
          <a:p>
            <a:pPr lvl="1"/>
            <a:endParaRPr lang="en-GB" dirty="0" smtClean="0"/>
          </a:p>
          <a:p>
            <a:pPr lvl="2"/>
            <a:endParaRPr lang="en-GB" dirty="0"/>
          </a:p>
          <a:p>
            <a:r>
              <a:rPr lang="en-GB" dirty="0" smtClean="0"/>
              <a:t>Up to an additional 1.5 trillion $ to US GDP by 2025 </a:t>
            </a:r>
          </a:p>
          <a:p>
            <a:pPr lvl="1"/>
            <a:r>
              <a:rPr lang="en-GB" dirty="0" smtClean="0"/>
              <a:t>(McKinsey </a:t>
            </a:r>
            <a:r>
              <a:rPr lang="en-GB" dirty="0"/>
              <a:t>for US </a:t>
            </a:r>
            <a:r>
              <a:rPr lang="en-GB" dirty="0" smtClean="0"/>
              <a:t>admin)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 DRAFT </a:t>
            </a:r>
            <a:fld id="{8DD30192-6A73-4504-9042-00CA2091F3AB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646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800" dirty="0" smtClean="0"/>
              <a:t>Budget</a:t>
            </a:r>
            <a:endParaRPr lang="en-GB" sz="20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68313" y="1412875"/>
          <a:ext cx="8351838" cy="399260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871831"/>
                <a:gridCol w="1151896"/>
                <a:gridCol w="1187607"/>
                <a:gridCol w="1331909"/>
                <a:gridCol w="1512119"/>
                <a:gridCol w="1296476"/>
              </a:tblGrid>
              <a:tr h="822866"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smtClean="0"/>
                        <a:t>SC</a:t>
                      </a:r>
                      <a:endParaRPr lang="en-GB" sz="1800" dirty="0"/>
                    </a:p>
                  </a:txBody>
                  <a:tcPr marL="91423" marR="91423"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smtClean="0"/>
                        <a:t>2014-15</a:t>
                      </a:r>
                      <a:endParaRPr lang="en-GB" sz="1800" dirty="0"/>
                    </a:p>
                  </a:txBody>
                  <a:tcPr marL="91423" marR="91423"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smtClean="0"/>
                        <a:t>2016-17</a:t>
                      </a:r>
                      <a:endParaRPr lang="en-GB" sz="1800" dirty="0"/>
                    </a:p>
                  </a:txBody>
                  <a:tcPr marL="91423" marR="91423"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smtClean="0"/>
                        <a:t>2014-2020</a:t>
                      </a:r>
                    </a:p>
                    <a:p>
                      <a:pPr algn="ctr"/>
                      <a:r>
                        <a:rPr lang="fr-BE" sz="1400" dirty="0" smtClean="0"/>
                        <a:t>(w/o EFTA)</a:t>
                      </a:r>
                      <a:endParaRPr lang="en-GB" sz="1800" dirty="0"/>
                    </a:p>
                  </a:txBody>
                  <a:tcPr marL="91423" marR="91423"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smtClean="0"/>
                        <a:t>Total SC</a:t>
                      </a:r>
                    </a:p>
                    <a:p>
                      <a:pPr marL="0" marR="0" indent="0" algn="ctr" defTabSz="8014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/>
                        <a:t>(w/o EFTA)</a:t>
                      </a:r>
                      <a:endParaRPr lang="en-GB" sz="1400" dirty="0" smtClean="0"/>
                    </a:p>
                  </a:txBody>
                  <a:tcPr marL="91423" marR="91423"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% earmarked for ICT</a:t>
                      </a:r>
                      <a:endParaRPr lang="en-GB" sz="1800" noProof="0" dirty="0"/>
                    </a:p>
                  </a:txBody>
                  <a:tcPr marL="91423" marR="91423" marT="45695" marB="45695" anchor="ctr"/>
                </a:tc>
              </a:tr>
              <a:tr h="396212"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 smtClean="0"/>
                        <a:t>Health</a:t>
                      </a:r>
                      <a:endParaRPr lang="en-GB" sz="2000" b="1" noProof="0" dirty="0"/>
                    </a:p>
                  </a:txBody>
                  <a:tcPr marL="91423" marR="91423" marT="45695" marB="4569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 dirty="0" smtClean="0"/>
                        <a:t>268</a:t>
                      </a:r>
                      <a:endParaRPr lang="en-GB" sz="2000" dirty="0"/>
                    </a:p>
                  </a:txBody>
                  <a:tcPr marL="91423" marR="91423" marT="45695" marB="45695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 dirty="0" smtClean="0"/>
                        <a:t>232</a:t>
                      </a:r>
                      <a:endParaRPr lang="en-GB" sz="2000" dirty="0"/>
                    </a:p>
                  </a:txBody>
                  <a:tcPr marL="91423" marR="91423" marT="45695" marB="45695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 dirty="0" smtClean="0"/>
                        <a:t>1</a:t>
                      </a:r>
                      <a:r>
                        <a:rPr lang="fr-BE" sz="2000" baseline="0" dirty="0" smtClean="0"/>
                        <a:t> </a:t>
                      </a:r>
                      <a:r>
                        <a:rPr lang="fr-BE" sz="2000" dirty="0" smtClean="0"/>
                        <a:t>018</a:t>
                      </a:r>
                      <a:endParaRPr lang="en-GB" sz="2000" dirty="0"/>
                    </a:p>
                  </a:txBody>
                  <a:tcPr marL="91423" marR="91423" marT="45695" marB="45695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 dirty="0" smtClean="0"/>
                        <a:t>~ 6</a:t>
                      </a:r>
                      <a:r>
                        <a:rPr lang="fr-BE" sz="2000" baseline="0" dirty="0" smtClean="0"/>
                        <a:t> </a:t>
                      </a:r>
                      <a:r>
                        <a:rPr lang="fr-BE" sz="2000" dirty="0" smtClean="0"/>
                        <a:t>900 </a:t>
                      </a:r>
                      <a:endParaRPr lang="en-GB" sz="2000" dirty="0"/>
                    </a:p>
                  </a:txBody>
                  <a:tcPr marL="91423" marR="9142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15%</a:t>
                      </a:r>
                      <a:endParaRPr lang="en-GB" sz="2000" dirty="0"/>
                    </a:p>
                  </a:txBody>
                  <a:tcPr marL="91423" marR="91423" marT="45695" marB="45695"/>
                </a:tc>
              </a:tr>
              <a:tr h="396212"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 smtClean="0"/>
                        <a:t>Food</a:t>
                      </a:r>
                      <a:endParaRPr lang="en-GB" sz="2000" b="1" noProof="0" dirty="0"/>
                    </a:p>
                  </a:txBody>
                  <a:tcPr marL="91423" marR="91423" marT="45695" marB="4569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 dirty="0" smtClean="0"/>
                        <a:t>-</a:t>
                      </a:r>
                      <a:endParaRPr lang="en-GB" sz="2000" dirty="0"/>
                    </a:p>
                  </a:txBody>
                  <a:tcPr marL="91423" marR="91423" marT="45695" marB="45695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 dirty="0" smtClean="0"/>
                        <a:t>-</a:t>
                      </a:r>
                      <a:endParaRPr lang="en-GB" sz="2000" dirty="0"/>
                    </a:p>
                  </a:txBody>
                  <a:tcPr marL="91423" marR="91423" marT="45695" marB="45695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 dirty="0" smtClean="0"/>
                        <a:t>-</a:t>
                      </a:r>
                      <a:endParaRPr lang="en-GB" sz="2000" dirty="0"/>
                    </a:p>
                  </a:txBody>
                  <a:tcPr marL="91423" marR="91423" marT="45695" marB="45695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 dirty="0" smtClean="0"/>
                        <a:t>~ 3 700</a:t>
                      </a:r>
                      <a:endParaRPr lang="en-GB" sz="2000" dirty="0"/>
                    </a:p>
                  </a:txBody>
                  <a:tcPr marL="91423" marR="91423"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91423" marR="91423" marT="45695" marB="45695"/>
                </a:tc>
              </a:tr>
              <a:tr h="396212"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 smtClean="0"/>
                        <a:t>Energy</a:t>
                      </a:r>
                      <a:endParaRPr lang="en-GB" sz="2000" b="1" noProof="0" dirty="0"/>
                    </a:p>
                  </a:txBody>
                  <a:tcPr marL="91423" marR="91423" marT="45695" marB="4569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 dirty="0" smtClean="0"/>
                        <a:t>72</a:t>
                      </a:r>
                      <a:endParaRPr lang="en-GB" sz="2000" dirty="0"/>
                    </a:p>
                  </a:txBody>
                  <a:tcPr marL="91423" marR="91423" marT="45695" marB="45695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 i="1" dirty="0" smtClean="0"/>
                        <a:t>TBD</a:t>
                      </a:r>
                      <a:endParaRPr lang="en-GB" sz="2000" i="1" dirty="0"/>
                    </a:p>
                  </a:txBody>
                  <a:tcPr marL="91423" marR="91423" marT="45695" marB="45695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 i="1" dirty="0" smtClean="0"/>
                        <a:t>TBD</a:t>
                      </a:r>
                      <a:endParaRPr lang="en-GB" sz="2000" i="1" dirty="0"/>
                    </a:p>
                  </a:txBody>
                  <a:tcPr marL="91423" marR="91423" marT="45695" marB="45695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 dirty="0" smtClean="0"/>
                        <a:t>~ 5 400</a:t>
                      </a:r>
                      <a:endParaRPr lang="en-GB" sz="2000" dirty="0"/>
                    </a:p>
                  </a:txBody>
                  <a:tcPr marL="91423" marR="91423"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91423" marR="91423" marT="45695" marB="45695"/>
                </a:tc>
              </a:tr>
              <a:tr h="396212"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 smtClean="0"/>
                        <a:t>Transport</a:t>
                      </a:r>
                      <a:endParaRPr lang="en-GB" sz="2000" b="1" noProof="0" dirty="0"/>
                    </a:p>
                  </a:txBody>
                  <a:tcPr marL="91423" marR="91423" marT="45695" marB="4569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 dirty="0" smtClean="0"/>
                        <a:t>85</a:t>
                      </a:r>
                      <a:endParaRPr lang="en-GB" sz="2000" dirty="0"/>
                    </a:p>
                  </a:txBody>
                  <a:tcPr marL="91423" marR="91423" marT="45695" marB="45695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 i="1" dirty="0" smtClean="0"/>
                        <a:t>TBD</a:t>
                      </a:r>
                      <a:endParaRPr lang="en-GB" sz="2000" i="1" dirty="0"/>
                    </a:p>
                  </a:txBody>
                  <a:tcPr marL="91423" marR="91423" marT="45695" marB="45695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 i="1" dirty="0" smtClean="0"/>
                        <a:t>TBD</a:t>
                      </a:r>
                      <a:endParaRPr lang="en-GB" sz="2000" i="1" dirty="0"/>
                    </a:p>
                  </a:txBody>
                  <a:tcPr marL="91423" marR="91423" marT="45695" marB="45695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 dirty="0" smtClean="0"/>
                        <a:t>~ 5 850</a:t>
                      </a:r>
                      <a:endParaRPr lang="en-GB" sz="2000" dirty="0"/>
                    </a:p>
                  </a:txBody>
                  <a:tcPr marL="91423" marR="91423"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91423" marR="91423" marT="45695" marB="45695"/>
                </a:tc>
              </a:tr>
              <a:tr h="396212"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 smtClean="0"/>
                        <a:t>Environment</a:t>
                      </a:r>
                      <a:endParaRPr lang="en-GB" sz="2000" b="1" noProof="0" dirty="0"/>
                    </a:p>
                  </a:txBody>
                  <a:tcPr marL="91423" marR="91423" marT="45695" marB="4569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 smtClean="0"/>
                        <a:t>25</a:t>
                      </a:r>
                      <a:endParaRPr lang="en-GB" sz="2000"/>
                    </a:p>
                  </a:txBody>
                  <a:tcPr marL="91423" marR="91423" marT="45695" marB="45695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 i="1" dirty="0" smtClean="0"/>
                        <a:t>TBD</a:t>
                      </a:r>
                      <a:endParaRPr lang="en-GB" sz="2000" i="1" dirty="0"/>
                    </a:p>
                  </a:txBody>
                  <a:tcPr marL="91423" marR="91423" marT="45695" marB="45695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 i="1" dirty="0" smtClean="0"/>
                        <a:t>TBD</a:t>
                      </a:r>
                      <a:endParaRPr lang="en-GB" sz="2000" i="1" dirty="0"/>
                    </a:p>
                  </a:txBody>
                  <a:tcPr marL="91423" marR="91423" marT="45695" marB="45695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 dirty="0" smtClean="0"/>
                        <a:t>~ 2 750</a:t>
                      </a:r>
                      <a:endParaRPr lang="en-GB" sz="2000" dirty="0"/>
                    </a:p>
                  </a:txBody>
                  <a:tcPr marL="91423" marR="91423" marT="45695" marB="45695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91423" marR="91423" marT="45695" marB="45695"/>
                </a:tc>
              </a:tr>
              <a:tr h="396212"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 smtClean="0"/>
                        <a:t>Societies</a:t>
                      </a:r>
                      <a:endParaRPr lang="en-GB" sz="2000" b="1" noProof="0" dirty="0"/>
                    </a:p>
                  </a:txBody>
                  <a:tcPr marL="91423" marR="91423" marT="45695" marB="4569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 dirty="0" smtClean="0"/>
                        <a:t>78</a:t>
                      </a:r>
                      <a:endParaRPr lang="en-GB" sz="2000" dirty="0"/>
                    </a:p>
                  </a:txBody>
                  <a:tcPr marL="91423" marR="91423" marT="45695" marB="45695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 dirty="0" smtClean="0"/>
                        <a:t>85</a:t>
                      </a:r>
                      <a:endParaRPr lang="en-GB" sz="2000" dirty="0"/>
                    </a:p>
                  </a:txBody>
                  <a:tcPr marL="91423" marR="91423" marT="45695" marB="45695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 dirty="0" smtClean="0"/>
                        <a:t>319</a:t>
                      </a:r>
                      <a:endParaRPr lang="en-GB" sz="2000" dirty="0"/>
                    </a:p>
                  </a:txBody>
                  <a:tcPr marL="91423" marR="91423" marT="45695" marB="45695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 dirty="0" smtClean="0"/>
                        <a:t>~ 1 200</a:t>
                      </a:r>
                      <a:endParaRPr lang="en-GB" sz="2000" dirty="0"/>
                    </a:p>
                  </a:txBody>
                  <a:tcPr marL="91423" marR="9142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26%</a:t>
                      </a:r>
                      <a:endParaRPr lang="en-GB" sz="2000" dirty="0"/>
                    </a:p>
                  </a:txBody>
                  <a:tcPr marL="91423" marR="91423" marT="45695" marB="45695"/>
                </a:tc>
              </a:tr>
              <a:tr h="396212"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 smtClean="0"/>
                        <a:t>Security</a:t>
                      </a:r>
                      <a:endParaRPr lang="en-GB" sz="2000" b="1" noProof="0" dirty="0"/>
                    </a:p>
                  </a:txBody>
                  <a:tcPr marL="91423" marR="91423" marT="45695" marB="4569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 dirty="0" smtClean="0"/>
                        <a:t>99</a:t>
                      </a:r>
                      <a:endParaRPr lang="en-GB" sz="2000" dirty="0"/>
                    </a:p>
                  </a:txBody>
                  <a:tcPr marL="91423" marR="91423" marT="45695" marB="45695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 dirty="0" smtClean="0"/>
                        <a:t>98</a:t>
                      </a:r>
                      <a:endParaRPr lang="en-GB" sz="2000" dirty="0"/>
                    </a:p>
                  </a:txBody>
                  <a:tcPr marL="91423" marR="91423" marT="45695" marB="45695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 dirty="0" smtClean="0"/>
                        <a:t>384</a:t>
                      </a:r>
                      <a:endParaRPr lang="en-GB" sz="2000" dirty="0"/>
                    </a:p>
                  </a:txBody>
                  <a:tcPr marL="91423" marR="91423" marT="45695" marB="45695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 dirty="0" smtClean="0"/>
                        <a:t>~</a:t>
                      </a:r>
                      <a:r>
                        <a:rPr lang="fr-BE" sz="2000" baseline="0" dirty="0" smtClean="0"/>
                        <a:t> 1 550</a:t>
                      </a:r>
                      <a:endParaRPr lang="en-GB" sz="2000" dirty="0"/>
                    </a:p>
                  </a:txBody>
                  <a:tcPr marL="91423" marR="91423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25%</a:t>
                      </a:r>
                      <a:endParaRPr lang="en-GB" sz="2000" dirty="0"/>
                    </a:p>
                  </a:txBody>
                  <a:tcPr marL="91423" marR="91423" marT="45695" marB="45695"/>
                </a:tc>
              </a:tr>
              <a:tr h="396212">
                <a:tc>
                  <a:txBody>
                    <a:bodyPr/>
                    <a:lstStyle/>
                    <a:p>
                      <a:pPr algn="ctr"/>
                      <a:r>
                        <a:rPr lang="fr-BE" sz="2000" b="1" dirty="0" smtClean="0"/>
                        <a:t>Total</a:t>
                      </a:r>
                      <a:endParaRPr lang="en-GB" sz="2000" b="1" dirty="0"/>
                    </a:p>
                  </a:txBody>
                  <a:tcPr marL="91423" marR="91423" marT="45695" marB="4569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 b="1" dirty="0" smtClean="0"/>
                        <a:t>627</a:t>
                      </a:r>
                      <a:endParaRPr lang="en-GB" sz="2000" b="1" dirty="0"/>
                    </a:p>
                  </a:txBody>
                  <a:tcPr marL="91423" marR="91423" marT="45695" marB="4569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 b="1" dirty="0" smtClean="0"/>
                        <a:t>415</a:t>
                      </a:r>
                      <a:endParaRPr lang="en-GB" sz="2000" b="1" dirty="0"/>
                    </a:p>
                  </a:txBody>
                  <a:tcPr marL="91423" marR="91423" marT="45695" marB="4569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 b="1" dirty="0" smtClean="0"/>
                        <a:t>1 903+</a:t>
                      </a:r>
                      <a:endParaRPr lang="en-GB" sz="2000" b="1" dirty="0"/>
                    </a:p>
                  </a:txBody>
                  <a:tcPr marL="91423" marR="91423" marT="45695" marB="4569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 b="1" dirty="0" smtClean="0"/>
                        <a:t>~</a:t>
                      </a:r>
                      <a:r>
                        <a:rPr lang="fr-BE" sz="2000" b="1" baseline="0" dirty="0" smtClean="0"/>
                        <a:t> 27 350</a:t>
                      </a:r>
                      <a:endParaRPr lang="en-GB" sz="2000" b="1" dirty="0"/>
                    </a:p>
                  </a:txBody>
                  <a:tcPr marL="91423" marR="91423" marT="45695" marB="4569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b="1" dirty="0" smtClean="0"/>
                        <a:t>7%</a:t>
                      </a:r>
                      <a:endParaRPr lang="en-GB" sz="2000" b="1" dirty="0"/>
                    </a:p>
                  </a:txBody>
                  <a:tcPr marL="91423" marR="91423" marT="45695" marB="4569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0006" name="TextBox 2"/>
          <p:cNvSpPr txBox="1">
            <a:spLocks noChangeArrowheads="1"/>
          </p:cNvSpPr>
          <p:nvPr/>
        </p:nvSpPr>
        <p:spPr bwMode="auto">
          <a:xfrm>
            <a:off x="611188" y="5445125"/>
            <a:ext cx="28686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BE" sz="1600" i="1"/>
              <a:t>Note: All budget figures in M€</a:t>
            </a:r>
            <a:endParaRPr lang="en-GB" sz="1600" i="1"/>
          </a:p>
        </p:txBody>
      </p:sp>
      <p:pic>
        <p:nvPicPr>
          <p:cNvPr id="40007" name="Picture 6" descr="http://www.travelinginspain.com/eur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404813"/>
            <a:ext cx="48387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84650" y="6381750"/>
            <a:ext cx="5032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09ACA038-AC4F-4093-B2A3-A55E762C4DEC}" type="slidenum">
              <a:rPr lang="fr-BE">
                <a:solidFill>
                  <a:schemeClr val="tx2">
                    <a:lumMod val="95000"/>
                    <a:lumOff val="5000"/>
                  </a:schemeClr>
                </a:solidFill>
              </a:rPr>
              <a:pPr algn="ctr">
                <a:defRPr/>
              </a:pPr>
              <a:t>50</a:t>
            </a:fld>
            <a:endParaRPr lang="en-GB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9750" y="5775325"/>
            <a:ext cx="5794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>
                <a:solidFill>
                  <a:srgbClr val="7030A0"/>
                </a:solidFill>
                <a:sym typeface="Wingdings 3" pitchFamily="18" charset="2"/>
              </a:rPr>
              <a:t> Different approaches between SCs!</a:t>
            </a:r>
            <a:endParaRPr lang="en-GB" sz="2400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0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981075"/>
            <a:ext cx="3889003" cy="107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651875" cy="4565650"/>
          </a:xfrm>
        </p:spPr>
        <p:txBody>
          <a:bodyPr/>
          <a:lstStyle/>
          <a:p>
            <a:pPr marL="285750" lvl="1" indent="-285750" defTabSz="449437" eaLnBrk="1" hangingPunct="1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GB" sz="1600" b="1" dirty="0" smtClean="0">
                <a:solidFill>
                  <a:schemeClr val="tx1"/>
                </a:solidFill>
              </a:rPr>
              <a:t>Personalized Medicine </a:t>
            </a:r>
            <a:r>
              <a:rPr lang="en-GB" sz="1600" dirty="0" smtClean="0">
                <a:solidFill>
                  <a:schemeClr val="tx1"/>
                </a:solidFill>
              </a:rPr>
              <a:t>(114</a:t>
            </a:r>
            <a:r>
              <a:rPr lang="en-GB" sz="1400" dirty="0" smtClean="0">
                <a:solidFill>
                  <a:schemeClr val="tx1"/>
                </a:solidFill>
              </a:rPr>
              <a:t>,5</a:t>
            </a:r>
            <a:r>
              <a:rPr lang="en-GB" sz="1600" dirty="0" smtClean="0">
                <a:solidFill>
                  <a:schemeClr val="tx1"/>
                </a:solidFill>
              </a:rPr>
              <a:t> M€)</a:t>
            </a:r>
          </a:p>
          <a:p>
            <a:pPr marL="619125" lvl="2" indent="-171450" defTabSz="449437" eaLnBrk="1" hangingPunct="1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endParaRPr lang="en-GB" sz="400" b="1" dirty="0" smtClean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marL="733425" lvl="2" indent="-285750" defTabSz="449437" eaLnBrk="1" hangingPunct="1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GB" sz="1600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Active ageing and self-management of health </a:t>
            </a:r>
            <a:r>
              <a:rPr lang="en-GB" sz="16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(58</a:t>
            </a:r>
            <a:r>
              <a:rPr lang="en-GB" sz="14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,5</a:t>
            </a:r>
            <a:r>
              <a:rPr lang="en-GB" sz="16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 M€)</a:t>
            </a:r>
          </a:p>
          <a:p>
            <a:pPr marL="1190625" lvl="3" indent="-285750" defTabSz="449437" eaLnBrk="1" hangingPunct="1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PCP - </a:t>
            </a:r>
            <a:r>
              <a:rPr lang="en-GB" sz="1400" b="1" dirty="0" err="1" smtClean="0">
                <a:solidFill>
                  <a:schemeClr val="accent1">
                    <a:lumMod val="75000"/>
                  </a:schemeClr>
                </a:solidFill>
              </a:rPr>
              <a:t>eHealth</a:t>
            </a: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innovation in empowering the hospitalised </a:t>
            </a: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patient </a:t>
            </a:r>
            <a:r>
              <a:rPr lang="en-GB" sz="1400" dirty="0" smtClean="0">
                <a:solidFill>
                  <a:schemeClr val="tx1"/>
                </a:solidFill>
              </a:rPr>
              <a:t>(18 M€)</a:t>
            </a:r>
          </a:p>
          <a:p>
            <a:pPr marL="1190625" lvl="3" indent="-285750" defTabSz="449437" eaLnBrk="1" hangingPunct="1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PPI for deployment and scaling up of ICT solutions for active and healthy </a:t>
            </a: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ageing </a:t>
            </a:r>
            <a:r>
              <a:rPr lang="en-GB" sz="1400" dirty="0" smtClean="0">
                <a:solidFill>
                  <a:schemeClr val="tx1"/>
                </a:solidFill>
              </a:rPr>
              <a:t>(10,5 M€)</a:t>
            </a:r>
          </a:p>
          <a:p>
            <a:pPr marL="1190625" lvl="3" indent="-285750" defTabSz="449437" eaLnBrk="1" hangingPunct="1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EU-Japan cooperation on novel 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ICT Robotics based solutions for active and healthy ageing at home or in care </a:t>
            </a: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facilities </a:t>
            </a:r>
            <a:r>
              <a:rPr lang="en-GB" sz="1400" dirty="0" smtClean="0">
                <a:solidFill>
                  <a:schemeClr val="tx1"/>
                </a:solidFill>
              </a:rPr>
              <a:t>(5 M€)</a:t>
            </a:r>
          </a:p>
          <a:p>
            <a:pPr marL="1190625" lvl="3" indent="-285750" defTabSz="449437" eaLnBrk="1" hangingPunct="1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Personalised coaching for well-being of older </a:t>
            </a: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persons </a:t>
            </a:r>
            <a:r>
              <a:rPr lang="en-GB" sz="1400" dirty="0" smtClean="0">
                <a:solidFill>
                  <a:schemeClr val="tx1"/>
                </a:solidFill>
              </a:rPr>
              <a:t>(25 M€)</a:t>
            </a:r>
          </a:p>
          <a:p>
            <a:pPr marL="619125" lvl="2" indent="-171450" defTabSz="449437" eaLnBrk="1" hangingPunct="1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endParaRPr lang="en-GB" sz="800" b="1" dirty="0" smtClean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marL="733425" lvl="2" indent="-285750" defTabSz="449437" eaLnBrk="1" hangingPunct="1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GB" sz="1600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Methods and data </a:t>
            </a:r>
            <a:r>
              <a:rPr lang="en-GB" sz="16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(56 M€)</a:t>
            </a:r>
          </a:p>
          <a:p>
            <a:pPr marL="1190625" lvl="3" indent="-285750" defTabSz="449437" eaLnBrk="1" hangingPunct="1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In-</a:t>
            </a: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silico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 trials for developing and </a:t>
            </a: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assessing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 biomedical </a:t>
            </a: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products </a:t>
            </a:r>
            <a:r>
              <a:rPr lang="en-GB" sz="1400" dirty="0" smtClean="0">
                <a:solidFill>
                  <a:schemeClr val="tx1"/>
                </a:solidFill>
              </a:rPr>
              <a:t>(19 M€)</a:t>
            </a:r>
          </a:p>
          <a:p>
            <a:pPr marL="1190625" lvl="3" indent="-285750" defTabSz="449437" eaLnBrk="1" hangingPunct="1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Personalised computer models and in-</a:t>
            </a: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silico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 systems for </a:t>
            </a: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well-being </a:t>
            </a:r>
            <a:b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(19 M€)</a:t>
            </a:r>
          </a:p>
          <a:p>
            <a:pPr marL="1190625" lvl="3" indent="-285750" defTabSz="449437" eaLnBrk="1" hangingPunct="1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Big Data supporting Public Health </a:t>
            </a: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policies </a:t>
            </a:r>
            <a:r>
              <a:rPr lang="en-GB" sz="1400" dirty="0" smtClean="0">
                <a:solidFill>
                  <a:schemeClr val="tx1"/>
                </a:solidFill>
              </a:rPr>
              <a:t>(10 M€)</a:t>
            </a:r>
          </a:p>
          <a:p>
            <a:pPr marL="1190625" lvl="3" indent="-285750" defTabSz="449437" eaLnBrk="1" hangingPunct="1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PPI for uptake of standards for the exchange of digitalised healthcare </a:t>
            </a: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records </a:t>
            </a:r>
            <a:r>
              <a:rPr lang="en-GB" sz="1400" dirty="0" smtClean="0">
                <a:solidFill>
                  <a:schemeClr val="tx1"/>
                </a:solidFill>
              </a:rPr>
              <a:t>(8 M€)</a:t>
            </a:r>
          </a:p>
          <a:p>
            <a:pPr marL="1076325" lvl="3" indent="-171450" defTabSz="449437" eaLnBrk="1" hangingPunct="1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endParaRPr lang="en-GB" sz="800" b="1" dirty="0"/>
          </a:p>
          <a:p>
            <a:pPr marL="285750" lvl="1" indent="-285750" defTabSz="449437" eaLnBrk="1" hangingPunct="1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GB" sz="1600" b="1" dirty="0" smtClean="0">
                <a:solidFill>
                  <a:schemeClr val="tx1"/>
                </a:solidFill>
              </a:rPr>
              <a:t>Coordination activities </a:t>
            </a:r>
            <a:r>
              <a:rPr lang="en-GB" sz="1600" dirty="0">
                <a:solidFill>
                  <a:schemeClr val="tx1"/>
                </a:solidFill>
              </a:rPr>
              <a:t>(9</a:t>
            </a:r>
            <a:r>
              <a:rPr lang="en-GB" sz="1400" dirty="0">
                <a:solidFill>
                  <a:schemeClr val="tx1"/>
                </a:solidFill>
              </a:rPr>
              <a:t>,5</a:t>
            </a:r>
            <a:r>
              <a:rPr lang="en-GB" sz="1600" dirty="0">
                <a:solidFill>
                  <a:schemeClr val="tx1"/>
                </a:solidFill>
              </a:rPr>
              <a:t> M€)</a:t>
            </a:r>
          </a:p>
          <a:p>
            <a:pPr marL="733425" lvl="2" indent="-285750" defTabSz="449437" eaLnBrk="1" hangingPunct="1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buFont typeface="Wingdings" panose="05000000000000000000" pitchFamily="2" charset="2"/>
              <a:buChar char="Ø"/>
              <a:tabLst>
                <a:tab pos="990600" algn="l"/>
              </a:tabLst>
              <a:defRPr/>
            </a:pPr>
            <a:endParaRPr lang="en-GB" sz="18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995738" y="6381750"/>
            <a:ext cx="5048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811DAAE0-B3F7-4ED0-B365-A6EEAE3A85EB}" type="slidenum">
              <a:rPr lang="fr-BE">
                <a:solidFill>
                  <a:schemeClr val="tx2">
                    <a:lumMod val="95000"/>
                    <a:lumOff val="5000"/>
                  </a:schemeClr>
                </a:solidFill>
              </a:rPr>
              <a:pPr algn="ctr">
                <a:defRPr/>
              </a:pPr>
              <a:t>51</a:t>
            </a:fld>
            <a:endParaRPr lang="en-GB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5061" name="Title 3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600" dirty="0" smtClean="0"/>
              <a:t>Health, demographic change and wellbeing</a:t>
            </a:r>
            <a:br>
              <a:rPr lang="en-GB" sz="2600" dirty="0" smtClean="0"/>
            </a:br>
            <a:r>
              <a:rPr lang="en-GB" sz="2000" dirty="0" smtClean="0"/>
              <a:t>2016-2017</a:t>
            </a:r>
            <a:endParaRPr lang="en-GB" sz="2600" dirty="0" smtClean="0"/>
          </a:p>
        </p:txBody>
      </p:sp>
    </p:spTree>
    <p:extLst>
      <p:ext uri="{BB962C8B-B14F-4D97-AF65-F5344CB8AC3E}">
        <p14:creationId xmlns:p14="http://schemas.microsoft.com/office/powerpoint/2010/main" val="148918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5" r="17749"/>
          <a:stretch>
            <a:fillRect/>
          </a:stretch>
        </p:blipFill>
        <p:spPr bwMode="auto">
          <a:xfrm>
            <a:off x="7559675" y="836613"/>
            <a:ext cx="147637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9083675" cy="4965700"/>
          </a:xfrm>
        </p:spPr>
        <p:txBody>
          <a:bodyPr/>
          <a:lstStyle/>
          <a:p>
            <a:pPr marL="198438" lvl="1" indent="-198438" defTabSz="449437" eaLnBrk="1" hangingPunct="1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buFont typeface="Arial" pitchFamily="34" charset="0"/>
              <a:buChar char="•"/>
              <a:defRPr/>
            </a:pPr>
            <a:r>
              <a:rPr lang="en-GB" b="1" dirty="0" smtClean="0"/>
              <a:t>Four calls</a:t>
            </a:r>
          </a:p>
          <a:p>
            <a:pPr marL="733425" lvl="2" indent="-285750" defTabSz="449437" eaLnBrk="1" hangingPunct="1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GB" sz="1800" b="1" dirty="0" smtClean="0"/>
              <a:t>Co-creation for growth and inclusion </a:t>
            </a:r>
            <a:r>
              <a:rPr lang="en-GB" sz="1800" dirty="0" smtClean="0"/>
              <a:t>(ICT: 30,5 M€)</a:t>
            </a:r>
          </a:p>
          <a:p>
            <a:pPr marL="1190625" lvl="3" indent="-285750" defTabSz="449437" eaLnBrk="1" hangingPunct="1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Applied co-creation to deliver public services </a:t>
            </a:r>
            <a:r>
              <a:rPr lang="en-GB" sz="1400" dirty="0" smtClean="0">
                <a:solidFill>
                  <a:schemeClr val="tx1"/>
                </a:solidFill>
              </a:rPr>
              <a:t>(10 M€)</a:t>
            </a:r>
          </a:p>
          <a:p>
            <a:pPr marL="1190625" lvl="3" indent="-285750" defTabSz="449437" eaLnBrk="1" hangingPunct="1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Policy-development in the age of Big Data </a:t>
            </a:r>
            <a:r>
              <a:rPr lang="en-GB" sz="1400" dirty="0" smtClean="0">
                <a:solidFill>
                  <a:schemeClr val="tx1"/>
                </a:solidFill>
              </a:rPr>
              <a:t>(11,5 M€)</a:t>
            </a:r>
          </a:p>
          <a:p>
            <a:pPr marL="1190625" lvl="3" indent="-285750" defTabSz="449437" eaLnBrk="1" hangingPunct="1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Once-only principle </a:t>
            </a:r>
            <a:r>
              <a:rPr lang="en-GB" sz="1400" dirty="0" smtClean="0">
                <a:solidFill>
                  <a:schemeClr val="tx1"/>
                </a:solidFill>
              </a:rPr>
              <a:t>(9M€)</a:t>
            </a:r>
          </a:p>
          <a:p>
            <a:pPr marL="733425" lvl="2" indent="-285750" defTabSz="449437" eaLnBrk="1" hangingPunct="1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GB" sz="1800" b="1" dirty="0" smtClean="0"/>
              <a:t>Reversing inequalities and promoting fairness </a:t>
            </a:r>
            <a:r>
              <a:rPr lang="en-GB" sz="1800" dirty="0" smtClean="0"/>
              <a:t>(ICT: 4 M€)</a:t>
            </a:r>
          </a:p>
          <a:p>
            <a:pPr marL="1190625" lvl="3" indent="-285750" defTabSz="449437" eaLnBrk="1" hangingPunct="1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Multi-stakeholder platform for </a:t>
            </a: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enhancing youth digital opportunities </a:t>
            </a:r>
            <a:b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(1 M€)</a:t>
            </a:r>
          </a:p>
          <a:p>
            <a:pPr marL="1190625" lvl="3" indent="-285750" defTabSz="449437" eaLnBrk="1" hangingPunct="1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Boosting inclusiveness of ICT-enabled research and innovation </a:t>
            </a:r>
            <a:r>
              <a:rPr lang="en-GB" sz="1400" dirty="0" smtClean="0">
                <a:solidFill>
                  <a:schemeClr val="tx1"/>
                </a:solidFill>
              </a:rPr>
              <a:t>(3 M€)</a:t>
            </a:r>
          </a:p>
          <a:p>
            <a:pPr marL="733425" lvl="2" indent="-285750" defTabSz="449437" eaLnBrk="1" hangingPunct="1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GB" sz="1800" b="1" dirty="0" smtClean="0"/>
              <a:t>Understanding Europe </a:t>
            </a:r>
            <a:r>
              <a:rPr lang="en-GB" sz="1800" dirty="0" smtClean="0"/>
              <a:t>(ICT: 35,5 M€)</a:t>
            </a:r>
          </a:p>
          <a:p>
            <a:pPr marL="1190625" lvl="3" indent="-285750" defTabSz="449437" eaLnBrk="1" hangingPunct="1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Virtual 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museums and social platform on European digital heritage, </a:t>
            </a: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memory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, identity and cultural </a:t>
            </a: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interaction </a:t>
            </a:r>
            <a:r>
              <a:rPr lang="en-GB" sz="1400" dirty="0" smtClean="0">
                <a:solidFill>
                  <a:schemeClr val="tx1"/>
                </a:solidFill>
              </a:rPr>
              <a:t>(11 M€)</a:t>
            </a:r>
          </a:p>
          <a:p>
            <a:pPr marL="1190625" lvl="3" indent="-285750" defTabSz="449437" eaLnBrk="1" hangingPunct="1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European cultural heritage, access and analysis for a richer </a:t>
            </a:r>
            <a:b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interpretation of the past </a:t>
            </a:r>
            <a:r>
              <a:rPr lang="en-GB" sz="1400" dirty="0" smtClean="0">
                <a:solidFill>
                  <a:schemeClr val="tx1"/>
                </a:solidFill>
              </a:rPr>
              <a:t>(9 M€)</a:t>
            </a:r>
          </a:p>
          <a:p>
            <a:pPr marL="1190625" lvl="3" indent="-285750" defTabSz="449437" eaLnBrk="1" hangingPunct="1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Understanding the transformation of European public administrations </a:t>
            </a:r>
            <a:b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(15,5 M€)</a:t>
            </a:r>
          </a:p>
          <a:p>
            <a:pPr marL="733425" lvl="2" indent="-285750" defTabSz="449437" eaLnBrk="1" hangingPunct="1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GB" sz="1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Engaging together globally</a:t>
            </a:r>
          </a:p>
          <a:p>
            <a:pPr marL="733425" lvl="2" indent="-285750" defTabSz="449437" eaLnBrk="1" hangingPunct="1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buFont typeface="Wingdings" panose="05000000000000000000" pitchFamily="2" charset="2"/>
              <a:buChar char="Ø"/>
              <a:tabLst>
                <a:tab pos="990600" algn="l"/>
              </a:tabLst>
              <a:defRPr/>
            </a:pPr>
            <a:endParaRPr lang="en-GB" sz="1800" b="1" dirty="0" smtClean="0"/>
          </a:p>
        </p:txBody>
      </p:sp>
      <p:sp>
        <p:nvSpPr>
          <p:cNvPr id="54276" name="Title 3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dirty="0" smtClean="0"/>
              <a:t>Inclusive, innovative and reflective societies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000" dirty="0" smtClean="0"/>
              <a:t>2016-2017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95738" y="6381750"/>
            <a:ext cx="5048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E6F43C12-26D0-4A56-BD20-38C2BF9CF52D}" type="slidenum">
              <a:rPr lang="fr-BE">
                <a:solidFill>
                  <a:schemeClr val="tx2">
                    <a:lumMod val="95000"/>
                    <a:lumOff val="5000"/>
                  </a:schemeClr>
                </a:solidFill>
              </a:rPr>
              <a:pPr algn="ctr">
                <a:defRPr/>
              </a:pPr>
              <a:t>52</a:t>
            </a:fld>
            <a:endParaRPr lang="en-GB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98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3989388"/>
          </a:xfrm>
        </p:spPr>
        <p:txBody>
          <a:bodyPr/>
          <a:lstStyle/>
          <a:p>
            <a:pPr marL="733425" lvl="2" indent="-285750" defTabSz="449437" eaLnBrk="1" hangingPunct="1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fr-BE" sz="1800" b="1" dirty="0" smtClean="0"/>
              <a:t>Digital Security focus area </a:t>
            </a:r>
            <a:r>
              <a:rPr lang="fr-BE" sz="1800" dirty="0" smtClean="0"/>
              <a:t>(118 M€)</a:t>
            </a:r>
          </a:p>
          <a:p>
            <a:pPr marL="1190625" lvl="3" indent="-285750" defTabSz="449437" eaLnBrk="1" hangingPunct="1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Privacy and Data </a:t>
            </a: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Protection </a:t>
            </a:r>
            <a:r>
              <a:rPr lang="en-GB" sz="1400" dirty="0" smtClean="0">
                <a:solidFill>
                  <a:schemeClr val="tx1"/>
                </a:solidFill>
              </a:rPr>
              <a:t>(18 M€)</a:t>
            </a:r>
          </a:p>
          <a:p>
            <a:pPr marL="1190625" lvl="3" indent="-285750" defTabSz="449437" eaLnBrk="1" hangingPunct="1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Addressing Advanced Cyber Security Threats and Threat </a:t>
            </a: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Actors </a:t>
            </a:r>
            <a:b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(18 M€)</a:t>
            </a:r>
            <a:endParaRPr lang="en-GB" sz="1400" dirty="0">
              <a:solidFill>
                <a:schemeClr val="tx1"/>
              </a:solidFill>
            </a:endParaRPr>
          </a:p>
          <a:p>
            <a:pPr marL="1190625" lvl="3" indent="-285750" defTabSz="449437" eaLnBrk="1" hangingPunct="1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Cyber 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Security for SMEs, local public administration and </a:t>
            </a: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Individuals </a:t>
            </a:r>
            <a:r>
              <a:rPr lang="en-GB" sz="1400" dirty="0" smtClean="0">
                <a:solidFill>
                  <a:schemeClr val="tx1"/>
                </a:solidFill>
              </a:rPr>
              <a:t>(22 M€)</a:t>
            </a:r>
          </a:p>
          <a:p>
            <a:pPr marL="1190625" lvl="3" indent="-285750" defTabSz="449437" eaLnBrk="1" hangingPunct="1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Economics of </a:t>
            </a:r>
            <a:r>
              <a:rPr lang="en-GB" sz="1400" b="1" dirty="0" err="1" smtClean="0">
                <a:solidFill>
                  <a:schemeClr val="accent1">
                    <a:lumMod val="75000"/>
                  </a:schemeClr>
                </a:solidFill>
              </a:rPr>
              <a:t>Cybersecurity</a:t>
            </a: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smtClean="0">
                <a:solidFill>
                  <a:schemeClr val="tx1"/>
                </a:solidFill>
              </a:rPr>
              <a:t>(4 M€)</a:t>
            </a:r>
          </a:p>
          <a:p>
            <a:pPr marL="1190625" lvl="3" indent="-285750" defTabSz="449437" eaLnBrk="1" hangingPunct="1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EU Cooperation and International Dialogues in </a:t>
            </a: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Cybersecurity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 and Privacy Research and </a:t>
            </a: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Innovation </a:t>
            </a:r>
            <a:r>
              <a:rPr lang="en-GB" sz="1400" dirty="0" smtClean="0">
                <a:solidFill>
                  <a:schemeClr val="tx1"/>
                </a:solidFill>
              </a:rPr>
              <a:t>(3 M€)</a:t>
            </a:r>
          </a:p>
          <a:p>
            <a:pPr marL="1190625" lvl="3" indent="-285750" defTabSz="449437" eaLnBrk="1" hangingPunct="1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Increasing digital security of health related data on a systemic level (SC1) </a:t>
            </a:r>
            <a:r>
              <a:rPr lang="en-GB" sz="1400" dirty="0" smtClean="0">
                <a:solidFill>
                  <a:schemeClr val="tx1"/>
                </a:solidFill>
              </a:rPr>
              <a:t>(11 M€)</a:t>
            </a:r>
          </a:p>
          <a:p>
            <a:pPr marL="1190625" lvl="3" indent="-285750" defTabSz="449437" eaLnBrk="1" hangingPunct="1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Assurance and Certification for Trustworthy and Secure ICT systems, services and components (LEIT-ICT) </a:t>
            </a:r>
            <a:r>
              <a:rPr lang="en-GB" sz="1400" dirty="0" smtClean="0">
                <a:solidFill>
                  <a:schemeClr val="tx1"/>
                </a:solidFill>
              </a:rPr>
              <a:t>(23,5 M€)</a:t>
            </a:r>
          </a:p>
          <a:p>
            <a:pPr marL="1190625" lvl="3" indent="-285750" defTabSz="449437" eaLnBrk="1" hangingPunct="1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Cryptography (LEIT-ICT) </a:t>
            </a:r>
            <a:r>
              <a:rPr lang="en-GB" sz="1400" dirty="0" smtClean="0">
                <a:solidFill>
                  <a:schemeClr val="tx1"/>
                </a:solidFill>
              </a:rPr>
              <a:t>(18,5 M€)</a:t>
            </a:r>
          </a:p>
          <a:p>
            <a:pPr marL="1190625" lvl="3" indent="-285750" defTabSz="449437" eaLnBrk="1" hangingPunct="1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endParaRPr lang="en-GB" sz="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733425" lvl="2" indent="-285750" defTabSz="449437" eaLnBrk="1" hangingPunct="1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GB" sz="1800" b="1" dirty="0" smtClean="0"/>
              <a:t>Critical infrastructure protection </a:t>
            </a:r>
            <a:r>
              <a:rPr lang="en-GB" sz="1800" dirty="0" smtClean="0"/>
              <a:t>(40 M€)</a:t>
            </a:r>
          </a:p>
          <a:p>
            <a:pPr marL="1190625" lvl="3" indent="-285750" defTabSz="449437" eaLnBrk="1" hangingPunct="1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SzPct val="95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Prevention, detection, response and mitigation of the combination of physical and cyber threats to the critical infrastructure of </a:t>
            </a: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Europe </a:t>
            </a:r>
            <a:b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(40 M€)</a:t>
            </a: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GB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738" y="6381750"/>
            <a:ext cx="5048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FC367A48-6BBF-4F49-ADB9-CA2B0D77D83A}" type="slidenum">
              <a:rPr lang="fr-BE">
                <a:solidFill>
                  <a:schemeClr val="tx2">
                    <a:lumMod val="95000"/>
                    <a:lumOff val="5000"/>
                  </a:schemeClr>
                </a:solidFill>
              </a:rPr>
              <a:pPr algn="ctr">
                <a:defRPr/>
              </a:pPr>
              <a:t>53</a:t>
            </a:fld>
            <a:endParaRPr lang="en-GB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7348" name="Title 3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800" dirty="0" smtClean="0"/>
              <a:t>Security</a:t>
            </a:r>
            <a:br>
              <a:rPr lang="en-GB" sz="2800" dirty="0" smtClean="0"/>
            </a:br>
            <a:r>
              <a:rPr lang="en-GB" sz="2000" dirty="0" smtClean="0"/>
              <a:t>2016-2017</a:t>
            </a:r>
          </a:p>
        </p:txBody>
      </p:sp>
      <p:pic>
        <p:nvPicPr>
          <p:cNvPr id="5734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12738"/>
            <a:ext cx="25273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86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confessionsofaperfectionist.files.wordpress.com/2011/06/5529523435_1e570fb9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0"/>
            <a:ext cx="29972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itle 3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z="2800" dirty="0" smtClean="0"/>
              <a:t>Find out more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0225"/>
          </a:xfrm>
        </p:spPr>
        <p:txBody>
          <a:bodyPr/>
          <a:lstStyle/>
          <a:p>
            <a:pPr>
              <a:defRPr/>
            </a:pPr>
            <a:r>
              <a:rPr lang="en-GB" sz="1400" b="1" dirty="0" smtClean="0"/>
              <a:t>Horizon2020 web site</a:t>
            </a:r>
          </a:p>
          <a:p>
            <a:pPr>
              <a:defRPr/>
            </a:pPr>
            <a:endParaRPr lang="en-GB" sz="1400" b="1" dirty="0" smtClean="0"/>
          </a:p>
          <a:p>
            <a:pPr lvl="1">
              <a:defRPr/>
            </a:pPr>
            <a:r>
              <a:rPr lang="en-GB" sz="1600" b="0" dirty="0" smtClean="0"/>
              <a:t>http://ec.europa.eu/programmes/horizon2020</a:t>
            </a:r>
          </a:p>
          <a:p>
            <a:pPr>
              <a:buNone/>
              <a:defRPr/>
            </a:pPr>
            <a:endParaRPr lang="en-GB" sz="1400" b="1" dirty="0" smtClean="0"/>
          </a:p>
          <a:p>
            <a:pPr>
              <a:defRPr/>
            </a:pPr>
            <a:endParaRPr lang="en-GB" sz="1400" b="1" dirty="0" smtClean="0"/>
          </a:p>
          <a:p>
            <a:pPr>
              <a:defRPr/>
            </a:pPr>
            <a:r>
              <a:rPr lang="en-GB" sz="1400" b="1" dirty="0" smtClean="0"/>
              <a:t>Participants portal</a:t>
            </a:r>
          </a:p>
          <a:p>
            <a:pPr>
              <a:defRPr/>
            </a:pPr>
            <a:endParaRPr lang="en-GB" sz="1400" b="1" dirty="0" smtClean="0"/>
          </a:p>
          <a:p>
            <a:pPr lvl="1">
              <a:defRPr/>
            </a:pPr>
            <a:r>
              <a:rPr lang="en-GB" sz="1400" b="0" dirty="0" smtClean="0"/>
              <a:t>http://ec.europa.eu/research/participants/portal</a:t>
            </a:r>
          </a:p>
          <a:p>
            <a:pPr>
              <a:defRPr/>
            </a:pPr>
            <a:endParaRPr lang="en-GB" sz="1400" dirty="0" smtClean="0"/>
          </a:p>
          <a:p>
            <a:pPr>
              <a:defRPr/>
            </a:pPr>
            <a:endParaRPr lang="en-GB" sz="1400" b="1" dirty="0" smtClean="0"/>
          </a:p>
          <a:p>
            <a:pPr>
              <a:defRPr/>
            </a:pPr>
            <a:r>
              <a:rPr lang="en-GB" sz="1400" b="1" dirty="0" smtClean="0"/>
              <a:t>H2020 Helpdesk, including FAQ</a:t>
            </a:r>
          </a:p>
          <a:p>
            <a:pPr>
              <a:defRPr/>
            </a:pPr>
            <a:endParaRPr lang="en-GB" sz="1400" dirty="0"/>
          </a:p>
          <a:p>
            <a:pPr lvl="1">
              <a:defRPr/>
            </a:pPr>
            <a:r>
              <a:rPr lang="en-GB" sz="1400" b="0" dirty="0"/>
              <a:t>http://ec.europa.eu/research/index.cfm?pg=enquiries</a:t>
            </a:r>
            <a:endParaRPr lang="en-GB" sz="1400" b="0" dirty="0" smtClean="0"/>
          </a:p>
          <a:p>
            <a:pPr>
              <a:defRPr/>
            </a:pPr>
            <a:endParaRPr lang="en-GB" sz="1400" b="1" dirty="0" smtClean="0"/>
          </a:p>
          <a:p>
            <a:pPr>
              <a:defRPr/>
            </a:pPr>
            <a:endParaRPr lang="en-GB" sz="1400" b="1" dirty="0" smtClean="0"/>
          </a:p>
          <a:p>
            <a:pPr>
              <a:defRPr/>
            </a:pPr>
            <a:r>
              <a:rPr lang="en-GB" sz="1400" b="1" dirty="0" smtClean="0"/>
              <a:t>National </a:t>
            </a:r>
            <a:r>
              <a:rPr lang="en-GB" sz="1400" b="1" dirty="0"/>
              <a:t>C</a:t>
            </a:r>
            <a:r>
              <a:rPr lang="en-GB" sz="1400" b="1" dirty="0" smtClean="0"/>
              <a:t>ontact Points</a:t>
            </a:r>
          </a:p>
          <a:p>
            <a:pPr>
              <a:defRPr/>
            </a:pPr>
            <a:endParaRPr lang="en-GB" sz="1400" b="1" dirty="0" smtClean="0"/>
          </a:p>
          <a:p>
            <a:pPr lvl="1">
              <a:defRPr/>
            </a:pPr>
            <a:r>
              <a:rPr lang="en-GB" sz="1400" b="0" dirty="0"/>
              <a:t>http://ec.europa.eu/research/participants/portal/desktop/en/support/national_contact_points.html</a:t>
            </a:r>
            <a:endParaRPr lang="en-GB" sz="1400" b="0" dirty="0" smtClean="0"/>
          </a:p>
          <a:p>
            <a:pPr>
              <a:defRPr/>
            </a:pPr>
            <a:endParaRPr lang="en-GB" sz="1400" dirty="0" smtClean="0"/>
          </a:p>
          <a:p>
            <a:pPr lvl="2">
              <a:defRPr/>
            </a:pPr>
            <a:endParaRPr lang="en-GB" sz="1400" dirty="0" smtClean="0"/>
          </a:p>
          <a:p>
            <a:pPr lvl="2">
              <a:defRPr/>
            </a:pPr>
            <a:endParaRPr lang="en-GB" sz="1400" dirty="0" smtClean="0"/>
          </a:p>
          <a:p>
            <a:pPr lvl="2">
              <a:defRPr/>
            </a:pPr>
            <a:endParaRPr lang="en-GB" sz="1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184650" y="6381750"/>
            <a:ext cx="5032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B912A6E4-5522-4029-A104-D55BE4BD0ED7}" type="slidenum">
              <a:rPr lang="fr-BE">
                <a:solidFill>
                  <a:schemeClr val="tx2">
                    <a:lumMod val="95000"/>
                    <a:lumOff val="5000"/>
                  </a:schemeClr>
                </a:solidFill>
              </a:rPr>
              <a:pPr algn="ctr">
                <a:defRPr/>
              </a:pPr>
              <a:t>54</a:t>
            </a:fld>
            <a:endParaRPr lang="en-GB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4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88950" y="2133600"/>
            <a:ext cx="8229600" cy="936625"/>
          </a:xfrm>
        </p:spPr>
        <p:txBody>
          <a:bodyPr/>
          <a:lstStyle/>
          <a:p>
            <a:pPr algn="ctr">
              <a:defRPr/>
            </a:pPr>
            <a:r>
              <a:rPr lang="en-GB" sz="54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</a:t>
            </a:r>
            <a:r>
              <a:rPr lang="en-GB" sz="54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endParaRPr lang="en-GB" sz="5400" dirty="0" smtClean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3" name="Rectangle 1"/>
          <p:cNvSpPr>
            <a:spLocks noChangeArrowheads="1"/>
          </p:cNvSpPr>
          <p:nvPr/>
        </p:nvSpPr>
        <p:spPr bwMode="auto">
          <a:xfrm>
            <a:off x="1511660" y="4581525"/>
            <a:ext cx="6228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b="1" dirty="0" err="1" smtClean="0"/>
              <a:t>Digitsing</a:t>
            </a:r>
            <a:r>
              <a:rPr lang="en-GB" b="1" dirty="0" smtClean="0"/>
              <a:t> European Industry</a:t>
            </a:r>
            <a:endParaRPr lang="en-GB" dirty="0"/>
          </a:p>
          <a:p>
            <a:r>
              <a:rPr lang="en-GB" b="1" dirty="0" smtClean="0">
                <a:solidFill>
                  <a:srgbClr val="0318E3"/>
                </a:solidFill>
                <a:hlinkClick r:id="rId3"/>
              </a:rPr>
              <a:t>http</a:t>
            </a:r>
            <a:r>
              <a:rPr lang="en-GB" b="1" dirty="0">
                <a:solidFill>
                  <a:srgbClr val="0318E3"/>
                </a:solidFill>
                <a:hlinkClick r:id="rId3"/>
              </a:rPr>
              <a:t>://</a:t>
            </a:r>
            <a:r>
              <a:rPr lang="en-GB" b="1" dirty="0" smtClean="0">
                <a:solidFill>
                  <a:srgbClr val="0318E3"/>
                </a:solidFill>
                <a:hlinkClick r:id="rId3"/>
              </a:rPr>
              <a:t>ec.europa.eu/digital-agenda/en/digitising-european-industry</a:t>
            </a:r>
            <a:r>
              <a:rPr lang="en-GB" b="1" dirty="0" smtClean="0">
                <a:solidFill>
                  <a:srgbClr val="0318E3"/>
                </a:solidFill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6AAF-D829-4410-BE86-8EF4F1B76F39}" type="slidenum">
              <a:rPr lang="en-GB" smtClean="0">
                <a:solidFill>
                  <a:srgbClr val="000000"/>
                </a:solidFill>
              </a:rPr>
              <a:pPr/>
              <a:t>55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36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1763688" y="130013"/>
            <a:ext cx="7272808" cy="74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kern="0" dirty="0" smtClean="0"/>
              <a:t>Technologies driving the change</a:t>
            </a:r>
            <a:endParaRPr lang="en-GB" kern="0" dirty="0"/>
          </a:p>
        </p:txBody>
      </p:sp>
      <p:sp>
        <p:nvSpPr>
          <p:cNvPr id="9" name="Content Placeholder 1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5792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fld id="{8DD30192-6A73-4504-9042-00CA2091F3A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195716" y="3140968"/>
            <a:ext cx="25120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0" dirty="0" smtClean="0">
                <a:solidFill>
                  <a:schemeClr val="bg1"/>
                </a:solidFill>
              </a:rPr>
              <a:t>Digital </a:t>
            </a:r>
            <a:br>
              <a:rPr lang="en-GB" sz="2400" b="0" dirty="0" smtClean="0">
                <a:solidFill>
                  <a:schemeClr val="bg1"/>
                </a:solidFill>
              </a:rPr>
            </a:br>
            <a:r>
              <a:rPr lang="en-GB" sz="2400" b="0" dirty="0" smtClean="0">
                <a:solidFill>
                  <a:schemeClr val="bg1"/>
                </a:solidFill>
              </a:rPr>
              <a:t>Transformation</a:t>
            </a:r>
          </a:p>
        </p:txBody>
      </p:sp>
      <p:sp>
        <p:nvSpPr>
          <p:cNvPr id="12" name="Oval 11"/>
          <p:cNvSpPr/>
          <p:nvPr/>
        </p:nvSpPr>
        <p:spPr>
          <a:xfrm>
            <a:off x="2723318" y="2888940"/>
            <a:ext cx="3384376" cy="1692188"/>
          </a:xfrm>
          <a:prstGeom prst="ellipse">
            <a:avLst/>
          </a:prstGeom>
          <a:solidFill>
            <a:srgbClr val="C000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FFFF00"/>
                </a:solidFill>
              </a:rPr>
              <a:t>Innovation in products, processes and business models</a:t>
            </a:r>
            <a:r>
              <a:rPr lang="en-GB" sz="1800" dirty="0">
                <a:solidFill>
                  <a:schemeClr val="bg1"/>
                </a:solidFill>
              </a:rPr>
              <a:t> </a:t>
            </a:r>
            <a:endParaRPr lang="en-GB" sz="1600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27180" y="4545124"/>
            <a:ext cx="3384376" cy="2016224"/>
            <a:chOff x="359532" y="4393195"/>
            <a:chExt cx="3384376" cy="2016224"/>
          </a:xfrm>
        </p:grpSpPr>
        <p:sp>
          <p:nvSpPr>
            <p:cNvPr id="14" name="Rounded Rectangle 13"/>
            <p:cNvSpPr/>
            <p:nvPr/>
          </p:nvSpPr>
          <p:spPr>
            <a:xfrm>
              <a:off x="359532" y="4933255"/>
              <a:ext cx="3384376" cy="1476164"/>
            </a:xfrm>
            <a:prstGeom prst="roundRect">
              <a:avLst/>
            </a:prstGeom>
            <a:solidFill>
              <a:srgbClr val="133176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800" b="1" u="sng" dirty="0" smtClean="0">
                  <a:solidFill>
                    <a:srgbClr val="FFFF00"/>
                  </a:solidFill>
                </a:rPr>
                <a:t>AI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800" dirty="0" smtClean="0">
                  <a:solidFill>
                    <a:schemeClr val="bg1"/>
                  </a:solidFill>
                </a:rPr>
                <a:t>Robotics, automation</a:t>
              </a:r>
              <a:r>
                <a:rPr lang="en-GB" sz="1800" b="1" u="sng" dirty="0" smtClean="0">
                  <a:solidFill>
                    <a:schemeClr val="bg1"/>
                  </a:solidFill>
                </a:rPr>
                <a:t>, </a:t>
              </a:r>
              <a:r>
                <a:rPr lang="en-GB" sz="1800" dirty="0" smtClean="0">
                  <a:solidFill>
                    <a:schemeClr val="bg1"/>
                  </a:solidFill>
                </a:rPr>
                <a:t>machine learning </a:t>
              </a:r>
              <a:endParaRPr lang="en-GB" sz="1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 rot="16200000">
              <a:off x="1812643" y="4446028"/>
              <a:ext cx="501709" cy="396044"/>
            </a:xfrm>
            <a:prstGeom prst="rightArrow">
              <a:avLst/>
            </a:prstGeom>
            <a:solidFill>
              <a:srgbClr val="133176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51520" y="1412776"/>
            <a:ext cx="3384376" cy="1973737"/>
            <a:chOff x="251520" y="1412776"/>
            <a:chExt cx="3384376" cy="1973737"/>
          </a:xfrm>
        </p:grpSpPr>
        <p:sp>
          <p:nvSpPr>
            <p:cNvPr id="20" name="Rounded Rectangle 19"/>
            <p:cNvSpPr/>
            <p:nvPr/>
          </p:nvSpPr>
          <p:spPr>
            <a:xfrm>
              <a:off x="251520" y="1412776"/>
              <a:ext cx="3384376" cy="1476164"/>
            </a:xfrm>
            <a:prstGeom prst="roundRect">
              <a:avLst/>
            </a:prstGeom>
            <a:solidFill>
              <a:srgbClr val="133176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800" b="1" u="sng" dirty="0" smtClean="0">
                  <a:solidFill>
                    <a:srgbClr val="FFFF00"/>
                  </a:solidFill>
                </a:rPr>
                <a:t>IoT 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b="0" dirty="0" smtClean="0"/>
                <a:t>CPS, sensors, connectivity, low power…</a:t>
              </a:r>
            </a:p>
          </p:txBody>
        </p:sp>
        <p:sp>
          <p:nvSpPr>
            <p:cNvPr id="21" name="Right Arrow 20"/>
            <p:cNvSpPr/>
            <p:nvPr/>
          </p:nvSpPr>
          <p:spPr>
            <a:xfrm rot="1142152">
              <a:off x="1973274" y="3020105"/>
              <a:ext cx="765802" cy="366408"/>
            </a:xfrm>
            <a:prstGeom prst="rightArrow">
              <a:avLst/>
            </a:prstGeom>
            <a:solidFill>
              <a:srgbClr val="133176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20072" y="1412776"/>
            <a:ext cx="3384376" cy="2046238"/>
            <a:chOff x="5220072" y="1412776"/>
            <a:chExt cx="3384376" cy="2046238"/>
          </a:xfrm>
        </p:grpSpPr>
        <p:sp>
          <p:nvSpPr>
            <p:cNvPr id="23" name="Rounded Rectangle 22"/>
            <p:cNvSpPr/>
            <p:nvPr/>
          </p:nvSpPr>
          <p:spPr>
            <a:xfrm>
              <a:off x="5220072" y="1412776"/>
              <a:ext cx="3384376" cy="1476164"/>
            </a:xfrm>
            <a:prstGeom prst="roundRect">
              <a:avLst/>
            </a:prstGeom>
            <a:solidFill>
              <a:srgbClr val="133176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800" b="1" u="sng" dirty="0" smtClean="0">
                  <a:solidFill>
                    <a:srgbClr val="FFFF00"/>
                  </a:solidFill>
                </a:rPr>
                <a:t>Big data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b="0" dirty="0" smtClean="0"/>
                <a:t>Analytics, storage, </a:t>
              </a:r>
              <a:r>
                <a:rPr lang="en-GB" sz="1600" dirty="0" smtClean="0"/>
                <a:t>Cloud, HPC servers ,.. </a:t>
              </a:r>
              <a:endParaRPr lang="en-GB" sz="1600" b="0" dirty="0" smtClean="0"/>
            </a:p>
          </p:txBody>
        </p:sp>
        <p:sp>
          <p:nvSpPr>
            <p:cNvPr id="24" name="Right Arrow 23"/>
            <p:cNvSpPr/>
            <p:nvPr/>
          </p:nvSpPr>
          <p:spPr>
            <a:xfrm rot="8382438">
              <a:off x="6119747" y="3062970"/>
              <a:ext cx="779610" cy="396044"/>
            </a:xfrm>
            <a:prstGeom prst="rightArrow">
              <a:avLst/>
            </a:prstGeom>
            <a:solidFill>
              <a:srgbClr val="133176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841333" y="1952836"/>
            <a:ext cx="5196790" cy="3115592"/>
            <a:chOff x="1841333" y="1952836"/>
            <a:chExt cx="5196790" cy="3115592"/>
          </a:xfrm>
        </p:grpSpPr>
        <p:sp>
          <p:nvSpPr>
            <p:cNvPr id="26" name="Left-Right Arrow 25"/>
            <p:cNvSpPr/>
            <p:nvPr/>
          </p:nvSpPr>
          <p:spPr>
            <a:xfrm>
              <a:off x="3851920" y="1952836"/>
              <a:ext cx="1080120" cy="468052"/>
            </a:xfrm>
            <a:prstGeom prst="leftRightArrow">
              <a:avLst/>
            </a:prstGeom>
            <a:solidFill>
              <a:srgbClr val="133176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 dirty="0"/>
            </a:p>
          </p:txBody>
        </p:sp>
        <p:sp>
          <p:nvSpPr>
            <p:cNvPr id="27" name="Up-Down Arrow 26"/>
            <p:cNvSpPr/>
            <p:nvPr/>
          </p:nvSpPr>
          <p:spPr>
            <a:xfrm rot="19077909">
              <a:off x="1841333" y="3118726"/>
              <a:ext cx="360040" cy="1949702"/>
            </a:xfrm>
            <a:prstGeom prst="upDownArrow">
              <a:avLst/>
            </a:prstGeom>
            <a:solidFill>
              <a:srgbClr val="133176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 dirty="0"/>
            </a:p>
          </p:txBody>
        </p:sp>
        <p:sp>
          <p:nvSpPr>
            <p:cNvPr id="29" name="Up-Down Arrow 28"/>
            <p:cNvSpPr/>
            <p:nvPr/>
          </p:nvSpPr>
          <p:spPr>
            <a:xfrm rot="1987572">
              <a:off x="6678083" y="3079362"/>
              <a:ext cx="360040" cy="1951024"/>
            </a:xfrm>
            <a:prstGeom prst="upDownArrow">
              <a:avLst/>
            </a:prstGeom>
            <a:solidFill>
              <a:srgbClr val="133176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445343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mmary Action Lines Digitising European Industry A4 1 graph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256" y="944723"/>
            <a:ext cx="5220579" cy="70841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0"/>
            <a:ext cx="7272808" cy="742703"/>
          </a:xfrm>
        </p:spPr>
        <p:txBody>
          <a:bodyPr/>
          <a:lstStyle/>
          <a:p>
            <a:pPr algn="r"/>
            <a:r>
              <a:rPr lang="en-GB" dirty="0" smtClean="0"/>
              <a:t>The challenge of digital transformation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1780" y="6481142"/>
            <a:ext cx="2133600" cy="476250"/>
          </a:xfrm>
        </p:spPr>
        <p:txBody>
          <a:bodyPr/>
          <a:lstStyle/>
          <a:p>
            <a:pPr>
              <a:defRPr/>
            </a:pPr>
            <a:fld id="{1D29C62E-9E63-43C0-8BDE-01723BE4080A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8568444" y="4077072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108520" y="1559408"/>
            <a:ext cx="4536504" cy="4857924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Digital </a:t>
            </a:r>
            <a:r>
              <a:rPr lang="en-GB" dirty="0"/>
              <a:t>transformation </a:t>
            </a:r>
            <a:br>
              <a:rPr lang="en-GB" dirty="0"/>
            </a:br>
            <a:r>
              <a:rPr lang="en-GB" dirty="0"/>
              <a:t>of all industry in </a:t>
            </a:r>
            <a:r>
              <a:rPr lang="en-GB" dirty="0" smtClean="0"/>
              <a:t>Europe requires a strong digital sector in Europe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/>
              <a:t>Broad digital transformation</a:t>
            </a:r>
            <a:br>
              <a:rPr lang="en-GB" dirty="0"/>
            </a:br>
            <a:r>
              <a:rPr lang="en-GB" dirty="0"/>
              <a:t>of all </a:t>
            </a:r>
            <a:r>
              <a:rPr lang="en-GB" dirty="0" smtClean="0"/>
              <a:t>industry</a:t>
            </a:r>
            <a:r>
              <a:rPr lang="en-GB" dirty="0"/>
              <a:t> </a:t>
            </a:r>
            <a:r>
              <a:rPr lang="en-GB" dirty="0" smtClean="0"/>
              <a:t>offers a unique opportunity to strengthen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Europe's digital sector</a:t>
            </a: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8" name="Curved Right Arrow 7"/>
          <p:cNvSpPr/>
          <p:nvPr/>
        </p:nvSpPr>
        <p:spPr>
          <a:xfrm>
            <a:off x="1151620" y="3104964"/>
            <a:ext cx="731520" cy="1216152"/>
          </a:xfrm>
          <a:prstGeom prst="curvedRight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chemeClr val="tx1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 rot="10800000">
            <a:off x="2303748" y="3040940"/>
            <a:ext cx="731520" cy="1216152"/>
          </a:xfrm>
          <a:prstGeom prst="curvedRight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233382" y="3267119"/>
            <a:ext cx="1372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</a:rPr>
              <a:t>Demand</a:t>
            </a:r>
          </a:p>
        </p:txBody>
      </p:sp>
      <p:sp>
        <p:nvSpPr>
          <p:cNvPr id="11" name="TextBox 10"/>
          <p:cNvSpPr txBox="1"/>
          <p:nvPr/>
        </p:nvSpPr>
        <p:spPr>
          <a:xfrm rot="5400000">
            <a:off x="2709774" y="3330970"/>
            <a:ext cx="1164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</a:rPr>
              <a:t>Supply</a:t>
            </a:r>
          </a:p>
        </p:txBody>
      </p:sp>
    </p:spTree>
    <p:extLst>
      <p:ext uri="{BB962C8B-B14F-4D97-AF65-F5344CB8AC3E}">
        <p14:creationId xmlns:p14="http://schemas.microsoft.com/office/powerpoint/2010/main" val="205325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4624"/>
            <a:ext cx="7128792" cy="742703"/>
          </a:xfrm>
        </p:spPr>
        <p:txBody>
          <a:bodyPr/>
          <a:lstStyle/>
          <a:p>
            <a:r>
              <a:rPr lang="en-GB" dirty="0" smtClean="0">
                <a:effectLst/>
              </a:rPr>
              <a:t>Overview</a:t>
            </a: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30192-6A73-4504-9042-00CA2091F3A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908" y="1340768"/>
            <a:ext cx="7977572" cy="4857924"/>
          </a:xfrm>
        </p:spPr>
        <p:txBody>
          <a:bodyPr/>
          <a:lstStyle/>
          <a:p>
            <a:pPr marL="72000" lvl="1">
              <a:lnSpc>
                <a:spcPct val="150000"/>
              </a:lnSpc>
              <a:spcAft>
                <a:spcPts val="600"/>
              </a:spcAft>
            </a:pPr>
            <a:r>
              <a:rPr lang="en-GB" sz="2200" dirty="0" smtClean="0"/>
              <a:t>Digital innovations: What is at stake? </a:t>
            </a:r>
          </a:p>
          <a:p>
            <a:pPr marL="72000" lvl="2">
              <a:lnSpc>
                <a:spcPct val="150000"/>
              </a:lnSpc>
              <a:spcAft>
                <a:spcPts val="600"/>
              </a:spcAft>
            </a:pPr>
            <a:endParaRPr lang="en-GB" sz="1400" dirty="0" smtClean="0"/>
          </a:p>
          <a:p>
            <a:pPr marL="72000" lvl="1">
              <a:lnSpc>
                <a:spcPct val="150000"/>
              </a:lnSpc>
              <a:spcAft>
                <a:spcPts val="600"/>
              </a:spcAft>
            </a:pPr>
            <a:r>
              <a:rPr lang="en-GB" sz="2200" dirty="0" smtClean="0"/>
              <a:t>Where does Europe stand?  </a:t>
            </a:r>
          </a:p>
          <a:p>
            <a:pPr marL="72000" lvl="2">
              <a:lnSpc>
                <a:spcPct val="150000"/>
              </a:lnSpc>
              <a:spcAft>
                <a:spcPts val="600"/>
              </a:spcAft>
            </a:pPr>
            <a:endParaRPr lang="en-GB" sz="1400" dirty="0" smtClean="0"/>
          </a:p>
          <a:p>
            <a:pPr marL="72000" lvl="1">
              <a:lnSpc>
                <a:spcPct val="150000"/>
              </a:lnSpc>
              <a:spcAft>
                <a:spcPts val="600"/>
              </a:spcAft>
            </a:pPr>
            <a:r>
              <a:rPr lang="en-GB" sz="2200" dirty="0"/>
              <a:t>What to do about it?</a:t>
            </a:r>
            <a:endParaRPr lang="en-GB" sz="2200" dirty="0" smtClean="0"/>
          </a:p>
          <a:p>
            <a:pPr marL="72000" lvl="2">
              <a:spcAft>
                <a:spcPts val="600"/>
              </a:spcAft>
            </a:pPr>
            <a:endParaRPr lang="en-GB" sz="1400" dirty="0" smtClean="0"/>
          </a:p>
          <a:p>
            <a:pPr marL="72000" lvl="1">
              <a:lnSpc>
                <a:spcPct val="150000"/>
              </a:lnSpc>
              <a:spcAft>
                <a:spcPts val="600"/>
              </a:spcAft>
            </a:pPr>
            <a:r>
              <a:rPr lang="en-GB" sz="2200" dirty="0" smtClean="0"/>
              <a:t>Stepping-up our digital innovation capacities</a:t>
            </a:r>
          </a:p>
          <a:p>
            <a:pPr marL="529200" lvl="2">
              <a:lnSpc>
                <a:spcPct val="150000"/>
              </a:lnSpc>
              <a:spcAft>
                <a:spcPts val="600"/>
              </a:spcAft>
            </a:pPr>
            <a:r>
              <a:rPr lang="en-GB" sz="2000" dirty="0" smtClean="0"/>
              <a:t>The essential role of H2020</a:t>
            </a:r>
          </a:p>
          <a:p>
            <a:pPr marL="72000" lvl="1">
              <a:lnSpc>
                <a:spcPct val="150000"/>
              </a:lnSpc>
              <a:spcAft>
                <a:spcPts val="600"/>
              </a:spcAft>
            </a:pPr>
            <a:r>
              <a:rPr lang="en-GB" sz="2200" dirty="0" smtClean="0"/>
              <a:t>ICT in H2020: 2016-17 budgets and coverage</a:t>
            </a:r>
          </a:p>
        </p:txBody>
      </p:sp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258056" y="2492896"/>
            <a:ext cx="635000" cy="431800"/>
          </a:xfrm>
          <a:prstGeom prst="rightArrow">
            <a:avLst>
              <a:gd name="adj1" fmla="val 50000"/>
              <a:gd name="adj2" fmla="val 45221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0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smtClean="0"/>
              <a:t>Digital industry: Where does Europe stand?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Strengths</a:t>
            </a:r>
          </a:p>
          <a:p>
            <a:pPr marL="633413" lvl="1"/>
            <a:r>
              <a:rPr lang="en-GB" dirty="0" smtClean="0"/>
              <a:t>Professional and vertical markets (products and services)</a:t>
            </a:r>
          </a:p>
          <a:p>
            <a:pPr marL="898525" lvl="2"/>
            <a:r>
              <a:rPr lang="en-GB" dirty="0" smtClean="0"/>
              <a:t>Components, business software, Industrial and professional service robotics, automation, network equipment</a:t>
            </a:r>
          </a:p>
          <a:p>
            <a:pPr marL="620713" lvl="1"/>
            <a:r>
              <a:rPr lang="en-GB" dirty="0" smtClean="0"/>
              <a:t>World class R&amp;D hubs</a:t>
            </a:r>
            <a:endParaRPr lang="en-GB" dirty="0"/>
          </a:p>
          <a:p>
            <a:pPr marL="620713" lvl="1"/>
            <a:r>
              <a:rPr lang="en-GB" dirty="0" smtClean="0"/>
              <a:t>Good Telecom infrastructure, strong Telecom operators</a:t>
            </a:r>
          </a:p>
          <a:p>
            <a:pPr marL="620713" lvl="1"/>
            <a:r>
              <a:rPr lang="en-GB" dirty="0" smtClean="0"/>
              <a:t>Size of EU market (~27% of world ICT market)</a:t>
            </a:r>
          </a:p>
          <a:p>
            <a:pPr lvl="1"/>
            <a:endParaRPr lang="en-GB" dirty="0"/>
          </a:p>
          <a:p>
            <a:r>
              <a:rPr lang="en-GB" dirty="0" smtClean="0"/>
              <a:t>Weaknesses</a:t>
            </a:r>
          </a:p>
          <a:p>
            <a:pPr marL="633413" lvl="1"/>
            <a:r>
              <a:rPr lang="en-GB" dirty="0" smtClean="0"/>
              <a:t>Consumer markets, Internet and web products and services</a:t>
            </a:r>
          </a:p>
          <a:p>
            <a:pPr marL="898525" lvl="2"/>
            <a:r>
              <a:rPr lang="en-GB" dirty="0" smtClean="0"/>
              <a:t>From components to applications, Data platforms</a:t>
            </a:r>
            <a:r>
              <a:rPr lang="en-GB" u="sng" dirty="0" smtClean="0"/>
              <a:t>'</a:t>
            </a:r>
            <a:r>
              <a:rPr lang="en-GB" dirty="0" smtClean="0"/>
              <a:t> ownership</a:t>
            </a:r>
          </a:p>
          <a:p>
            <a:pPr marL="633413" lvl="1"/>
            <a:r>
              <a:rPr lang="en-GB" dirty="0" smtClean="0"/>
              <a:t>Structural weaknesses</a:t>
            </a:r>
          </a:p>
          <a:p>
            <a:pPr marL="898525" lvl="2"/>
            <a:r>
              <a:rPr lang="en-GB" u="sng" dirty="0" smtClean="0"/>
              <a:t>No DSM yet </a:t>
            </a:r>
            <a:r>
              <a:rPr lang="en-GB" dirty="0" smtClean="0"/>
              <a:t>(substantial impact on attractiveness to investment including VCs, BAs, etc..)</a:t>
            </a:r>
          </a:p>
          <a:p>
            <a:pPr marL="898525" lvl="2"/>
            <a:r>
              <a:rPr lang="en-GB" dirty="0" smtClean="0"/>
              <a:t>Lagging in investment in R&amp;D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29C62E-9E63-43C0-8BDE-01723BE4080A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63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6483</TotalTime>
  <Words>3736</Words>
  <Application>Microsoft Office PowerPoint</Application>
  <PresentationFormat>Skjermfremvisning (4:3)</PresentationFormat>
  <Paragraphs>813</Paragraphs>
  <Slides>55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Lysbildetitler</vt:lpstr>
      </vt:variant>
      <vt:variant>
        <vt:i4>55</vt:i4>
      </vt:variant>
    </vt:vector>
  </HeadingPairs>
  <TitlesOfParts>
    <vt:vector size="60" baseType="lpstr">
      <vt:lpstr>Slide_Master</vt:lpstr>
      <vt:lpstr>2_Default Design</vt:lpstr>
      <vt:lpstr>Default Design</vt:lpstr>
      <vt:lpstr>1_Default Design</vt:lpstr>
      <vt:lpstr>5_Default Design</vt:lpstr>
      <vt:lpstr>  </vt:lpstr>
      <vt:lpstr>Overview</vt:lpstr>
      <vt:lpstr>Three dimensions of digital value creation</vt:lpstr>
      <vt:lpstr>Digital value chains across all sectors</vt:lpstr>
      <vt:lpstr>Some figures</vt:lpstr>
      <vt:lpstr>PowerPoint-presentasjon</vt:lpstr>
      <vt:lpstr>The challenge of digital transformation</vt:lpstr>
      <vt:lpstr>Overview</vt:lpstr>
      <vt:lpstr>Digital industry: Where does Europe stand?</vt:lpstr>
      <vt:lpstr>EU strengths and weaknesses: some figures</vt:lpstr>
      <vt:lpstr>Where does Europe stand? Robotics and autonomous systems</vt:lpstr>
      <vt:lpstr>Digitising Industry:  The Digital Transformation Challenge</vt:lpstr>
      <vt:lpstr>Digitisation readiness: disparities in Europe</vt:lpstr>
      <vt:lpstr>Overview</vt:lpstr>
      <vt:lpstr>Pre-requisites</vt:lpstr>
      <vt:lpstr>Four lines of action</vt:lpstr>
      <vt:lpstr>Our instruments</vt:lpstr>
      <vt:lpstr>Overview</vt:lpstr>
      <vt:lpstr>H2020: Main features</vt:lpstr>
      <vt:lpstr> H2020:Three priorities</vt:lpstr>
      <vt:lpstr>ICT in H2020 (not only LEIT-ICT)</vt:lpstr>
      <vt:lpstr>ICT in H2020: Ambitious targets</vt:lpstr>
      <vt:lpstr>ICT in H2020: approach</vt:lpstr>
      <vt:lpstr>Coupling research to innovation</vt:lpstr>
      <vt:lpstr>Work in Partnerships</vt:lpstr>
      <vt:lpstr>Partnerships in ICT</vt:lpstr>
      <vt:lpstr>The EU added value of the cPPPs,  across the value chain</vt:lpstr>
      <vt:lpstr>Connection to national and regional actions</vt:lpstr>
      <vt:lpstr>Connecting to regional &amp; national actions/ strategies: steering a wave of Bottom up innovation, SMEs start ups, etc.. </vt:lpstr>
      <vt:lpstr>Overview</vt:lpstr>
      <vt:lpstr>ICT in 2016-17</vt:lpstr>
      <vt:lpstr>PowerPoint-presentasjon</vt:lpstr>
      <vt:lpstr>Industrial Leadership – ICT 2016_17</vt:lpstr>
      <vt:lpstr>Components and systems  2016-2017</vt:lpstr>
      <vt:lpstr>Advanced Computing and Cloud Computing  2016-2017</vt:lpstr>
      <vt:lpstr>Future Internet  2016-2017</vt:lpstr>
      <vt:lpstr>Data and Content technologies  2016-2017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ECSEL: Covering the whole ECS value chain Focus  on high TRLS</vt:lpstr>
      <vt:lpstr>ICT in Excellent science</vt:lpstr>
      <vt:lpstr>Excellent Science - ICT</vt:lpstr>
      <vt:lpstr>Future and Emerging Technologies 2016-17</vt:lpstr>
      <vt:lpstr>Research Infrastructures 2016-17</vt:lpstr>
      <vt:lpstr>ICT in Societal challenges</vt:lpstr>
      <vt:lpstr>Budget</vt:lpstr>
      <vt:lpstr>Health, demographic change and wellbeing 2016-2017</vt:lpstr>
      <vt:lpstr>Inclusive, innovative and reflective societies 2016-2017</vt:lpstr>
      <vt:lpstr>Security 2016-2017</vt:lpstr>
      <vt:lpstr>Find out more</vt:lpstr>
      <vt:lpstr>THANK YOU 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Kim Davis</cp:lastModifiedBy>
  <cp:revision>674</cp:revision>
  <cp:lastPrinted>2016-03-19T18:20:27Z</cp:lastPrinted>
  <dcterms:created xsi:type="dcterms:W3CDTF">2011-10-28T10:25:18Z</dcterms:created>
  <dcterms:modified xsi:type="dcterms:W3CDTF">2016-04-06T07:40:37Z</dcterms:modified>
</cp:coreProperties>
</file>