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63" r:id="rId2"/>
    <p:sldId id="262" r:id="rId3"/>
    <p:sldId id="294" r:id="rId4"/>
    <p:sldId id="295" r:id="rId5"/>
    <p:sldId id="264" r:id="rId6"/>
    <p:sldId id="266" r:id="rId7"/>
    <p:sldId id="296" r:id="rId8"/>
    <p:sldId id="303" r:id="rId9"/>
    <p:sldId id="265" r:id="rId10"/>
    <p:sldId id="267" r:id="rId11"/>
    <p:sldId id="268" r:id="rId12"/>
    <p:sldId id="269" r:id="rId13"/>
    <p:sldId id="304" r:id="rId14"/>
    <p:sldId id="305" r:id="rId15"/>
    <p:sldId id="270" r:id="rId16"/>
    <p:sldId id="272" r:id="rId17"/>
    <p:sldId id="283" r:id="rId18"/>
    <p:sldId id="275" r:id="rId19"/>
    <p:sldId id="299" r:id="rId20"/>
    <p:sldId id="298" r:id="rId21"/>
    <p:sldId id="300" r:id="rId22"/>
    <p:sldId id="301" r:id="rId23"/>
    <p:sldId id="306" r:id="rId24"/>
    <p:sldId id="307" r:id="rId25"/>
    <p:sldId id="280" r:id="rId26"/>
    <p:sldId id="281" r:id="rId27"/>
    <p:sldId id="285" r:id="rId28"/>
    <p:sldId id="286" r:id="rId29"/>
    <p:sldId id="287" r:id="rId30"/>
    <p:sldId id="288" r:id="rId31"/>
    <p:sldId id="289" r:id="rId32"/>
    <p:sldId id="293" r:id="rId33"/>
    <p:sldId id="292" r:id="rId34"/>
    <p:sldId id="308" r:id="rId35"/>
  </p:sldIdLst>
  <p:sldSz cx="9144000" cy="6858000" type="screen4x3"/>
  <p:notesSz cx="6797675"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70C0"/>
    <a:srgbClr val="87E187"/>
    <a:srgbClr val="33CC33"/>
    <a:srgbClr val="0F5494"/>
    <a:srgbClr val="009999"/>
    <a:srgbClr val="006666"/>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1" autoAdjust="0"/>
    <p:restoredTop sz="94660"/>
  </p:normalViewPr>
  <p:slideViewPr>
    <p:cSldViewPr>
      <p:cViewPr>
        <p:scale>
          <a:sx n="100" d="100"/>
          <a:sy n="100" d="100"/>
        </p:scale>
        <p:origin x="-922" y="-5"/>
      </p:cViewPr>
      <p:guideLst>
        <p:guide orient="horz" pos="527"/>
        <p:guide pos="97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3912" y="-7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642958E3-2BAA-4274-9C9E-0771057FE78A}" type="slidenum">
              <a:rPr lang="en-GB"/>
              <a:pPr>
                <a:defRPr/>
              </a:pPr>
              <a:t>‹#›</a:t>
            </a:fld>
            <a:endParaRPr lang="en-GB"/>
          </a:p>
        </p:txBody>
      </p:sp>
    </p:spTree>
    <p:extLst>
      <p:ext uri="{BB962C8B-B14F-4D97-AF65-F5344CB8AC3E}">
        <p14:creationId xmlns:p14="http://schemas.microsoft.com/office/powerpoint/2010/main" val="717279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170A6B11-F1E3-416C-9DEE-FC69E9FA5411}" type="slidenum">
              <a:rPr lang="en-GB"/>
              <a:pPr>
                <a:defRPr/>
              </a:pPr>
              <a:t>‹#›</a:t>
            </a:fld>
            <a:endParaRPr lang="en-GB"/>
          </a:p>
        </p:txBody>
      </p:sp>
    </p:spTree>
    <p:extLst>
      <p:ext uri="{BB962C8B-B14F-4D97-AF65-F5344CB8AC3E}">
        <p14:creationId xmlns:p14="http://schemas.microsoft.com/office/powerpoint/2010/main" val="27619929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a:srcRect t="15884" b="-2"/>
          <a:stretch>
            <a:fillRect/>
          </a:stretch>
        </p:blipFill>
        <p:spPr bwMode="auto">
          <a:xfrm>
            <a:off x="-17463" y="1104900"/>
            <a:ext cx="9197976" cy="5802313"/>
          </a:xfrm>
          <a:prstGeom prst="rect">
            <a:avLst/>
          </a:prstGeom>
          <a:noFill/>
          <a:ln w="9525">
            <a:noFill/>
            <a:miter lim="800000"/>
            <a:headEnd/>
            <a:tailEnd/>
          </a:ln>
        </p:spPr>
      </p:pic>
      <p:pic>
        <p:nvPicPr>
          <p:cNvPr id="6" name="Picture 2" descr="C:\DOCUME~1\lenain\LOCALS~1\Temp\7zECB.tmp\LOGO-CE for RTD EN Positive Cyan.png"/>
          <p:cNvPicPr>
            <a:picLocks noChangeAspect="1" noChangeArrowheads="1"/>
          </p:cNvPicPr>
          <p:nvPr userDrawn="1"/>
        </p:nvPicPr>
        <p:blipFill>
          <a:blip r:embed="rId3"/>
          <a:srcRect/>
          <a:stretch>
            <a:fillRect/>
          </a:stretch>
        </p:blipFill>
        <p:spPr bwMode="auto">
          <a:xfrm>
            <a:off x="3665538" y="323850"/>
            <a:ext cx="1811337" cy="1397000"/>
          </a:xfrm>
          <a:prstGeom prst="rect">
            <a:avLst/>
          </a:prstGeom>
          <a:noFill/>
          <a:ln w="9525">
            <a:noFill/>
            <a:miter lim="800000"/>
            <a:headEnd/>
            <a:tailEnd/>
          </a:ln>
        </p:spPr>
      </p:pic>
      <p:pic>
        <p:nvPicPr>
          <p:cNvPr id="7" name="Picture 6"/>
          <p:cNvPicPr>
            <a:picLocks noChangeAspect="1"/>
          </p:cNvPicPr>
          <p:nvPr userDrawn="1"/>
        </p:nvPicPr>
        <p:blipFill>
          <a:blip r:embed="rId4"/>
          <a:srcRect/>
          <a:stretch>
            <a:fillRect/>
          </a:stretch>
        </p:blipFill>
        <p:spPr bwMode="auto">
          <a:xfrm>
            <a:off x="4219575" y="6430963"/>
            <a:ext cx="685800" cy="463550"/>
          </a:xfrm>
          <a:prstGeom prst="rect">
            <a:avLst/>
          </a:prstGeom>
          <a:noFill/>
          <a:ln w="9525">
            <a:noFill/>
            <a:miter lim="800000"/>
            <a:headEnd/>
            <a:tailEnd/>
          </a:ln>
        </p:spPr>
      </p:pic>
      <p:sp>
        <p:nvSpPr>
          <p:cNvPr id="18" name="Content Placeholder 2"/>
          <p:cNvSpPr>
            <a:spLocks noGrp="1"/>
          </p:cNvSpPr>
          <p:nvPr>
            <p:ph idx="10"/>
          </p:nvPr>
        </p:nvSpPr>
        <p:spPr>
          <a:xfrm>
            <a:off x="4122000" y="3212976"/>
            <a:ext cx="4536504" cy="1872208"/>
          </a:xfrm>
          <a:prstGeom prst="rect">
            <a:avLst/>
          </a:prstGeom>
        </p:spPr>
        <p:txBody>
          <a:bodyPr/>
          <a:lstStyle>
            <a:lvl1pPr marL="0" indent="0">
              <a:spcBef>
                <a:spcPts val="0"/>
              </a:spcBef>
              <a:buNone/>
              <a:defRPr sz="2000" b="1"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
        <p:nvSpPr>
          <p:cNvPr id="19" name="Title 1"/>
          <p:cNvSpPr>
            <a:spLocks noGrp="1"/>
          </p:cNvSpPr>
          <p:nvPr>
            <p:ph type="title"/>
          </p:nvPr>
        </p:nvSpPr>
        <p:spPr>
          <a:xfrm>
            <a:off x="251520" y="1951427"/>
            <a:ext cx="8640960" cy="2088232"/>
          </a:xfrm>
          <a:prstGeom prst="rect">
            <a:avLst/>
          </a:prstGeom>
        </p:spPr>
        <p:txBody>
          <a:bodyPr/>
          <a:lstStyle>
            <a:lvl1pPr algn="ctr">
              <a:defRPr sz="5400">
                <a:solidFill>
                  <a:srgbClr val="FFD624"/>
                </a:solidFill>
                <a:latin typeface="Verdana" pitchFamily="34" charset="0"/>
                <a:ea typeface="Verdana" pitchFamily="34" charset="0"/>
                <a:cs typeface="Verdana" pitchFamily="34" charset="0"/>
              </a:defRPr>
            </a:lvl1pPr>
          </a:lstStyle>
          <a:p>
            <a:r>
              <a:rPr lang="en-US" dirty="0" smtClean="0"/>
              <a:t>Click to edit Master title style</a:t>
            </a:r>
            <a:endParaRPr lang="en-GB" dirty="0"/>
          </a:p>
        </p:txBody>
      </p:sp>
      <p:sp>
        <p:nvSpPr>
          <p:cNvPr id="20" name="Content Placeholder 2"/>
          <p:cNvSpPr>
            <a:spLocks noGrp="1"/>
          </p:cNvSpPr>
          <p:nvPr>
            <p:ph idx="11"/>
          </p:nvPr>
        </p:nvSpPr>
        <p:spPr>
          <a:xfrm>
            <a:off x="4122000" y="5301208"/>
            <a:ext cx="4456881" cy="720080"/>
          </a:xfrm>
          <a:prstGeom prst="rect">
            <a:avLst/>
          </a:prstGeom>
        </p:spPr>
        <p:txBody>
          <a:bodyPr/>
          <a:lstStyle>
            <a:lvl1pPr marL="0" indent="0">
              <a:spcBef>
                <a:spcPts val="300"/>
              </a:spcBef>
              <a:spcAft>
                <a:spcPts val="300"/>
              </a:spcAft>
              <a:buNone/>
              <a:defRPr sz="1600" b="0"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B95DC9C4-3356-473B-A2CD-41CAF25ECDF7}"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74E7A6A7-2A22-4691-996F-D3498CE759D3}"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ounded Rectangle 7"/>
          <p:cNvSpPr/>
          <p:nvPr userDrawn="1"/>
        </p:nvSpPr>
        <p:spPr>
          <a:xfrm>
            <a:off x="395536" y="368672"/>
            <a:ext cx="8496944" cy="108000"/>
          </a:xfrm>
          <a:prstGeom prst="roundRect">
            <a:avLst/>
          </a:prstGeom>
          <a:solidFill>
            <a:srgbClr val="0070C0">
              <a:alpha val="38824"/>
            </a:srgbClr>
          </a:solidFill>
          <a:effectLst>
            <a:outerShdw blurRad="50800" dist="38100" dir="2700000" algn="tl" rotWithShape="0">
              <a:prstClr val="black">
                <a:alpha val="40000"/>
              </a:prstClr>
            </a:outerShdw>
            <a:reflection blurRad="6350" stA="52000" endA="300" endPos="35000" dir="5400000" sy="-100000" algn="bl" rotWithShape="0"/>
          </a:effectLst>
        </p:spPr>
        <p:txBody>
          <a:bodyPr wrap="none" anchor="ct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pic>
        <p:nvPicPr>
          <p:cNvPr id="5" name="Picture 2" descr="C:\DOCUME~1\lenain\LOCALS~1\Temp\7zECF.tmp\LOGO-CE for RTD EN Landscape Positive Cyan.png"/>
          <p:cNvPicPr>
            <a:picLocks noChangeArrowheads="1"/>
          </p:cNvPicPr>
          <p:nvPr userDrawn="1"/>
        </p:nvPicPr>
        <p:blipFill>
          <a:blip r:embed="rId2"/>
          <a:srcRect/>
          <a:stretch>
            <a:fillRect/>
          </a:stretch>
        </p:blipFill>
        <p:spPr bwMode="auto">
          <a:xfrm>
            <a:off x="6577013" y="5940425"/>
            <a:ext cx="2243137" cy="596900"/>
          </a:xfrm>
          <a:prstGeom prst="rect">
            <a:avLst/>
          </a:prstGeom>
          <a:noFill/>
          <a:ln w="9525">
            <a:noFill/>
            <a:miter lim="800000"/>
            <a:headEnd/>
            <a:tailEnd/>
          </a:ln>
        </p:spPr>
      </p:pic>
      <p:sp>
        <p:nvSpPr>
          <p:cNvPr id="6" name="TextBox 2"/>
          <p:cNvSpPr txBox="1"/>
          <p:nvPr userDrawn="1"/>
        </p:nvSpPr>
        <p:spPr>
          <a:xfrm>
            <a:off x="446088" y="6308725"/>
            <a:ext cx="1871662" cy="261938"/>
          </a:xfrm>
          <a:prstGeom prst="rect">
            <a:avLst/>
          </a:prstGeom>
          <a:solidFill>
            <a:schemeClr val="bg1"/>
          </a:solidFill>
        </p:spPr>
        <p:txBody>
          <a:bodyPr>
            <a:spAutoFit/>
          </a:bodyPr>
          <a:lstStyle/>
          <a:p>
            <a:pPr defTabSz="457200" fontAlgn="auto">
              <a:spcBef>
                <a:spcPts val="0"/>
              </a:spcBef>
              <a:spcAft>
                <a:spcPts val="0"/>
              </a:spcAft>
              <a:defRPr/>
            </a:pPr>
            <a:r>
              <a:rPr lang="en-GB" sz="1100" dirty="0">
                <a:solidFill>
                  <a:schemeClr val="bg2"/>
                </a:solidFill>
                <a:ea typeface="Verdana" panose="020B0604030504040204" pitchFamily="34" charset="0"/>
                <a:cs typeface="Verdana" panose="020B0604030504040204" pitchFamily="34" charset="0"/>
              </a:rPr>
              <a:t>HORIZON 2020</a:t>
            </a:r>
          </a:p>
        </p:txBody>
      </p:sp>
      <p:sp>
        <p:nvSpPr>
          <p:cNvPr id="7" name="Rectangle 6"/>
          <p:cNvSpPr txBox="1">
            <a:spLocks noChangeArrowheads="1"/>
          </p:cNvSpPr>
          <p:nvPr userDrawn="1"/>
        </p:nvSpPr>
        <p:spPr bwMode="auto">
          <a:xfrm>
            <a:off x="-31750" y="6499225"/>
            <a:ext cx="477838" cy="369888"/>
          </a:xfrm>
          <a:prstGeom prst="rect">
            <a:avLst/>
          </a:prstGeom>
          <a:noFill/>
          <a:ln w="9525">
            <a:noFill/>
            <a:miter lim="800000"/>
            <a:headEnd/>
            <a:tailEnd/>
          </a:ln>
          <a:effectLst/>
        </p:spPr>
        <p:txBody>
          <a:bodyPr anchor="b"/>
          <a:lstStyle>
            <a:defPPr>
              <a:defRPr lang="en-GB"/>
            </a:defPPr>
            <a:lvl1pPr algn="r" rtl="0" fontAlgn="base">
              <a:spcBef>
                <a:spcPct val="0"/>
              </a:spcBef>
              <a:spcAft>
                <a:spcPct val="0"/>
              </a:spcAft>
              <a:defRPr sz="1100" b="0" kern="1200" smtClean="0">
                <a:solidFill>
                  <a:schemeClr val="tx1"/>
                </a:solidFill>
                <a:latin typeface="Arial"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a:lstStyle>
          <a:p>
            <a:pPr algn="l">
              <a:defRPr/>
            </a:pPr>
            <a:fld id="{ACFE3DC7-AAF9-493A-BF68-2D9BB1B769D6}" type="slidenum">
              <a:rPr lang="en-GB" i="1">
                <a:latin typeface="Verdana" panose="020B0604030504040204" pitchFamily="34" charset="0"/>
                <a:ea typeface="Verdana" panose="020B0604030504040204" pitchFamily="34" charset="0"/>
                <a:cs typeface="Verdana" panose="020B0604030504040204" pitchFamily="34" charset="0"/>
              </a:rPr>
              <a:pPr algn="l">
                <a:defRPr/>
              </a:pPr>
              <a:t>‹#›</a:t>
            </a:fld>
            <a:endParaRPr lang="en-GB" i="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p:cNvSpPr>
            <a:spLocks noGrp="1"/>
          </p:cNvSpPr>
          <p:nvPr>
            <p:ph type="title"/>
          </p:nvPr>
        </p:nvSpPr>
        <p:spPr>
          <a:xfrm>
            <a:off x="395536" y="116111"/>
            <a:ext cx="8229600" cy="648593"/>
          </a:xfrm>
        </p:spPr>
        <p:txBody>
          <a:bodyPr anchor="t"/>
          <a:lstStyle>
            <a:lvl1pPr>
              <a:defRPr>
                <a:solidFill>
                  <a:schemeClr val="tx1"/>
                </a:solidFill>
              </a:defRPr>
            </a:lvl1pPr>
          </a:lstStyle>
          <a:p>
            <a:r>
              <a:rPr lang="en-US" dirty="0" smtClean="0"/>
              <a:t>Click to edit Master title style</a:t>
            </a:r>
            <a:endParaRPr lang="en-GB" dirty="0"/>
          </a:p>
        </p:txBody>
      </p:sp>
      <p:sp>
        <p:nvSpPr>
          <p:cNvPr id="11" name="Content Placeholder 2"/>
          <p:cNvSpPr>
            <a:spLocks noGrp="1"/>
          </p:cNvSpPr>
          <p:nvPr>
            <p:ph idx="1"/>
          </p:nvPr>
        </p:nvSpPr>
        <p:spPr>
          <a:xfrm>
            <a:off x="395536" y="836712"/>
            <a:ext cx="8229600" cy="5184676"/>
          </a:xfrm>
        </p:spPr>
        <p:txBody>
          <a:bodyPr/>
          <a:lstStyle>
            <a:lvl1pPr marL="361950" indent="-361950">
              <a:spcBef>
                <a:spcPts val="0"/>
              </a:spcBef>
              <a:spcAft>
                <a:spcPts val="600"/>
              </a:spcAft>
              <a:buClr>
                <a:srgbClr val="FF9900"/>
              </a:buClr>
              <a:buSzPct val="120000"/>
              <a:buFont typeface="Wingdings" panose="05000000000000000000" pitchFamily="2" charset="2"/>
              <a:buChar char="§"/>
              <a:defRPr sz="1800" b="1" i="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ts val="0"/>
              </a:spcBef>
              <a:spcAft>
                <a:spcPts val="600"/>
              </a:spcAft>
              <a:buClr>
                <a:srgbClr val="00B0F0"/>
              </a:buClr>
              <a:tabLst>
                <a:tab pos="7623175" algn="l"/>
              </a:tabLst>
              <a:defRPr sz="1600" b="0">
                <a:latin typeface="Verdana" panose="020B0604030504040204" pitchFamily="34" charset="0"/>
                <a:ea typeface="Verdana" panose="020B0604030504040204" pitchFamily="34" charset="0"/>
                <a:cs typeface="Verdana" panose="020B0604030504040204" pitchFamily="34" charset="0"/>
              </a:defRPr>
            </a:lvl2pPr>
            <a:lvl3pPr marL="1143000" indent="-228600">
              <a:spcBef>
                <a:spcPts val="0"/>
              </a:spcBef>
              <a:spcAft>
                <a:spcPts val="600"/>
              </a:spcAft>
              <a:buClr>
                <a:srgbClr val="0070C0"/>
              </a:buClr>
              <a:buFont typeface="Verdana" panose="020B0604030504040204" pitchFamily="34" charset="0"/>
              <a:buChar char="▪"/>
              <a:defRPr b="0">
                <a:latin typeface="Verdana" panose="020B0604030504040204" pitchFamily="34" charset="0"/>
                <a:ea typeface="Verdana" panose="020B0604030504040204" pitchFamily="34" charset="0"/>
                <a:cs typeface="Verdana" panose="020B0604030504040204"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p:txBody>
      </p:sp>
      <p:sp>
        <p:nvSpPr>
          <p:cNvPr id="8" name="Rectangle 4"/>
          <p:cNvSpPr>
            <a:spLocks noGrp="1" noChangeArrowheads="1"/>
          </p:cNvSpPr>
          <p:nvPr>
            <p:ph type="dt" sz="half" idx="10"/>
          </p:nvPr>
        </p:nvSpPr>
        <p:spPr>
          <a:xfrm>
            <a:off x="457200" y="6265863"/>
            <a:ext cx="2133600" cy="476250"/>
          </a:xfrm>
        </p:spPr>
        <p:txBody>
          <a:bodyPr/>
          <a:lstStyle>
            <a:lvl1pPr>
              <a:defRPr dirty="0">
                <a:solidFill>
                  <a:schemeClr val="tx1"/>
                </a:solidFill>
              </a:defRPr>
            </a:lvl1pPr>
          </a:lstStyle>
          <a:p>
            <a:pPr>
              <a:defRPr/>
            </a:pPr>
            <a:endParaRPr lang="en-GB"/>
          </a:p>
        </p:txBody>
      </p:sp>
      <p:sp>
        <p:nvSpPr>
          <p:cNvPr id="9" name="Rectangle 6"/>
          <p:cNvSpPr>
            <a:spLocks noGrp="1" noChangeArrowheads="1"/>
          </p:cNvSpPr>
          <p:nvPr>
            <p:ph type="sldNum" sz="quarter" idx="11"/>
          </p:nvPr>
        </p:nvSpPr>
        <p:spPr>
          <a:xfrm>
            <a:off x="6553200" y="6265863"/>
            <a:ext cx="2133600" cy="476250"/>
          </a:xfrm>
        </p:spPr>
        <p:txBody>
          <a:bodyPr/>
          <a:lstStyle>
            <a:lvl1pPr>
              <a:defRPr smtClean="0">
                <a:solidFill>
                  <a:schemeClr val="tx1"/>
                </a:solidFill>
              </a:defRPr>
            </a:lvl1pPr>
          </a:lstStyle>
          <a:p>
            <a:pPr>
              <a:defRPr/>
            </a:pPr>
            <a:fld id="{580A46BD-A2E6-4BB2-90DC-7E8F48610292}"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rcRect t="15884" b="-2"/>
          <a:stretch>
            <a:fillRect/>
          </a:stretch>
        </p:blipFill>
        <p:spPr bwMode="auto">
          <a:xfrm>
            <a:off x="-17463" y="1104900"/>
            <a:ext cx="9197976" cy="5802313"/>
          </a:xfrm>
          <a:prstGeom prst="rect">
            <a:avLst/>
          </a:prstGeom>
          <a:noFill/>
          <a:ln w="9525">
            <a:noFill/>
            <a:miter lim="800000"/>
            <a:headEnd/>
            <a:tailEnd/>
          </a:ln>
        </p:spPr>
      </p:pic>
      <p:pic>
        <p:nvPicPr>
          <p:cNvPr id="5" name="Picture 2" descr="C:\DOCUME~1\lenain\LOCALS~1\Temp\7zECB.tmp\LOGO-CE for RTD EN Positive Cyan.png"/>
          <p:cNvPicPr>
            <a:picLocks noChangeAspect="1" noChangeArrowheads="1"/>
          </p:cNvPicPr>
          <p:nvPr userDrawn="1"/>
        </p:nvPicPr>
        <p:blipFill>
          <a:blip r:embed="rId3"/>
          <a:srcRect/>
          <a:stretch>
            <a:fillRect/>
          </a:stretch>
        </p:blipFill>
        <p:spPr bwMode="auto">
          <a:xfrm>
            <a:off x="3665538" y="323850"/>
            <a:ext cx="1811337" cy="1397000"/>
          </a:xfrm>
          <a:prstGeom prst="rect">
            <a:avLst/>
          </a:prstGeom>
          <a:noFill/>
          <a:ln w="9525">
            <a:noFill/>
            <a:miter lim="800000"/>
            <a:headEnd/>
            <a:tailEnd/>
          </a:ln>
        </p:spPr>
      </p:pic>
      <p:sp>
        <p:nvSpPr>
          <p:cNvPr id="2" name="Title 1"/>
          <p:cNvSpPr>
            <a:spLocks noGrp="1"/>
          </p:cNvSpPr>
          <p:nvPr>
            <p:ph type="title"/>
          </p:nvPr>
        </p:nvSpPr>
        <p:spPr>
          <a:xfrm>
            <a:off x="722313" y="1916832"/>
            <a:ext cx="7772400" cy="1362075"/>
          </a:xfrm>
        </p:spPr>
        <p:txBody>
          <a:bodyPr anchor="t"/>
          <a:lstStyle>
            <a:lvl1pPr marL="0" indent="0" algn="ctr">
              <a:defRPr sz="4000" b="1" cap="all">
                <a:solidFill>
                  <a:schemeClr val="bg1"/>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3356992"/>
            <a:ext cx="7772400" cy="720080"/>
          </a:xfrm>
        </p:spPr>
        <p:txBody>
          <a:bodyPr anchor="ctr"/>
          <a:lstStyle>
            <a:lvl1pPr marL="0" indent="0" algn="ctr">
              <a:buNone/>
              <a:defRPr sz="3200" b="1" i="0" cap="all" baseline="0">
                <a:solidFill>
                  <a:srgbClr val="FFC000"/>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6" name="Rectangle 4"/>
          <p:cNvSpPr>
            <a:spLocks noGrp="1" noChangeArrowheads="1"/>
          </p:cNvSpPr>
          <p:nvPr>
            <p:ph type="dt" sz="half" idx="10"/>
          </p:nvPr>
        </p:nvSpPr>
        <p:spPr>
          <a:xfrm>
            <a:off x="457200" y="6265863"/>
            <a:ext cx="2133600" cy="476250"/>
          </a:xfrm>
        </p:spPr>
        <p:txBody>
          <a:bodyPr/>
          <a:lstStyle>
            <a:lvl1pPr>
              <a:defRPr dirty="0">
                <a:solidFill>
                  <a:schemeClr val="tx1"/>
                </a:solidFill>
              </a:defRPr>
            </a:lvl1pPr>
          </a:lstStyle>
          <a:p>
            <a:pPr>
              <a:defRPr/>
            </a:pPr>
            <a:endParaRPr lang="en-GB"/>
          </a:p>
        </p:txBody>
      </p:sp>
      <p:sp>
        <p:nvSpPr>
          <p:cNvPr id="7" name="Rectangle 6"/>
          <p:cNvSpPr>
            <a:spLocks noGrp="1" noChangeArrowheads="1"/>
          </p:cNvSpPr>
          <p:nvPr>
            <p:ph type="sldNum" sz="quarter" idx="11"/>
          </p:nvPr>
        </p:nvSpPr>
        <p:spPr>
          <a:xfrm>
            <a:off x="6553200" y="6265863"/>
            <a:ext cx="2133600" cy="476250"/>
          </a:xfrm>
        </p:spPr>
        <p:txBody>
          <a:bodyPr/>
          <a:lstStyle>
            <a:lvl1pPr>
              <a:defRPr smtClean="0">
                <a:solidFill>
                  <a:schemeClr val="tx1"/>
                </a:solidFill>
              </a:defRPr>
            </a:lvl1pPr>
          </a:lstStyle>
          <a:p>
            <a:pPr>
              <a:defRPr/>
            </a:pPr>
            <a:fld id="{CDC2AF2B-30BD-472C-8AF0-D41ED70566B9}"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xfrm>
            <a:off x="457200" y="6265863"/>
            <a:ext cx="2133600" cy="476250"/>
          </a:xfrm>
        </p:spPr>
        <p:txBody>
          <a:bodyPr/>
          <a:lstStyle>
            <a:lvl1pPr>
              <a:defRPr dirty="0">
                <a:solidFill>
                  <a:schemeClr val="tx1"/>
                </a:solidFill>
              </a:defRPr>
            </a:lvl1pPr>
          </a:lstStyle>
          <a:p>
            <a:pPr>
              <a:defRPr/>
            </a:pPr>
            <a:endParaRPr lang="en-GB"/>
          </a:p>
        </p:txBody>
      </p:sp>
      <p:sp>
        <p:nvSpPr>
          <p:cNvPr id="6" name="Rectangle 6"/>
          <p:cNvSpPr>
            <a:spLocks noGrp="1" noChangeArrowheads="1"/>
          </p:cNvSpPr>
          <p:nvPr>
            <p:ph type="sldNum" sz="quarter" idx="11"/>
          </p:nvPr>
        </p:nvSpPr>
        <p:spPr>
          <a:xfrm>
            <a:off x="6553200" y="6265863"/>
            <a:ext cx="2133600" cy="476250"/>
          </a:xfrm>
        </p:spPr>
        <p:txBody>
          <a:bodyPr/>
          <a:lstStyle>
            <a:lvl1pPr>
              <a:defRPr smtClean="0">
                <a:solidFill>
                  <a:schemeClr val="tx1"/>
                </a:solidFill>
              </a:defRPr>
            </a:lvl1pPr>
          </a:lstStyle>
          <a:p>
            <a:pPr>
              <a:defRPr/>
            </a:pPr>
            <a:fld id="{3CDDD3BF-0DDE-40AC-BF46-1BB13F0DFBB9}" type="slidenum">
              <a:rPr lang="en-GB"/>
              <a:pPr>
                <a:defRPr/>
              </a:pP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6"/>
          <p:cNvSpPr>
            <a:spLocks noGrp="1" noChangeArrowheads="1"/>
          </p:cNvSpPr>
          <p:nvPr>
            <p:ph type="sldNum" sz="quarter" idx="11"/>
          </p:nvPr>
        </p:nvSpPr>
        <p:spPr>
          <a:ln/>
        </p:spPr>
        <p:txBody>
          <a:bodyPr/>
          <a:lstStyle>
            <a:lvl1pPr>
              <a:defRPr/>
            </a:lvl1pPr>
          </a:lstStyle>
          <a:p>
            <a:pPr>
              <a:defRPr/>
            </a:pPr>
            <a:fld id="{0C8978B4-DD52-4A3C-AE69-E3A93170C42A}"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6"/>
          <p:cNvSpPr>
            <a:spLocks noGrp="1" noChangeArrowheads="1"/>
          </p:cNvSpPr>
          <p:nvPr>
            <p:ph type="sldNum" sz="quarter" idx="11"/>
          </p:nvPr>
        </p:nvSpPr>
        <p:spPr>
          <a:ln/>
        </p:spPr>
        <p:txBody>
          <a:bodyPr/>
          <a:lstStyle>
            <a:lvl1pPr>
              <a:defRPr/>
            </a:lvl1pPr>
          </a:lstStyle>
          <a:p>
            <a:pPr>
              <a:defRPr/>
            </a:pPr>
            <a:fld id="{43B05245-A586-4D11-8484-E774B81DB054}"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6"/>
          <p:cNvSpPr>
            <a:spLocks noGrp="1" noChangeArrowheads="1"/>
          </p:cNvSpPr>
          <p:nvPr>
            <p:ph type="sldNum" sz="quarter" idx="11"/>
          </p:nvPr>
        </p:nvSpPr>
        <p:spPr>
          <a:ln/>
        </p:spPr>
        <p:txBody>
          <a:bodyPr/>
          <a:lstStyle>
            <a:lvl1pPr>
              <a:defRPr/>
            </a:lvl1pPr>
          </a:lstStyle>
          <a:p>
            <a:pPr>
              <a:defRPr/>
            </a:pPr>
            <a:fld id="{51E96F13-C18B-40EA-9285-602A942CD6DF}"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878A1345-FF1D-404D-AC0F-6E06EAE26088}"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5FD38398-85F6-406F-99B3-B139DA6C62F1}"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smtClean="0"/>
              <a:t>Et dolor fragum</a:t>
            </a:r>
            <a:endParaRPr lang="en-GB" smtClean="0"/>
          </a:p>
          <a:p>
            <a:pPr lvl="1"/>
            <a:r>
              <a:rPr lang="en-GB" smtClean="0"/>
              <a:t>Et dolor fragum</a:t>
            </a:r>
          </a:p>
          <a:p>
            <a:pPr lvl="2"/>
            <a:r>
              <a:rPr lang="en-GB" smtClean="0"/>
              <a:t>- Et dolor fragum</a:t>
            </a:r>
          </a:p>
        </p:txBody>
      </p:sp>
      <p:sp>
        <p:nvSpPr>
          <p:cNvPr id="1028" name="Rectangle 4"/>
          <p:cNvSpPr>
            <a:spLocks noGrp="1" noChangeArrowheads="1"/>
          </p:cNvSpPr>
          <p:nvPr>
            <p:ph type="dt" sz="half" idx="2"/>
          </p:nvPr>
        </p:nvSpPr>
        <p:spPr bwMode="auto">
          <a:xfrm>
            <a:off x="457200" y="63373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b="0" dirty="0">
                <a:solidFill>
                  <a:schemeClr val="tx1"/>
                </a:solidFill>
                <a:latin typeface="+mj-lt"/>
              </a:defRPr>
            </a:lvl1pPr>
          </a:lstStyle>
          <a:p>
            <a:pPr>
              <a:defRPr/>
            </a:pPr>
            <a:endParaRPr lang="en-GB"/>
          </a:p>
        </p:txBody>
      </p:sp>
      <p:sp>
        <p:nvSpPr>
          <p:cNvPr id="1030" name="Rectangle 6"/>
          <p:cNvSpPr>
            <a:spLocks noGrp="1" noChangeArrowheads="1"/>
          </p:cNvSpPr>
          <p:nvPr>
            <p:ph type="sldNum" sz="quarter" idx="4"/>
          </p:nvPr>
        </p:nvSpPr>
        <p:spPr bwMode="auto">
          <a:xfrm>
            <a:off x="6553200" y="63373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b="0" smtClean="0">
                <a:solidFill>
                  <a:schemeClr val="tx1"/>
                </a:solidFill>
                <a:latin typeface="Arial" charset="0"/>
              </a:defRPr>
            </a:lvl1pPr>
          </a:lstStyle>
          <a:p>
            <a:pPr>
              <a:defRPr/>
            </a:pPr>
            <a:fld id="{7A6C8664-9446-4D06-83CE-E0705AC041EC}"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59" r:id="rId5"/>
    <p:sldLayoutId id="2147483658" r:id="rId6"/>
    <p:sldLayoutId id="2147483657" r:id="rId7"/>
    <p:sldLayoutId id="2147483656" r:id="rId8"/>
    <p:sldLayoutId id="2147483655" r:id="rId9"/>
    <p:sldLayoutId id="2147483654" r:id="rId10"/>
    <p:sldLayoutId id="2147483653" r:id="rId11"/>
  </p:sldLayoutIdLst>
  <p:timing>
    <p:tnLst>
      <p:par>
        <p:cTn id="1" dur="indefinite" restart="never" nodeType="tmRoot"/>
      </p:par>
    </p:tnLst>
  </p:timing>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c.europa.eu/research/participants/data/ref/h2020/experts_manual/h2020-experts-mono-contract_en.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c.europa.eu/research/participants/portal/desktop/en/support/reference_terms.html"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ec.europa.eu/research/participants/data/ref/h2020/wp/2014_2015/annexes/h2020-wp1415-annex-a-countries-rules_e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8"/>
          <p:cNvSpPr>
            <a:spLocks noGrp="1"/>
          </p:cNvSpPr>
          <p:nvPr>
            <p:ph idx="4294967295"/>
          </p:nvPr>
        </p:nvSpPr>
        <p:spPr>
          <a:xfrm>
            <a:off x="4121150" y="4652963"/>
            <a:ext cx="4627563" cy="504825"/>
          </a:xfrm>
        </p:spPr>
        <p:txBody>
          <a:bodyPr/>
          <a:lstStyle/>
          <a:p>
            <a:r>
              <a:rPr lang="en-GB" smtClean="0">
                <a:solidFill>
                  <a:schemeClr val="bg1"/>
                </a:solidFill>
              </a:rPr>
              <a:t>Standard briefing</a:t>
            </a:r>
          </a:p>
        </p:txBody>
      </p:sp>
      <p:sp>
        <p:nvSpPr>
          <p:cNvPr id="15363" name="Title 2"/>
          <p:cNvSpPr>
            <a:spLocks noGrp="1"/>
          </p:cNvSpPr>
          <p:nvPr>
            <p:ph type="title"/>
          </p:nvPr>
        </p:nvSpPr>
        <p:spPr>
          <a:xfrm>
            <a:off x="250825" y="1951038"/>
            <a:ext cx="8642350" cy="2089150"/>
          </a:xfrm>
        </p:spPr>
        <p:txBody>
          <a:bodyPr anchor="t"/>
          <a:lstStyle/>
          <a:p>
            <a:pPr eaLnBrk="1" hangingPunct="1"/>
            <a:r>
              <a:rPr lang="en-GB" smtClean="0"/>
              <a:t>HORIZON 2020</a:t>
            </a:r>
            <a:br>
              <a:rPr lang="en-GB" smtClean="0"/>
            </a:br>
            <a:r>
              <a:rPr lang="en-GB" sz="4000" smtClean="0"/>
              <a:t>PROPOSAL EVALUATION</a:t>
            </a:r>
            <a:br>
              <a:rPr lang="en-GB" sz="4000" smtClean="0"/>
            </a:br>
            <a:endParaRPr lang="en-GB" smtClean="0"/>
          </a:p>
        </p:txBody>
      </p:sp>
      <p:sp>
        <p:nvSpPr>
          <p:cNvPr id="15364" name="Content Placeholder 6"/>
          <p:cNvSpPr>
            <a:spLocks noGrp="1"/>
          </p:cNvSpPr>
          <p:nvPr>
            <p:ph idx="10"/>
          </p:nvPr>
        </p:nvSpPr>
        <p:spPr>
          <a:xfrm>
            <a:off x="4122738" y="3213100"/>
            <a:ext cx="4535487" cy="1871663"/>
          </a:xfrm>
        </p:spPr>
        <p:txBody>
          <a:bodyPr/>
          <a:lstStyle/>
          <a:p>
            <a:pPr eaLnBrk="1" hangingPunct="1">
              <a:spcBef>
                <a:spcPct val="0"/>
              </a:spcBef>
            </a:pPr>
            <a:endParaRPr lang="en-GB" smtClean="0"/>
          </a:p>
          <a:p>
            <a:pPr eaLnBrk="1" hangingPunct="1">
              <a:spcBef>
                <a:spcPct val="0"/>
              </a:spcBef>
            </a:pPr>
            <a:endParaRPr lang="en-GB"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539750" y="115888"/>
            <a:ext cx="8229600" cy="936625"/>
          </a:xfrm>
        </p:spPr>
        <p:txBody>
          <a:bodyPr/>
          <a:lstStyle/>
          <a:p>
            <a:r>
              <a:rPr lang="en-US" smtClean="0"/>
              <a:t>Role of independent experts</a:t>
            </a:r>
            <a:r>
              <a:rPr lang="en-US" u="sng" smtClean="0"/>
              <a:t> </a:t>
            </a:r>
            <a:endParaRPr lang="fr-BE" sz="2000" smtClean="0"/>
          </a:p>
        </p:txBody>
      </p:sp>
      <p:sp>
        <p:nvSpPr>
          <p:cNvPr id="24578" name="Content Placeholder 2"/>
          <p:cNvSpPr>
            <a:spLocks noGrp="1"/>
          </p:cNvSpPr>
          <p:nvPr>
            <p:ph idx="1"/>
          </p:nvPr>
        </p:nvSpPr>
        <p:spPr>
          <a:xfrm>
            <a:off x="539750" y="1412875"/>
            <a:ext cx="8353425" cy="4537075"/>
          </a:xfrm>
        </p:spPr>
        <p:txBody>
          <a:bodyPr/>
          <a:lstStyle/>
          <a:p>
            <a:pPr>
              <a:spcBef>
                <a:spcPct val="0"/>
              </a:spcBef>
            </a:pPr>
            <a:r>
              <a:rPr lang="en-GB" smtClean="0"/>
              <a:t>As independent expert, you evaluate proposals </a:t>
            </a:r>
            <a:br>
              <a:rPr lang="en-GB" smtClean="0"/>
            </a:br>
            <a:r>
              <a:rPr lang="en-GB" smtClean="0"/>
              <a:t>submitted in response to a given call</a:t>
            </a:r>
          </a:p>
          <a:p>
            <a:pPr>
              <a:spcBef>
                <a:spcPct val="0"/>
              </a:spcBef>
            </a:pPr>
            <a:endParaRPr lang="en-GB" smtClean="0"/>
          </a:p>
          <a:p>
            <a:pPr>
              <a:spcBef>
                <a:spcPct val="0"/>
              </a:spcBef>
            </a:pPr>
            <a:r>
              <a:rPr lang="en-GB" smtClean="0"/>
              <a:t>You are responsible for carrying out the evaluation </a:t>
            </a:r>
            <a:br>
              <a:rPr lang="en-GB" smtClean="0"/>
            </a:br>
            <a:r>
              <a:rPr lang="en-GB" smtClean="0"/>
              <a:t>of the proposals yourself</a:t>
            </a:r>
            <a:br>
              <a:rPr lang="en-GB" smtClean="0"/>
            </a:br>
            <a:r>
              <a:rPr lang="en-GB" b="0" smtClean="0"/>
              <a:t>You are not allowed to delegate the work to another person!</a:t>
            </a:r>
          </a:p>
          <a:p>
            <a:pPr>
              <a:spcBef>
                <a:spcPct val="0"/>
              </a:spcBef>
            </a:pPr>
            <a:endParaRPr lang="en-GB" b="0" smtClean="0"/>
          </a:p>
          <a:p>
            <a:pPr>
              <a:spcBef>
                <a:spcPct val="0"/>
              </a:spcBef>
            </a:pPr>
            <a:r>
              <a:rPr lang="en-GB" smtClean="0"/>
              <a:t>Significant funding decisions will be made </a:t>
            </a:r>
            <a:br>
              <a:rPr lang="en-GB" smtClean="0"/>
            </a:br>
            <a:r>
              <a:rPr lang="en-GB" smtClean="0"/>
              <a:t>on the basis of your advice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539750" y="115888"/>
            <a:ext cx="8229600" cy="936625"/>
          </a:xfrm>
        </p:spPr>
        <p:txBody>
          <a:bodyPr/>
          <a:lstStyle/>
          <a:p>
            <a:r>
              <a:rPr lang="en-US" smtClean="0"/>
              <a:t>Guiding principles</a:t>
            </a:r>
            <a:r>
              <a:rPr lang="en-US" u="sng" smtClean="0"/>
              <a:t> </a:t>
            </a:r>
            <a:endParaRPr lang="fr-BE" sz="2000" smtClean="0"/>
          </a:p>
        </p:txBody>
      </p:sp>
      <p:sp>
        <p:nvSpPr>
          <p:cNvPr id="25602" name="Content Placeholder 2"/>
          <p:cNvSpPr>
            <a:spLocks noGrp="1"/>
          </p:cNvSpPr>
          <p:nvPr>
            <p:ph idx="1"/>
          </p:nvPr>
        </p:nvSpPr>
        <p:spPr>
          <a:xfrm>
            <a:off x="539750" y="692150"/>
            <a:ext cx="8353425" cy="5834063"/>
          </a:xfrm>
        </p:spPr>
        <p:txBody>
          <a:bodyPr/>
          <a:lstStyle/>
          <a:p>
            <a:pPr>
              <a:spcBef>
                <a:spcPct val="0"/>
              </a:spcBef>
            </a:pPr>
            <a:r>
              <a:rPr lang="en-GB" i="1" smtClean="0"/>
              <a:t>Independence</a:t>
            </a:r>
            <a:endParaRPr lang="en-GB" smtClean="0"/>
          </a:p>
          <a:p>
            <a:pPr lvl="1">
              <a:spcBef>
                <a:spcPct val="0"/>
              </a:spcBef>
              <a:spcAft>
                <a:spcPct val="0"/>
              </a:spcAft>
              <a:tabLst/>
            </a:pPr>
            <a:r>
              <a:rPr lang="en-GB" b="1" smtClean="0"/>
              <a:t>You are evaluating in a personal capacity</a:t>
            </a:r>
            <a:endParaRPr lang="en-GB" smtClean="0"/>
          </a:p>
          <a:p>
            <a:pPr lvl="1">
              <a:spcBef>
                <a:spcPct val="0"/>
              </a:spcBef>
              <a:spcAft>
                <a:spcPct val="0"/>
              </a:spcAft>
              <a:tabLst/>
            </a:pPr>
            <a:r>
              <a:rPr lang="en-GB" b="1" smtClean="0"/>
              <a:t>You represent neither your employer, nor your country! </a:t>
            </a:r>
          </a:p>
          <a:p>
            <a:pPr lvl="1">
              <a:spcBef>
                <a:spcPct val="0"/>
              </a:spcBef>
              <a:spcAft>
                <a:spcPct val="0"/>
              </a:spcAft>
              <a:tabLst/>
            </a:pPr>
            <a:endParaRPr lang="en-GB" smtClean="0"/>
          </a:p>
          <a:p>
            <a:pPr>
              <a:spcBef>
                <a:spcPct val="0"/>
              </a:spcBef>
            </a:pPr>
            <a:r>
              <a:rPr lang="en-US" i="1" smtClean="0"/>
              <a:t>Impartiality</a:t>
            </a:r>
            <a:endParaRPr lang="en-GB" smtClean="0"/>
          </a:p>
          <a:p>
            <a:pPr lvl="1">
              <a:spcBef>
                <a:spcPct val="0"/>
              </a:spcBef>
              <a:spcAft>
                <a:spcPct val="0"/>
              </a:spcAft>
              <a:tabLst/>
            </a:pPr>
            <a:r>
              <a:rPr lang="en-GB" b="1" smtClean="0"/>
              <a:t>You must treat equally all proposals and evaluate them impartially on their merits, irrespective of their origin or the identity of the applicants</a:t>
            </a:r>
          </a:p>
          <a:p>
            <a:pPr lvl="1">
              <a:spcBef>
                <a:spcPct val="0"/>
              </a:spcBef>
              <a:spcAft>
                <a:spcPct val="0"/>
              </a:spcAft>
              <a:tabLst/>
            </a:pPr>
            <a:endParaRPr lang="en-GB" smtClean="0"/>
          </a:p>
          <a:p>
            <a:pPr>
              <a:spcBef>
                <a:spcPct val="0"/>
              </a:spcBef>
            </a:pPr>
            <a:r>
              <a:rPr lang="en-US" i="1" smtClean="0"/>
              <a:t>Objectivity</a:t>
            </a:r>
            <a:endParaRPr lang="en-GB" smtClean="0"/>
          </a:p>
          <a:p>
            <a:pPr lvl="1">
              <a:spcBef>
                <a:spcPct val="0"/>
              </a:spcBef>
              <a:spcAft>
                <a:spcPct val="0"/>
              </a:spcAft>
              <a:tabLst/>
            </a:pPr>
            <a:r>
              <a:rPr lang="en-US" b="1" smtClean="0"/>
              <a:t>You evaluate each proposal as submitted; meaning</a:t>
            </a:r>
            <a:r>
              <a:rPr lang="en-GB" b="1" smtClean="0"/>
              <a:t> on its own merit, not its potential if certain changes were to be made</a:t>
            </a:r>
          </a:p>
          <a:p>
            <a:pPr lvl="1">
              <a:spcBef>
                <a:spcPct val="0"/>
              </a:spcBef>
              <a:spcAft>
                <a:spcPct val="0"/>
              </a:spcAft>
              <a:tabLst/>
            </a:pPr>
            <a:endParaRPr lang="en-GB" smtClean="0"/>
          </a:p>
          <a:p>
            <a:pPr>
              <a:spcBef>
                <a:spcPct val="0"/>
              </a:spcBef>
            </a:pPr>
            <a:r>
              <a:rPr lang="en-US" i="1" smtClean="0"/>
              <a:t>Accuracy </a:t>
            </a:r>
            <a:endParaRPr lang="en-GB" smtClean="0"/>
          </a:p>
          <a:p>
            <a:pPr lvl="1">
              <a:spcBef>
                <a:spcPct val="0"/>
              </a:spcBef>
              <a:spcAft>
                <a:spcPct val="0"/>
              </a:spcAft>
              <a:tabLst/>
            </a:pPr>
            <a:r>
              <a:rPr lang="en-US" b="1" smtClean="0"/>
              <a:t>You make your judgment against the official evaluation criteria and the [call/topic] the proposal addresses, and nothing else</a:t>
            </a:r>
          </a:p>
          <a:p>
            <a:pPr lvl="1">
              <a:spcBef>
                <a:spcPct val="0"/>
              </a:spcBef>
              <a:spcAft>
                <a:spcPct val="0"/>
              </a:spcAft>
              <a:tabLst/>
            </a:pPr>
            <a:endParaRPr lang="en-GB" smtClean="0"/>
          </a:p>
          <a:p>
            <a:pPr>
              <a:spcBef>
                <a:spcPct val="0"/>
              </a:spcBef>
            </a:pPr>
            <a:r>
              <a:rPr lang="en-US" i="1" smtClean="0"/>
              <a:t>Consistency</a:t>
            </a:r>
            <a:endParaRPr lang="en-GB" smtClean="0"/>
          </a:p>
          <a:p>
            <a:pPr lvl="1">
              <a:spcBef>
                <a:spcPct val="0"/>
              </a:spcBef>
              <a:spcAft>
                <a:spcPct val="0"/>
              </a:spcAft>
              <a:tabLst/>
            </a:pPr>
            <a:r>
              <a:rPr lang="en-US" b="1" smtClean="0"/>
              <a:t>You apply the same standard of judgment to all proposals</a:t>
            </a:r>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539750" y="115888"/>
            <a:ext cx="8229600" cy="936625"/>
          </a:xfrm>
        </p:spPr>
        <p:txBody>
          <a:bodyPr/>
          <a:lstStyle/>
          <a:p>
            <a:r>
              <a:rPr lang="en-US" smtClean="0"/>
              <a:t>Confidentiality</a:t>
            </a:r>
            <a:r>
              <a:rPr lang="en-US" u="sng" smtClean="0"/>
              <a:t> </a:t>
            </a:r>
            <a:endParaRPr lang="fr-BE" sz="2000" smtClean="0"/>
          </a:p>
        </p:txBody>
      </p:sp>
      <p:sp>
        <p:nvSpPr>
          <p:cNvPr id="3" name="Content Placeholder 2"/>
          <p:cNvSpPr>
            <a:spLocks noGrp="1"/>
          </p:cNvSpPr>
          <p:nvPr>
            <p:ph idx="1"/>
          </p:nvPr>
        </p:nvSpPr>
        <p:spPr>
          <a:xfrm>
            <a:off x="539750" y="836613"/>
            <a:ext cx="8604250" cy="5113337"/>
          </a:xfrm>
        </p:spPr>
        <p:txBody>
          <a:bodyPr/>
          <a:lstStyle/>
          <a:p>
            <a:pPr marL="0" indent="0">
              <a:buFont typeface="Wingdings" panose="05000000000000000000" pitchFamily="2" charset="2"/>
              <a:buNone/>
              <a:defRPr/>
            </a:pPr>
            <a:r>
              <a:rPr lang="en-GB" dirty="0"/>
              <a:t>You must:</a:t>
            </a:r>
          </a:p>
          <a:p>
            <a:pPr>
              <a:defRPr/>
            </a:pPr>
            <a:r>
              <a:rPr lang="en-GB" dirty="0"/>
              <a:t>not discuss evaluation matters</a:t>
            </a:r>
            <a:r>
              <a:rPr lang="en-GB" b="0" dirty="0"/>
              <a:t>, such as the content of proposals, the evaluation results or the opinions of fellow experts, with anyone, including:</a:t>
            </a:r>
          </a:p>
          <a:p>
            <a:pPr lvl="1">
              <a:spcAft>
                <a:spcPts val="0"/>
              </a:spcAft>
              <a:defRPr/>
            </a:pPr>
            <a:r>
              <a:rPr lang="en-GB" sz="1400" dirty="0"/>
              <a:t>other experts or Commission/Agencies staff or any other person (e.g. colleagues, students…) not directly involved in the evaluation of the proposal</a:t>
            </a:r>
          </a:p>
          <a:p>
            <a:pPr lvl="1">
              <a:spcAft>
                <a:spcPts val="0"/>
              </a:spcAft>
              <a:defRPr/>
            </a:pPr>
            <a:r>
              <a:rPr lang="en-GB" sz="1400" i="1" dirty="0"/>
              <a:t>The sole exception</a:t>
            </a:r>
            <a:r>
              <a:rPr lang="en-GB" sz="1400" dirty="0"/>
              <a:t>: your fellow experts who are evaluating the same proposal in a consensus group or </a:t>
            </a:r>
            <a:r>
              <a:rPr lang="en-GB" sz="1400" dirty="0" smtClean="0"/>
              <a:t>Panel review</a:t>
            </a:r>
          </a:p>
          <a:p>
            <a:pPr lvl="1">
              <a:spcAft>
                <a:spcPts val="0"/>
              </a:spcAft>
              <a:defRPr/>
            </a:pPr>
            <a:endParaRPr lang="en-GB" sz="1400" dirty="0"/>
          </a:p>
          <a:p>
            <a:pPr>
              <a:defRPr/>
            </a:pPr>
            <a:r>
              <a:rPr lang="en-GB" dirty="0"/>
              <a:t>not contact partners in the consortium, sub-contractors or any third parties </a:t>
            </a:r>
          </a:p>
          <a:p>
            <a:pPr>
              <a:defRPr/>
            </a:pPr>
            <a:r>
              <a:rPr lang="en-GB" dirty="0"/>
              <a:t>not disclose the names of your fellow experts</a:t>
            </a:r>
          </a:p>
          <a:p>
            <a:pPr lvl="1">
              <a:spcAft>
                <a:spcPts val="0"/>
              </a:spcAft>
              <a:defRPr/>
            </a:pPr>
            <a:r>
              <a:rPr lang="en-GB" sz="1400" dirty="0"/>
              <a:t>The Commission publishes the names of the experts annually, but as a group, no link can be made between an expert and a </a:t>
            </a:r>
            <a:r>
              <a:rPr lang="en-GB" sz="1400" dirty="0" smtClean="0"/>
              <a:t>proposal</a:t>
            </a:r>
          </a:p>
          <a:p>
            <a:pPr lvl="1">
              <a:spcAft>
                <a:spcPts val="0"/>
              </a:spcAft>
              <a:defRPr/>
            </a:pPr>
            <a:endParaRPr lang="en-GB" sz="1400" dirty="0"/>
          </a:p>
          <a:p>
            <a:pPr>
              <a:defRPr/>
            </a:pPr>
            <a:r>
              <a:rPr lang="en-GB" dirty="0"/>
              <a:t>maintain the confidentiality of documents</a:t>
            </a:r>
            <a:r>
              <a:rPr lang="en-GB" sz="1600" b="0" dirty="0"/>
              <a:t>, paper or electronic, at all times and wherever you do your evaluation work (on-site or remotely)</a:t>
            </a:r>
          </a:p>
          <a:p>
            <a:pPr lvl="1">
              <a:spcAft>
                <a:spcPts val="0"/>
              </a:spcAft>
              <a:defRPr/>
            </a:pPr>
            <a:r>
              <a:rPr lang="en-GB" sz="1400" dirty="0"/>
              <a:t>Please take nothing </a:t>
            </a:r>
            <a:r>
              <a:rPr lang="en-GB" sz="1400" dirty="0" smtClean="0"/>
              <a:t>away from </a:t>
            </a:r>
            <a:r>
              <a:rPr lang="en-GB" sz="1400" dirty="0"/>
              <a:t>the evaluation building (be it paper or electronic)</a:t>
            </a:r>
          </a:p>
          <a:p>
            <a:pPr lvl="1">
              <a:spcAft>
                <a:spcPts val="0"/>
              </a:spcAft>
              <a:defRPr/>
            </a:pPr>
            <a:r>
              <a:rPr lang="en-GB" sz="1400" dirty="0"/>
              <a:t>Return, destroy or delete all confidential documents, paper or electronic, upon completing your work, as instructed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539750" y="115888"/>
            <a:ext cx="8229600" cy="936625"/>
          </a:xfrm>
        </p:spPr>
        <p:txBody>
          <a:bodyPr/>
          <a:lstStyle/>
          <a:p>
            <a:pPr marL="0" indent="0"/>
            <a:r>
              <a:rPr lang="en-GB" smtClean="0"/>
              <a:t>Conflicts of interest (COI) (1)</a:t>
            </a:r>
            <a:endParaRPr lang="fr-BE" sz="2000" smtClean="0"/>
          </a:p>
        </p:txBody>
      </p:sp>
      <p:sp>
        <p:nvSpPr>
          <p:cNvPr id="3" name="Content Placeholder 2"/>
          <p:cNvSpPr>
            <a:spLocks noGrp="1"/>
          </p:cNvSpPr>
          <p:nvPr>
            <p:ph idx="1"/>
          </p:nvPr>
        </p:nvSpPr>
        <p:spPr>
          <a:xfrm>
            <a:off x="539750" y="836613"/>
            <a:ext cx="8604250" cy="5113337"/>
          </a:xfrm>
        </p:spPr>
        <p:txBody>
          <a:bodyPr/>
          <a:lstStyle/>
          <a:p>
            <a:pPr marL="0" indent="0">
              <a:spcAft>
                <a:spcPts val="1200"/>
              </a:spcAft>
              <a:buFont typeface="Wingdings" panose="05000000000000000000" pitchFamily="2" charset="2"/>
              <a:buNone/>
              <a:defRPr/>
            </a:pPr>
            <a:r>
              <a:rPr lang="en-GB" sz="2400" dirty="0" smtClean="0"/>
              <a:t>You have a COI if </a:t>
            </a:r>
            <a:r>
              <a:rPr lang="en-GB" sz="2400" dirty="0"/>
              <a:t>you:</a:t>
            </a:r>
            <a:endParaRPr lang="en-US" sz="2400" dirty="0" smtClean="0"/>
          </a:p>
          <a:p>
            <a:pPr>
              <a:spcAft>
                <a:spcPts val="1200"/>
              </a:spcAft>
              <a:defRPr/>
            </a:pPr>
            <a:r>
              <a:rPr lang="en-US" dirty="0" smtClean="0"/>
              <a:t>were </a:t>
            </a:r>
            <a:r>
              <a:rPr lang="en-US" dirty="0"/>
              <a:t>involved in the preparation of the proposal</a:t>
            </a:r>
            <a:endParaRPr lang="en-GB" dirty="0"/>
          </a:p>
          <a:p>
            <a:pPr>
              <a:spcAft>
                <a:spcPts val="1200"/>
              </a:spcAft>
              <a:defRPr/>
            </a:pPr>
            <a:r>
              <a:rPr lang="en-US" dirty="0"/>
              <a:t>stand to benefit directly/indirectly if the proposal is successful</a:t>
            </a:r>
            <a:endParaRPr lang="en-GB" dirty="0"/>
          </a:p>
          <a:p>
            <a:pPr>
              <a:spcAft>
                <a:spcPts val="1200"/>
              </a:spcAft>
              <a:defRPr/>
            </a:pPr>
            <a:r>
              <a:rPr lang="en-US" dirty="0"/>
              <a:t>have a close family/personal relationship with someone involved in the proposal</a:t>
            </a:r>
            <a:endParaRPr lang="en-GB" dirty="0"/>
          </a:p>
          <a:p>
            <a:pPr>
              <a:spcAft>
                <a:spcPts val="1200"/>
              </a:spcAft>
              <a:defRPr/>
            </a:pPr>
            <a:r>
              <a:rPr lang="en-US" dirty="0"/>
              <a:t>are a director/trustee/partner of an applicant or involved in the management of an </a:t>
            </a:r>
            <a:r>
              <a:rPr lang="en-US" dirty="0" smtClean="0"/>
              <a:t>applicant's </a:t>
            </a:r>
            <a:r>
              <a:rPr lang="en-US" dirty="0" err="1"/>
              <a:t>organisation</a:t>
            </a:r>
            <a:endParaRPr lang="en-GB" dirty="0"/>
          </a:p>
          <a:p>
            <a:pPr>
              <a:spcAft>
                <a:spcPts val="1200"/>
              </a:spcAft>
              <a:defRPr/>
            </a:pPr>
            <a:r>
              <a:rPr lang="en-US" dirty="0"/>
              <a:t>are employed or contracted by an applicant or a </a:t>
            </a:r>
            <a:r>
              <a:rPr lang="en-US" dirty="0" smtClean="0"/>
              <a:t>named subcontractor</a:t>
            </a:r>
          </a:p>
          <a:p>
            <a:pPr>
              <a:spcAft>
                <a:spcPts val="1200"/>
              </a:spcAft>
              <a:defRPr/>
            </a:pPr>
            <a:r>
              <a:rPr lang="en-US" dirty="0"/>
              <a:t>are a member of a Horizon 2020 Advisory Group or </a:t>
            </a:r>
            <a:r>
              <a:rPr lang="en-US" dirty="0" err="1"/>
              <a:t>Programme</a:t>
            </a:r>
            <a:r>
              <a:rPr lang="en-US" dirty="0"/>
              <a:t> Committee   </a:t>
            </a:r>
            <a:endParaRPr lang="en-US" dirty="0" smtClean="0"/>
          </a:p>
          <a:p>
            <a:pPr>
              <a:spcAft>
                <a:spcPts val="1200"/>
              </a:spcAft>
              <a:defRPr/>
            </a:pPr>
            <a:r>
              <a:rPr lang="en-US" dirty="0"/>
              <a:t>are a National Contact Point or are directly working for the Enterprise Europe Network</a:t>
            </a:r>
            <a:endParaRPr lang="en-GB" dirty="0"/>
          </a:p>
          <a:p>
            <a:pPr>
              <a:spcAft>
                <a:spcPts val="1200"/>
              </a:spcAft>
              <a:defRPr/>
            </a:pPr>
            <a:endParaRPr lang="en-GB" dirty="0"/>
          </a:p>
          <a:p>
            <a:pPr>
              <a:spcAft>
                <a:spcPts val="1200"/>
              </a:spcAft>
              <a:defRPr/>
            </a:pP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539750" y="115888"/>
            <a:ext cx="8229600" cy="936625"/>
          </a:xfrm>
        </p:spPr>
        <p:txBody>
          <a:bodyPr/>
          <a:lstStyle/>
          <a:p>
            <a:r>
              <a:rPr lang="en-GB" smtClean="0"/>
              <a:t>Conflicts of interest (COI) (2)</a:t>
            </a:r>
            <a:endParaRPr lang="fr-BE" sz="2000" smtClean="0"/>
          </a:p>
        </p:txBody>
      </p:sp>
      <p:sp>
        <p:nvSpPr>
          <p:cNvPr id="3" name="Content Placeholder 2"/>
          <p:cNvSpPr>
            <a:spLocks noGrp="1"/>
          </p:cNvSpPr>
          <p:nvPr>
            <p:ph idx="1"/>
          </p:nvPr>
        </p:nvSpPr>
        <p:spPr>
          <a:xfrm>
            <a:off x="539750" y="836613"/>
            <a:ext cx="8604250" cy="5040312"/>
          </a:xfrm>
        </p:spPr>
        <p:txBody>
          <a:bodyPr/>
          <a:lstStyle/>
          <a:p>
            <a:pPr marL="0" indent="0">
              <a:spcBef>
                <a:spcPct val="0"/>
              </a:spcBef>
              <a:spcAft>
                <a:spcPts val="1200"/>
              </a:spcAft>
              <a:buFont typeface="Wingdings" panose="05000000000000000000" pitchFamily="2" charset="2"/>
              <a:buNone/>
            </a:pPr>
            <a:r>
              <a:rPr lang="en-GB" sz="2400" smtClean="0"/>
              <a:t>You have a COI if you:</a:t>
            </a:r>
            <a:endParaRPr lang="en-US" sz="2400" smtClean="0"/>
          </a:p>
          <a:p>
            <a:pPr marL="0" indent="0">
              <a:spcBef>
                <a:spcPct val="0"/>
              </a:spcBef>
              <a:spcAft>
                <a:spcPts val="1200"/>
              </a:spcAft>
            </a:pPr>
            <a:r>
              <a:rPr lang="en-US" smtClean="0"/>
              <a:t>act as a referee in the case of Marie </a:t>
            </a:r>
            <a:r>
              <a:rPr lang="en-GB" smtClean="0"/>
              <a:t>Skłodowska</a:t>
            </a:r>
            <a:r>
              <a:rPr lang="en-US" smtClean="0"/>
              <a:t> Curie Actions evaluators</a:t>
            </a:r>
            <a:endParaRPr lang="en-GB" smtClean="0"/>
          </a:p>
          <a:p>
            <a:pPr marL="0" indent="0">
              <a:spcBef>
                <a:spcPct val="0"/>
              </a:spcBef>
              <a:spcAft>
                <a:spcPts val="1200"/>
              </a:spcAft>
            </a:pPr>
            <a:r>
              <a:rPr lang="en-US" smtClean="0"/>
              <a:t>are in any other situation that compromises your impartiality such as:</a:t>
            </a:r>
            <a:endParaRPr lang="en-GB" smtClean="0"/>
          </a:p>
          <a:p>
            <a:pPr lvl="1">
              <a:spcBef>
                <a:spcPct val="0"/>
              </a:spcBef>
              <a:tabLst/>
            </a:pPr>
            <a:r>
              <a:rPr lang="en-US" smtClean="0"/>
              <a:t>were employed by an applicant or sub-contractor in the last 3 years</a:t>
            </a:r>
            <a:endParaRPr lang="en-GB" smtClean="0"/>
          </a:p>
          <a:p>
            <a:pPr lvl="1">
              <a:spcBef>
                <a:spcPct val="0"/>
              </a:spcBef>
              <a:tabLst/>
            </a:pPr>
            <a:r>
              <a:rPr lang="en-US" smtClean="0"/>
              <a:t>were involved in a grant agreement/decision, the membership of management structures or a research collaboration with an applicant in the last 3 years</a:t>
            </a:r>
            <a:endParaRPr lang="en-GB" smtClean="0"/>
          </a:p>
          <a:p>
            <a:pPr lvl="1">
              <a:spcBef>
                <a:spcPct val="0"/>
              </a:spcBef>
              <a:spcAft>
                <a:spcPts val="1200"/>
              </a:spcAft>
              <a:tabLst/>
            </a:pPr>
            <a:r>
              <a:rPr lang="en-US" smtClean="0"/>
              <a:t>are in any other situation that casts doubt on your impartiality or that could reasonably appear to do so</a:t>
            </a:r>
          </a:p>
          <a:p>
            <a:pPr marL="0" indent="0">
              <a:spcBef>
                <a:spcPct val="0"/>
              </a:spcBef>
              <a:spcAft>
                <a:spcPts val="1200"/>
              </a:spcAft>
              <a:buFont typeface="Wingdings" panose="05000000000000000000" pitchFamily="2" charset="2"/>
              <a:buNone/>
            </a:pPr>
            <a:r>
              <a:rPr lang="en-GB" smtClean="0"/>
              <a:t>COI conditions are spelled out in your </a:t>
            </a:r>
            <a:r>
              <a:rPr lang="en-GB" smtClean="0">
                <a:hlinkClick r:id="rId2"/>
              </a:rPr>
              <a:t>contract</a:t>
            </a:r>
            <a:r>
              <a:rPr lang="en-GB" smtClean="0"/>
              <a:t> and in the Code of Conduct (Annex 1)</a:t>
            </a:r>
          </a:p>
          <a:p>
            <a:pPr lvl="1">
              <a:spcBef>
                <a:spcPct val="0"/>
              </a:spcBef>
              <a:spcAft>
                <a:spcPts val="1200"/>
              </a:spcAft>
              <a:tabLst/>
            </a:pPr>
            <a:endParaRPr lang="fr-BE"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539750" y="115888"/>
            <a:ext cx="8229600" cy="936625"/>
          </a:xfrm>
        </p:spPr>
        <p:txBody>
          <a:bodyPr/>
          <a:lstStyle/>
          <a:p>
            <a:r>
              <a:rPr lang="en-US" smtClean="0"/>
              <a:t>Conflicts of interest </a:t>
            </a:r>
            <a:r>
              <a:rPr lang="en-US" sz="2400" smtClean="0"/>
              <a:t>(COI)</a:t>
            </a:r>
            <a:r>
              <a:rPr lang="en-US" u="sng" smtClean="0"/>
              <a:t> </a:t>
            </a:r>
            <a:endParaRPr lang="fr-BE" sz="2000" smtClean="0"/>
          </a:p>
        </p:txBody>
      </p:sp>
      <p:sp>
        <p:nvSpPr>
          <p:cNvPr id="29698" name="Content Placeholder 2"/>
          <p:cNvSpPr>
            <a:spLocks noGrp="1"/>
          </p:cNvSpPr>
          <p:nvPr>
            <p:ph idx="1"/>
          </p:nvPr>
        </p:nvSpPr>
        <p:spPr>
          <a:xfrm>
            <a:off x="539750" y="836613"/>
            <a:ext cx="8604250" cy="5113337"/>
          </a:xfrm>
        </p:spPr>
        <p:txBody>
          <a:bodyPr/>
          <a:lstStyle/>
          <a:p>
            <a:pPr>
              <a:spcBef>
                <a:spcPct val="0"/>
              </a:spcBef>
            </a:pPr>
            <a:r>
              <a:rPr lang="en-GB" smtClean="0"/>
              <a:t>You must inform the Commission/Agency as soon as you become aware of a COI </a:t>
            </a:r>
          </a:p>
          <a:p>
            <a:pPr lvl="1">
              <a:spcBef>
                <a:spcPct val="0"/>
              </a:spcBef>
              <a:tabLst/>
            </a:pPr>
            <a:r>
              <a:rPr lang="en-GB" smtClean="0"/>
              <a:t>before the signature of the contract</a:t>
            </a:r>
          </a:p>
          <a:p>
            <a:pPr lvl="1">
              <a:spcBef>
                <a:spcPct val="0"/>
              </a:spcBef>
              <a:tabLst/>
            </a:pPr>
            <a:r>
              <a:rPr lang="en-GB" smtClean="0"/>
              <a:t>upon receipt of proposals, or </a:t>
            </a:r>
          </a:p>
          <a:p>
            <a:pPr lvl="1">
              <a:spcBef>
                <a:spcPct val="0"/>
              </a:spcBef>
              <a:tabLst/>
            </a:pPr>
            <a:r>
              <a:rPr lang="en-GB" smtClean="0"/>
              <a:t>during the course of your work</a:t>
            </a:r>
          </a:p>
          <a:p>
            <a:pPr>
              <a:spcBef>
                <a:spcPct val="0"/>
              </a:spcBef>
            </a:pPr>
            <a:r>
              <a:rPr lang="en-GB" smtClean="0"/>
              <a:t>If there is a COI for a certain proposal you cannot evaluate it</a:t>
            </a:r>
          </a:p>
          <a:p>
            <a:pPr lvl="1">
              <a:spcBef>
                <a:spcPct val="0"/>
              </a:spcBef>
              <a:tabLst/>
            </a:pPr>
            <a:r>
              <a:rPr lang="en-GB" smtClean="0"/>
              <a:t>Neither individually</a:t>
            </a:r>
          </a:p>
          <a:p>
            <a:pPr lvl="1">
              <a:spcBef>
                <a:spcPct val="0"/>
              </a:spcBef>
              <a:tabLst/>
            </a:pPr>
            <a:r>
              <a:rPr lang="en-GB" smtClean="0"/>
              <a:t>Nor in the consensus group</a:t>
            </a:r>
          </a:p>
          <a:p>
            <a:pPr lvl="1">
              <a:spcBef>
                <a:spcPct val="0"/>
              </a:spcBef>
              <a:tabLst/>
            </a:pPr>
            <a:r>
              <a:rPr lang="en-GB" smtClean="0"/>
              <a:t>nor in the panel review</a:t>
            </a:r>
          </a:p>
          <a:p>
            <a:pPr lvl="1">
              <a:spcBef>
                <a:spcPct val="0"/>
              </a:spcBef>
              <a:tabLst/>
            </a:pPr>
            <a:r>
              <a:rPr lang="en-GB" smtClean="0"/>
              <a:t>The Commission will determine if there is a COI on a case-by-case basis and decide the course of action to follow</a:t>
            </a:r>
          </a:p>
          <a:p>
            <a:pPr>
              <a:spcBef>
                <a:spcPct val="0"/>
              </a:spcBef>
            </a:pPr>
            <a:r>
              <a:rPr lang="en-GB" smtClean="0"/>
              <a:t>If you knowingly hide a COI, you will be excluded </a:t>
            </a:r>
            <a:br>
              <a:rPr lang="en-GB" smtClean="0"/>
            </a:br>
            <a:r>
              <a:rPr lang="en-GB" smtClean="0"/>
              <a:t>from the evaluation and your work declared null and void</a:t>
            </a:r>
          </a:p>
          <a:p>
            <a:pPr lvl="1">
              <a:spcBef>
                <a:spcPct val="0"/>
              </a:spcBef>
              <a:tabLst/>
            </a:pPr>
            <a:r>
              <a:rPr lang="en-GB" smtClean="0"/>
              <a:t>The allowance/expenses you claimed may be reduced, rejected or recovered </a:t>
            </a:r>
          </a:p>
          <a:p>
            <a:pPr lvl="1">
              <a:spcBef>
                <a:spcPct val="0"/>
              </a:spcBef>
              <a:tabLst/>
            </a:pPr>
            <a:r>
              <a:rPr lang="en-GB" smtClean="0"/>
              <a:t>Your contract may be terminated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21" name="Straight Arrow Connector 104"/>
          <p:cNvCxnSpPr>
            <a:cxnSpLocks noChangeShapeType="1"/>
          </p:cNvCxnSpPr>
          <p:nvPr/>
        </p:nvCxnSpPr>
        <p:spPr bwMode="auto">
          <a:xfrm>
            <a:off x="1295400" y="1457325"/>
            <a:ext cx="0" cy="2563813"/>
          </a:xfrm>
          <a:prstGeom prst="straightConnector1">
            <a:avLst/>
          </a:prstGeom>
          <a:noFill/>
          <a:ln w="9525" algn="ctr">
            <a:solidFill>
              <a:schemeClr val="bg2"/>
            </a:solidFill>
            <a:round/>
            <a:headEnd/>
            <a:tailEnd/>
          </a:ln>
        </p:spPr>
      </p:cxnSp>
      <p:cxnSp>
        <p:nvCxnSpPr>
          <p:cNvPr id="30722" name="Straight Arrow Connector 91"/>
          <p:cNvCxnSpPr>
            <a:cxnSpLocks noChangeShapeType="1"/>
          </p:cNvCxnSpPr>
          <p:nvPr/>
        </p:nvCxnSpPr>
        <p:spPr bwMode="auto">
          <a:xfrm>
            <a:off x="2222500" y="1457325"/>
            <a:ext cx="0" cy="1709738"/>
          </a:xfrm>
          <a:prstGeom prst="straightConnector1">
            <a:avLst/>
          </a:prstGeom>
          <a:noFill/>
          <a:ln w="9525" algn="ctr">
            <a:solidFill>
              <a:srgbClr val="0070C0"/>
            </a:solidFill>
            <a:round/>
            <a:headEnd/>
            <a:tailEnd/>
          </a:ln>
        </p:spPr>
      </p:cxnSp>
      <p:cxnSp>
        <p:nvCxnSpPr>
          <p:cNvPr id="30723" name="Straight Arrow Connector 7182"/>
          <p:cNvCxnSpPr>
            <a:cxnSpLocks noChangeShapeType="1"/>
            <a:stCxn id="7181" idx="2"/>
          </p:cNvCxnSpPr>
          <p:nvPr/>
        </p:nvCxnSpPr>
        <p:spPr bwMode="auto">
          <a:xfrm>
            <a:off x="3198813" y="1474788"/>
            <a:ext cx="4762" cy="1400175"/>
          </a:xfrm>
          <a:prstGeom prst="straightConnector1">
            <a:avLst/>
          </a:prstGeom>
          <a:noFill/>
          <a:ln w="9525" algn="ctr">
            <a:solidFill>
              <a:srgbClr val="0070C0"/>
            </a:solidFill>
            <a:round/>
            <a:headEnd/>
            <a:tailEnd/>
          </a:ln>
        </p:spPr>
      </p:cxnSp>
      <p:cxnSp>
        <p:nvCxnSpPr>
          <p:cNvPr id="30724" name="Straight Arrow Connector 94"/>
          <p:cNvCxnSpPr>
            <a:cxnSpLocks noChangeShapeType="1"/>
          </p:cNvCxnSpPr>
          <p:nvPr/>
        </p:nvCxnSpPr>
        <p:spPr bwMode="auto">
          <a:xfrm>
            <a:off x="4167188" y="1457325"/>
            <a:ext cx="0" cy="1751013"/>
          </a:xfrm>
          <a:prstGeom prst="straightConnector1">
            <a:avLst/>
          </a:prstGeom>
          <a:noFill/>
          <a:ln w="9525" algn="ctr">
            <a:solidFill>
              <a:srgbClr val="0070C0"/>
            </a:solidFill>
            <a:round/>
            <a:headEnd/>
            <a:tailEnd/>
          </a:ln>
        </p:spPr>
      </p:cxnSp>
      <p:cxnSp>
        <p:nvCxnSpPr>
          <p:cNvPr id="30725" name="Straight Arrow Connector 97"/>
          <p:cNvCxnSpPr>
            <a:cxnSpLocks noChangeShapeType="1"/>
          </p:cNvCxnSpPr>
          <p:nvPr/>
        </p:nvCxnSpPr>
        <p:spPr bwMode="auto">
          <a:xfrm flipH="1">
            <a:off x="5111750" y="1457325"/>
            <a:ext cx="0" cy="2636838"/>
          </a:xfrm>
          <a:prstGeom prst="straightConnector1">
            <a:avLst/>
          </a:prstGeom>
          <a:noFill/>
          <a:ln w="9525" algn="ctr">
            <a:solidFill>
              <a:schemeClr val="bg2"/>
            </a:solidFill>
            <a:round/>
            <a:headEnd/>
            <a:tailEnd/>
          </a:ln>
        </p:spPr>
      </p:cxnSp>
      <p:sp>
        <p:nvSpPr>
          <p:cNvPr id="57" name="Right Arrow 56"/>
          <p:cNvSpPr/>
          <p:nvPr/>
        </p:nvSpPr>
        <p:spPr>
          <a:xfrm rot="16200000" flipH="1">
            <a:off x="2954338" y="5373687"/>
            <a:ext cx="503238" cy="360363"/>
          </a:xfrm>
          <a:prstGeom prst="rightArrow">
            <a:avLst/>
          </a:prstGeom>
          <a:solidFill>
            <a:srgbClr val="006666"/>
          </a:solidFill>
          <a:effectLst>
            <a:outerShdw blurRad="50800" dist="38100" dir="2700000" algn="tl" rotWithShape="0">
              <a:prstClr val="black">
                <a:alpha val="40000"/>
              </a:prstClr>
            </a:outerShdw>
          </a:effectLst>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51" name="Right Arrow 50"/>
          <p:cNvSpPr/>
          <p:nvPr/>
        </p:nvSpPr>
        <p:spPr>
          <a:xfrm rot="16200000" flipH="1">
            <a:off x="2693988" y="4878387"/>
            <a:ext cx="503238" cy="360363"/>
          </a:xfrm>
          <a:prstGeom prst="rightArrow">
            <a:avLst/>
          </a:prstGeom>
          <a:solidFill>
            <a:srgbClr val="006600"/>
          </a:solidFill>
          <a:effectLst>
            <a:outerShdw blurRad="50800" dist="38100" dir="2700000" algn="tl" rotWithShape="0">
              <a:prstClr val="black">
                <a:alpha val="40000"/>
              </a:prstClr>
            </a:outerShdw>
          </a:effectLst>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30728" name="Title 1"/>
          <p:cNvSpPr>
            <a:spLocks noGrp="1"/>
          </p:cNvSpPr>
          <p:nvPr>
            <p:ph type="title"/>
          </p:nvPr>
        </p:nvSpPr>
        <p:spPr>
          <a:xfrm>
            <a:off x="539750" y="115888"/>
            <a:ext cx="8229600" cy="936625"/>
          </a:xfrm>
        </p:spPr>
        <p:txBody>
          <a:bodyPr/>
          <a:lstStyle/>
          <a:p>
            <a:r>
              <a:rPr lang="en-US" smtClean="0"/>
              <a:t>Evaluation Process</a:t>
            </a:r>
            <a:endParaRPr lang="fr-BE" sz="2000" smtClean="0"/>
          </a:p>
        </p:txBody>
      </p:sp>
      <p:grpSp>
        <p:nvGrpSpPr>
          <p:cNvPr id="18" name="Group 17"/>
          <p:cNvGrpSpPr/>
          <p:nvPr/>
        </p:nvGrpSpPr>
        <p:grpSpPr>
          <a:xfrm>
            <a:off x="1403648" y="3190781"/>
            <a:ext cx="1429006" cy="917023"/>
            <a:chOff x="1187091" y="1989673"/>
            <a:chExt cx="1429006" cy="917023"/>
          </a:xfrm>
          <a:solidFill>
            <a:srgbClr val="0070C0"/>
          </a:solidFill>
        </p:grpSpPr>
        <p:sp>
          <p:nvSpPr>
            <p:cNvPr id="8" name="Right Arrow 7"/>
            <p:cNvSpPr/>
            <p:nvPr/>
          </p:nvSpPr>
          <p:spPr>
            <a:xfrm rot="2700000">
              <a:off x="2089268" y="2379867"/>
              <a:ext cx="503411" cy="550247"/>
            </a:xfrm>
            <a:prstGeom prst="rightArrow">
              <a:avLst/>
            </a:prstGeom>
            <a:grpFill/>
            <a:effectLst>
              <a:outerShdw blurRad="50800" dist="38100" dir="2700000" algn="tl" rotWithShape="0">
                <a:prstClr val="black">
                  <a:alpha val="40000"/>
                </a:prstClr>
              </a:outerShdw>
            </a:effectLst>
          </p:spPr>
          <p:txBody>
            <a:bodyPr anchor="ctr">
              <a:spAutoFit/>
            </a:bodyPr>
            <a:lstStyle/>
            <a:p>
              <a:pPr algn="ctr" defTabSz="457200" fontAlgn="auto">
                <a:spcBef>
                  <a:spcPts val="0"/>
                </a:spcBef>
                <a:spcAft>
                  <a:spcPts val="0"/>
                </a:spcAft>
                <a:defRPr/>
              </a:pPr>
              <a:endParaRPr lang="en-GB" sz="1200" dirty="0">
                <a:solidFill>
                  <a:schemeClr val="bg1"/>
                </a:solidFill>
                <a:ea typeface="Verdana" panose="020B0604030504040204" pitchFamily="34" charset="0"/>
                <a:cs typeface="Verdana" panose="020B0604030504040204" pitchFamily="34" charset="0"/>
              </a:endParaRPr>
            </a:p>
          </p:txBody>
        </p:sp>
        <p:sp>
          <p:nvSpPr>
            <p:cNvPr id="5" name="Rounded Rectangle 4"/>
            <p:cNvSpPr/>
            <p:nvPr/>
          </p:nvSpPr>
          <p:spPr>
            <a:xfrm>
              <a:off x="1187091" y="1989673"/>
              <a:ext cx="1138056" cy="585281"/>
            </a:xfrm>
            <a:prstGeom prst="roundRect">
              <a:avLst/>
            </a:prstGeom>
            <a:grpFill/>
            <a:ln>
              <a:solidFill>
                <a:schemeClr val="bg1"/>
              </a:solidFill>
            </a:ln>
            <a:effectLst>
              <a:outerShdw blurRad="50800" dist="38100" dir="5400000" algn="t" rotWithShape="0">
                <a:prstClr val="black">
                  <a:alpha val="40000"/>
                </a:prstClr>
              </a:outerShdw>
            </a:effectLst>
          </p:spPr>
          <p:txBody>
            <a:bodyPr wrap="none" anchor="ctr"/>
            <a:lstStyle/>
            <a:p>
              <a:pPr algn="ctr" defTabSz="457200" fontAlgn="auto">
                <a:spcBef>
                  <a:spcPts val="0"/>
                </a:spcBef>
                <a:spcAft>
                  <a:spcPts val="0"/>
                </a:spcAft>
                <a:defRPr/>
              </a:pPr>
              <a:r>
                <a:rPr lang="en-GB" sz="1200" dirty="0">
                  <a:solidFill>
                    <a:schemeClr val="bg1"/>
                  </a:solidFill>
                  <a:ea typeface="Verdana" panose="020B0604030504040204" pitchFamily="34" charset="0"/>
                  <a:cs typeface="Verdana" panose="020B0604030504040204" pitchFamily="34" charset="0"/>
                </a:rPr>
                <a:t>Individual </a:t>
              </a:r>
            </a:p>
            <a:p>
              <a:pPr algn="ctr" defTabSz="457200" fontAlgn="auto">
                <a:spcBef>
                  <a:spcPts val="0"/>
                </a:spcBef>
                <a:spcAft>
                  <a:spcPts val="0"/>
                </a:spcAft>
                <a:defRPr/>
              </a:pPr>
              <a:r>
                <a:rPr lang="en-GB" sz="1200" dirty="0">
                  <a:solidFill>
                    <a:schemeClr val="bg1"/>
                  </a:solidFill>
                  <a:ea typeface="Verdana" panose="020B0604030504040204" pitchFamily="34" charset="0"/>
                  <a:cs typeface="Verdana" panose="020B0604030504040204" pitchFamily="34" charset="0"/>
                </a:rPr>
                <a:t>Evaluation </a:t>
              </a:r>
            </a:p>
            <a:p>
              <a:pPr algn="ctr" defTabSz="457200" fontAlgn="auto">
                <a:spcBef>
                  <a:spcPts val="0"/>
                </a:spcBef>
                <a:spcAft>
                  <a:spcPts val="0"/>
                </a:spcAft>
                <a:defRPr/>
              </a:pPr>
              <a:r>
                <a:rPr lang="en-GB" sz="1200" dirty="0">
                  <a:solidFill>
                    <a:schemeClr val="bg1"/>
                  </a:solidFill>
                  <a:ea typeface="Verdana" panose="020B0604030504040204" pitchFamily="34" charset="0"/>
                  <a:cs typeface="Verdana" panose="020B0604030504040204" pitchFamily="34" charset="0"/>
                </a:rPr>
                <a:t>Report</a:t>
              </a:r>
            </a:p>
          </p:txBody>
        </p:sp>
      </p:grpSp>
      <p:grpSp>
        <p:nvGrpSpPr>
          <p:cNvPr id="17" name="Group 16"/>
          <p:cNvGrpSpPr/>
          <p:nvPr/>
        </p:nvGrpSpPr>
        <p:grpSpPr>
          <a:xfrm>
            <a:off x="2627784" y="2874807"/>
            <a:ext cx="1152127" cy="1026191"/>
            <a:chOff x="2287386" y="1700808"/>
            <a:chExt cx="1152127" cy="1026191"/>
          </a:xfrm>
          <a:solidFill>
            <a:srgbClr val="0070C0"/>
          </a:solidFill>
        </p:grpSpPr>
        <p:sp>
          <p:nvSpPr>
            <p:cNvPr id="48" name="Right Arrow 47"/>
            <p:cNvSpPr/>
            <p:nvPr/>
          </p:nvSpPr>
          <p:spPr>
            <a:xfrm rot="16200000" flipH="1">
              <a:off x="2614209" y="2200170"/>
              <a:ext cx="503411" cy="550247"/>
            </a:xfrm>
            <a:prstGeom prst="rightArrow">
              <a:avLst/>
            </a:prstGeom>
            <a:grpFill/>
            <a:effectLst>
              <a:outerShdw blurRad="50800" dist="38100" dir="2700000" algn="tl" rotWithShape="0">
                <a:prstClr val="black">
                  <a:alpha val="40000"/>
                </a:prstClr>
              </a:outerShdw>
            </a:effectLst>
          </p:spPr>
          <p:txBody>
            <a:bodyPr anchor="ctr">
              <a:spAutoFit/>
            </a:bodyPr>
            <a:lstStyle/>
            <a:p>
              <a:pPr algn="ctr" defTabSz="457200" fontAlgn="auto">
                <a:spcBef>
                  <a:spcPts val="0"/>
                </a:spcBef>
                <a:spcAft>
                  <a:spcPts val="0"/>
                </a:spcAft>
                <a:defRPr/>
              </a:pPr>
              <a:endParaRPr lang="en-GB" sz="1200" dirty="0">
                <a:solidFill>
                  <a:schemeClr val="bg1"/>
                </a:solidFill>
                <a:ea typeface="Verdana" panose="020B0604030504040204" pitchFamily="34" charset="0"/>
                <a:cs typeface="Verdana" panose="020B0604030504040204" pitchFamily="34" charset="0"/>
              </a:endParaRPr>
            </a:p>
          </p:txBody>
        </p:sp>
        <p:sp>
          <p:nvSpPr>
            <p:cNvPr id="49" name="Rounded Rectangle 48"/>
            <p:cNvSpPr/>
            <p:nvPr/>
          </p:nvSpPr>
          <p:spPr>
            <a:xfrm>
              <a:off x="2287386" y="1700808"/>
              <a:ext cx="1152127" cy="585281"/>
            </a:xfrm>
            <a:prstGeom prst="roundRect">
              <a:avLst/>
            </a:prstGeom>
            <a:grpFill/>
            <a:ln>
              <a:solidFill>
                <a:schemeClr val="bg1"/>
              </a:solidFill>
            </a:ln>
            <a:effectLst>
              <a:outerShdw blurRad="50800" dist="38100" dir="5400000" algn="t" rotWithShape="0">
                <a:prstClr val="black">
                  <a:alpha val="40000"/>
                </a:prstClr>
              </a:outerShdw>
            </a:effectLst>
          </p:spPr>
          <p:txBody>
            <a:bodyPr wrap="none" anchor="ctr"/>
            <a:lstStyle/>
            <a:p>
              <a:pPr algn="ctr" defTabSz="457200" fontAlgn="auto">
                <a:spcBef>
                  <a:spcPts val="0"/>
                </a:spcBef>
                <a:spcAft>
                  <a:spcPts val="0"/>
                </a:spcAft>
                <a:defRPr/>
              </a:pPr>
              <a:r>
                <a:rPr lang="en-GB" sz="1200" dirty="0">
                  <a:solidFill>
                    <a:schemeClr val="bg1"/>
                  </a:solidFill>
                  <a:ea typeface="Verdana" panose="020B0604030504040204" pitchFamily="34" charset="0"/>
                  <a:cs typeface="Verdana" panose="020B0604030504040204" pitchFamily="34" charset="0"/>
                </a:rPr>
                <a:t>Individual</a:t>
              </a:r>
              <a:r>
                <a:rPr lang="fr-BE" sz="1200" dirty="0">
                  <a:solidFill>
                    <a:schemeClr val="bg1"/>
                  </a:solidFill>
                  <a:ea typeface="Verdana" panose="020B0604030504040204" pitchFamily="34" charset="0"/>
                  <a:cs typeface="Verdana" panose="020B0604030504040204" pitchFamily="34" charset="0"/>
                </a:rPr>
                <a:t> </a:t>
              </a:r>
            </a:p>
            <a:p>
              <a:pPr algn="ctr" defTabSz="457200" fontAlgn="auto">
                <a:spcBef>
                  <a:spcPts val="0"/>
                </a:spcBef>
                <a:spcAft>
                  <a:spcPts val="0"/>
                </a:spcAft>
                <a:defRPr/>
              </a:pPr>
              <a:r>
                <a:rPr lang="en-GB" sz="1200" dirty="0">
                  <a:solidFill>
                    <a:schemeClr val="bg1"/>
                  </a:solidFill>
                  <a:ea typeface="Verdana" panose="020B0604030504040204" pitchFamily="34" charset="0"/>
                  <a:cs typeface="Verdana" panose="020B0604030504040204" pitchFamily="34" charset="0"/>
                </a:rPr>
                <a:t>Evaluation</a:t>
              </a:r>
              <a:r>
                <a:rPr lang="fr-BE" sz="1200" dirty="0">
                  <a:solidFill>
                    <a:schemeClr val="bg1"/>
                  </a:solidFill>
                  <a:ea typeface="Verdana" panose="020B0604030504040204" pitchFamily="34" charset="0"/>
                  <a:cs typeface="Verdana" panose="020B0604030504040204" pitchFamily="34" charset="0"/>
                </a:rPr>
                <a:t> </a:t>
              </a:r>
            </a:p>
            <a:p>
              <a:pPr algn="ctr" defTabSz="457200" fontAlgn="auto">
                <a:spcBef>
                  <a:spcPts val="0"/>
                </a:spcBef>
                <a:spcAft>
                  <a:spcPts val="0"/>
                </a:spcAft>
                <a:defRPr/>
              </a:pPr>
              <a:r>
                <a:rPr lang="fr-BE" sz="1200" dirty="0">
                  <a:solidFill>
                    <a:schemeClr val="bg1"/>
                  </a:solidFill>
                  <a:ea typeface="Verdana" panose="020B0604030504040204" pitchFamily="34" charset="0"/>
                  <a:cs typeface="Verdana" panose="020B0604030504040204" pitchFamily="34" charset="0"/>
                </a:rPr>
                <a:t>Report</a:t>
              </a:r>
              <a:endParaRPr lang="en-GB" sz="1200" dirty="0">
                <a:solidFill>
                  <a:schemeClr val="bg1"/>
                </a:solidFill>
                <a:ea typeface="Verdana" panose="020B0604030504040204" pitchFamily="34" charset="0"/>
                <a:cs typeface="Verdana" panose="020B0604030504040204" pitchFamily="34" charset="0"/>
              </a:endParaRPr>
            </a:p>
          </p:txBody>
        </p:sp>
      </p:grpSp>
      <p:grpSp>
        <p:nvGrpSpPr>
          <p:cNvPr id="10" name="Group 9"/>
          <p:cNvGrpSpPr/>
          <p:nvPr/>
        </p:nvGrpSpPr>
        <p:grpSpPr>
          <a:xfrm>
            <a:off x="3634712" y="3209040"/>
            <a:ext cx="1369335" cy="929945"/>
            <a:chOff x="3134899" y="2000169"/>
            <a:chExt cx="1369335" cy="929945"/>
          </a:xfrm>
          <a:solidFill>
            <a:srgbClr val="0070C0"/>
          </a:solidFill>
        </p:grpSpPr>
        <p:sp>
          <p:nvSpPr>
            <p:cNvPr id="47" name="Right Arrow 46"/>
            <p:cNvSpPr/>
            <p:nvPr/>
          </p:nvSpPr>
          <p:spPr>
            <a:xfrm rot="18900000" flipH="1">
              <a:off x="3134899" y="2379867"/>
              <a:ext cx="503411" cy="550247"/>
            </a:xfrm>
            <a:prstGeom prst="rightArrow">
              <a:avLst/>
            </a:prstGeom>
            <a:grpFill/>
            <a:effectLst>
              <a:outerShdw blurRad="50800" dist="38100" dir="2700000" algn="tl" rotWithShape="0">
                <a:prstClr val="black">
                  <a:alpha val="40000"/>
                </a:prstClr>
              </a:outerShdw>
            </a:effectLst>
          </p:spPr>
          <p:txBody>
            <a:bodyPr anchor="ctr">
              <a:spAutoFit/>
            </a:bodyPr>
            <a:lstStyle/>
            <a:p>
              <a:pPr algn="ctr" defTabSz="457200" fontAlgn="auto">
                <a:spcBef>
                  <a:spcPts val="0"/>
                </a:spcBef>
                <a:spcAft>
                  <a:spcPts val="0"/>
                </a:spcAft>
                <a:defRPr/>
              </a:pPr>
              <a:endParaRPr lang="en-GB" sz="1200" dirty="0">
                <a:solidFill>
                  <a:schemeClr val="bg1"/>
                </a:solidFill>
                <a:ea typeface="Verdana" panose="020B0604030504040204" pitchFamily="34" charset="0"/>
                <a:cs typeface="Verdana" panose="020B0604030504040204" pitchFamily="34" charset="0"/>
              </a:endParaRPr>
            </a:p>
          </p:txBody>
        </p:sp>
        <p:sp>
          <p:nvSpPr>
            <p:cNvPr id="50" name="Rounded Rectangle 49"/>
            <p:cNvSpPr/>
            <p:nvPr/>
          </p:nvSpPr>
          <p:spPr>
            <a:xfrm>
              <a:off x="3385507" y="2000169"/>
              <a:ext cx="1118727" cy="585281"/>
            </a:xfrm>
            <a:prstGeom prst="roundRect">
              <a:avLst/>
            </a:prstGeom>
            <a:grpFill/>
            <a:ln>
              <a:solidFill>
                <a:schemeClr val="bg1"/>
              </a:solidFill>
            </a:ln>
            <a:effectLst>
              <a:outerShdw blurRad="50800" dist="38100" dir="5400000" algn="t" rotWithShape="0">
                <a:prstClr val="black">
                  <a:alpha val="40000"/>
                </a:prstClr>
              </a:outerShdw>
            </a:effectLst>
          </p:spPr>
          <p:txBody>
            <a:bodyPr wrap="none" anchor="ctr"/>
            <a:lstStyle/>
            <a:p>
              <a:pPr algn="ctr" defTabSz="457200" fontAlgn="auto">
                <a:spcBef>
                  <a:spcPts val="0"/>
                </a:spcBef>
                <a:spcAft>
                  <a:spcPts val="0"/>
                </a:spcAft>
                <a:defRPr/>
              </a:pPr>
              <a:r>
                <a:rPr lang="en-GB" sz="1200" dirty="0">
                  <a:solidFill>
                    <a:schemeClr val="bg1"/>
                  </a:solidFill>
                  <a:ea typeface="Verdana" panose="020B0604030504040204" pitchFamily="34" charset="0"/>
                  <a:cs typeface="Verdana" panose="020B0604030504040204" pitchFamily="34" charset="0"/>
                </a:rPr>
                <a:t>Individual </a:t>
              </a:r>
            </a:p>
            <a:p>
              <a:pPr algn="ctr" defTabSz="457200" fontAlgn="auto">
                <a:spcBef>
                  <a:spcPts val="0"/>
                </a:spcBef>
                <a:spcAft>
                  <a:spcPts val="0"/>
                </a:spcAft>
                <a:defRPr/>
              </a:pPr>
              <a:r>
                <a:rPr lang="en-GB" sz="1200" dirty="0">
                  <a:solidFill>
                    <a:schemeClr val="bg1"/>
                  </a:solidFill>
                  <a:ea typeface="Verdana" panose="020B0604030504040204" pitchFamily="34" charset="0"/>
                  <a:cs typeface="Verdana" panose="020B0604030504040204" pitchFamily="34" charset="0"/>
                </a:rPr>
                <a:t>Evaluation </a:t>
              </a:r>
            </a:p>
            <a:p>
              <a:pPr algn="ctr" defTabSz="457200" fontAlgn="auto">
                <a:spcBef>
                  <a:spcPts val="0"/>
                </a:spcBef>
                <a:spcAft>
                  <a:spcPts val="0"/>
                </a:spcAft>
                <a:defRPr/>
              </a:pPr>
              <a:r>
                <a:rPr lang="en-GB" sz="1200" dirty="0">
                  <a:solidFill>
                    <a:schemeClr val="bg1"/>
                  </a:solidFill>
                  <a:ea typeface="Verdana" panose="020B0604030504040204" pitchFamily="34" charset="0"/>
                  <a:cs typeface="Verdana" panose="020B0604030504040204" pitchFamily="34" charset="0"/>
                </a:rPr>
                <a:t>Report</a:t>
              </a:r>
            </a:p>
          </p:txBody>
        </p:sp>
      </p:grpSp>
      <p:sp>
        <p:nvSpPr>
          <p:cNvPr id="9" name="Oval 8"/>
          <p:cNvSpPr/>
          <p:nvPr/>
        </p:nvSpPr>
        <p:spPr>
          <a:xfrm>
            <a:off x="2486025" y="4030663"/>
            <a:ext cx="1439863" cy="1439862"/>
          </a:xfrm>
          <a:prstGeom prst="ellipse">
            <a:avLst/>
          </a:prstGeom>
          <a:solidFill>
            <a:srgbClr val="33CC33"/>
          </a:solidFill>
          <a:ln>
            <a:solidFill>
              <a:schemeClr val="bg1"/>
            </a:solidFill>
          </a:ln>
          <a:effectLst>
            <a:outerShdw blurRad="50800" dist="38100" dir="5400000" algn="t" rotWithShape="0">
              <a:prstClr val="black">
                <a:alpha val="40000"/>
              </a:prstClr>
            </a:outerShdw>
          </a:effectLst>
        </p:spPr>
        <p:txBody>
          <a:bodyPr wrap="none" anchor="ctr"/>
          <a:lstStyle/>
          <a:p>
            <a:pPr algn="ctr" defTabSz="457200" fontAlgn="auto">
              <a:spcBef>
                <a:spcPts val="0"/>
              </a:spcBef>
              <a:spcAft>
                <a:spcPts val="0"/>
              </a:spcAft>
              <a:defRPr/>
            </a:pPr>
            <a:r>
              <a:rPr lang="en-GB" sz="1200" b="0" dirty="0">
                <a:solidFill>
                  <a:schemeClr val="tx1"/>
                </a:solidFill>
                <a:ea typeface="Verdana" panose="020B0604030504040204" pitchFamily="34" charset="0"/>
                <a:cs typeface="Verdana" panose="020B0604030504040204" pitchFamily="34" charset="0"/>
              </a:rPr>
              <a:t>Consensus </a:t>
            </a:r>
            <a:br>
              <a:rPr lang="en-GB" sz="1200" b="0" dirty="0">
                <a:solidFill>
                  <a:schemeClr val="tx1"/>
                </a:solidFill>
                <a:ea typeface="Verdana" panose="020B0604030504040204" pitchFamily="34" charset="0"/>
                <a:cs typeface="Verdana" panose="020B0604030504040204" pitchFamily="34" charset="0"/>
              </a:rPr>
            </a:br>
            <a:r>
              <a:rPr lang="en-GB" sz="1200" b="0" dirty="0">
                <a:solidFill>
                  <a:schemeClr val="tx1"/>
                </a:solidFill>
                <a:ea typeface="Verdana" panose="020B0604030504040204" pitchFamily="34" charset="0"/>
                <a:cs typeface="Verdana" panose="020B0604030504040204" pitchFamily="34" charset="0"/>
              </a:rPr>
              <a:t>group</a:t>
            </a:r>
          </a:p>
        </p:txBody>
      </p:sp>
      <p:sp>
        <p:nvSpPr>
          <p:cNvPr id="52" name="Rounded Rectangle 51"/>
          <p:cNvSpPr/>
          <p:nvPr/>
        </p:nvSpPr>
        <p:spPr>
          <a:xfrm>
            <a:off x="2557463" y="5876925"/>
            <a:ext cx="1296987" cy="576263"/>
          </a:xfrm>
          <a:prstGeom prst="roundRect">
            <a:avLst/>
          </a:prstGeom>
          <a:solidFill>
            <a:srgbClr val="0070C0"/>
          </a:solidFill>
          <a:ln>
            <a:solidFill>
              <a:schemeClr val="bg1"/>
            </a:solidFill>
          </a:ln>
          <a:effectLst>
            <a:outerShdw blurRad="50800" dist="38100" dir="5400000" algn="t" rotWithShape="0">
              <a:prstClr val="black">
                <a:alpha val="40000"/>
              </a:prstClr>
            </a:outerShdw>
          </a:effectLst>
        </p:spPr>
        <p:txBody>
          <a:bodyPr wrap="none" anchor="ctr"/>
          <a:lstStyle/>
          <a:p>
            <a:pPr algn="ctr" defTabSz="457200" fontAlgn="auto">
              <a:spcBef>
                <a:spcPts val="0"/>
              </a:spcBef>
              <a:spcAft>
                <a:spcPts val="0"/>
              </a:spcAft>
              <a:defRPr/>
            </a:pPr>
            <a:r>
              <a:rPr lang="en-GB" sz="1200" dirty="0">
                <a:solidFill>
                  <a:schemeClr val="bg1"/>
                </a:solidFill>
                <a:ea typeface="Verdana" panose="020B0604030504040204" pitchFamily="34" charset="0"/>
                <a:cs typeface="Verdana" panose="020B0604030504040204" pitchFamily="34" charset="0"/>
              </a:rPr>
              <a:t>Consensus </a:t>
            </a:r>
          </a:p>
          <a:p>
            <a:pPr algn="ctr" defTabSz="457200" fontAlgn="auto">
              <a:spcBef>
                <a:spcPts val="0"/>
              </a:spcBef>
              <a:spcAft>
                <a:spcPts val="0"/>
              </a:spcAft>
              <a:defRPr/>
            </a:pPr>
            <a:r>
              <a:rPr lang="en-GB" sz="1200" dirty="0">
                <a:solidFill>
                  <a:schemeClr val="bg1"/>
                </a:solidFill>
                <a:ea typeface="Verdana" panose="020B0604030504040204" pitchFamily="34" charset="0"/>
                <a:cs typeface="Verdana" panose="020B0604030504040204" pitchFamily="34" charset="0"/>
              </a:rPr>
              <a:t>Report</a:t>
            </a:r>
          </a:p>
        </p:txBody>
      </p:sp>
      <p:grpSp>
        <p:nvGrpSpPr>
          <p:cNvPr id="20" name="Group 19"/>
          <p:cNvGrpSpPr/>
          <p:nvPr/>
        </p:nvGrpSpPr>
        <p:grpSpPr>
          <a:xfrm>
            <a:off x="3995936" y="4094070"/>
            <a:ext cx="1581445" cy="807692"/>
            <a:chOff x="4283403" y="2809909"/>
            <a:chExt cx="1581445" cy="807692"/>
          </a:xfrm>
          <a:solidFill>
            <a:schemeClr val="bg1">
              <a:lumMod val="85000"/>
            </a:schemeClr>
          </a:solidFill>
        </p:grpSpPr>
        <p:sp>
          <p:nvSpPr>
            <p:cNvPr id="53" name="Right Arrow 52"/>
            <p:cNvSpPr/>
            <p:nvPr/>
          </p:nvSpPr>
          <p:spPr>
            <a:xfrm rot="19934973" flipH="1">
              <a:off x="4283403" y="3067354"/>
              <a:ext cx="503411" cy="550247"/>
            </a:xfrm>
            <a:prstGeom prst="rightArrow">
              <a:avLst/>
            </a:prstGeom>
            <a:grpFill/>
            <a:effectLst>
              <a:outerShdw blurRad="50800" dist="38100" dir="2700000" algn="tl" rotWithShape="0">
                <a:prstClr val="black">
                  <a:alpha val="40000"/>
                </a:prstClr>
              </a:outerShdw>
            </a:effectLst>
          </p:spPr>
          <p:txBody>
            <a:bodyPr anchor="ctr">
              <a:spAutoFit/>
            </a:bodyPr>
            <a:lstStyle/>
            <a:p>
              <a:pPr algn="ctr" defTabSz="457200" fontAlgn="auto">
                <a:spcBef>
                  <a:spcPts val="0"/>
                </a:spcBef>
                <a:spcAft>
                  <a:spcPts val="0"/>
                </a:spcAft>
                <a:defRPr/>
              </a:pPr>
              <a:endParaRPr lang="en-GB" sz="1200" b="0" dirty="0">
                <a:solidFill>
                  <a:schemeClr val="bg2">
                    <a:lumMod val="75000"/>
                  </a:schemeClr>
                </a:solidFill>
                <a:ea typeface="Verdana" panose="020B0604030504040204" pitchFamily="34" charset="0"/>
                <a:cs typeface="Verdana" panose="020B0604030504040204" pitchFamily="34" charset="0"/>
              </a:endParaRPr>
            </a:p>
          </p:txBody>
        </p:sp>
        <p:sp>
          <p:nvSpPr>
            <p:cNvPr id="54" name="Rounded Rectangle 53"/>
            <p:cNvSpPr/>
            <p:nvPr/>
          </p:nvSpPr>
          <p:spPr>
            <a:xfrm>
              <a:off x="4656331" y="2809909"/>
              <a:ext cx="1208517" cy="585281"/>
            </a:xfrm>
            <a:prstGeom prst="roundRect">
              <a:avLst/>
            </a:prstGeom>
            <a:grpFill/>
            <a:ln>
              <a:solidFill>
                <a:schemeClr val="bg1"/>
              </a:solidFill>
            </a:ln>
            <a:effectLst>
              <a:outerShdw blurRad="50800" dist="38100" dir="5400000" algn="t" rotWithShape="0">
                <a:prstClr val="black">
                  <a:alpha val="40000"/>
                </a:prstClr>
              </a:outerShdw>
            </a:effectLst>
          </p:spPr>
          <p:txBody>
            <a:bodyPr anchor="ctr"/>
            <a:lstStyle/>
            <a:p>
              <a:pPr algn="ctr" defTabSz="457200" fontAlgn="auto">
                <a:spcBef>
                  <a:spcPts val="0"/>
                </a:spcBef>
                <a:spcAft>
                  <a:spcPts val="0"/>
                </a:spcAft>
                <a:defRPr/>
              </a:pPr>
              <a:r>
                <a:rPr lang="en-GB" sz="1200" b="0" dirty="0">
                  <a:solidFill>
                    <a:schemeClr val="bg2">
                      <a:lumMod val="75000"/>
                    </a:schemeClr>
                  </a:solidFill>
                  <a:ea typeface="Verdana" panose="020B0604030504040204" pitchFamily="34" charset="0"/>
                  <a:cs typeface="Verdana" panose="020B0604030504040204" pitchFamily="34" charset="0"/>
                </a:rPr>
                <a:t>Individual </a:t>
              </a:r>
            </a:p>
            <a:p>
              <a:pPr algn="ctr" defTabSz="457200" fontAlgn="auto">
                <a:spcBef>
                  <a:spcPts val="0"/>
                </a:spcBef>
                <a:spcAft>
                  <a:spcPts val="0"/>
                </a:spcAft>
                <a:defRPr/>
              </a:pPr>
              <a:r>
                <a:rPr lang="en-GB" sz="1200" b="0" dirty="0">
                  <a:solidFill>
                    <a:schemeClr val="bg2">
                      <a:lumMod val="75000"/>
                    </a:schemeClr>
                  </a:solidFill>
                  <a:ea typeface="Verdana" panose="020B0604030504040204" pitchFamily="34" charset="0"/>
                  <a:cs typeface="Verdana" panose="020B0604030504040204" pitchFamily="34" charset="0"/>
                </a:rPr>
                <a:t>Evaluation </a:t>
              </a:r>
            </a:p>
            <a:p>
              <a:pPr algn="ctr" defTabSz="457200" fontAlgn="auto">
                <a:spcBef>
                  <a:spcPts val="0"/>
                </a:spcBef>
                <a:spcAft>
                  <a:spcPts val="0"/>
                </a:spcAft>
                <a:defRPr/>
              </a:pPr>
              <a:r>
                <a:rPr lang="en-GB" sz="1200" b="0" dirty="0">
                  <a:solidFill>
                    <a:schemeClr val="bg2">
                      <a:lumMod val="75000"/>
                    </a:schemeClr>
                  </a:solidFill>
                  <a:ea typeface="Verdana" panose="020B0604030504040204" pitchFamily="34" charset="0"/>
                  <a:cs typeface="Verdana" panose="020B0604030504040204" pitchFamily="34" charset="0"/>
                </a:rPr>
                <a:t>Report</a:t>
              </a:r>
            </a:p>
          </p:txBody>
        </p:sp>
      </p:grpSp>
      <p:grpSp>
        <p:nvGrpSpPr>
          <p:cNvPr id="19" name="Group 18"/>
          <p:cNvGrpSpPr/>
          <p:nvPr/>
        </p:nvGrpSpPr>
        <p:grpSpPr>
          <a:xfrm>
            <a:off x="827584" y="4021684"/>
            <a:ext cx="1520480" cy="790697"/>
            <a:chOff x="548376" y="2829072"/>
            <a:chExt cx="1520480" cy="790697"/>
          </a:xfrm>
          <a:solidFill>
            <a:schemeClr val="bg1">
              <a:lumMod val="85000"/>
            </a:schemeClr>
          </a:solidFill>
        </p:grpSpPr>
        <p:sp>
          <p:nvSpPr>
            <p:cNvPr id="55" name="Right Arrow 54"/>
            <p:cNvSpPr/>
            <p:nvPr/>
          </p:nvSpPr>
          <p:spPr>
            <a:xfrm rot="1665027">
              <a:off x="1565445" y="3069522"/>
              <a:ext cx="503411" cy="550247"/>
            </a:xfrm>
            <a:prstGeom prst="rightArrow">
              <a:avLst/>
            </a:prstGeom>
            <a:grpFill/>
            <a:effectLst>
              <a:outerShdw blurRad="50800" dist="38100" dir="2700000" algn="tl" rotWithShape="0">
                <a:prstClr val="black">
                  <a:alpha val="40000"/>
                </a:prstClr>
              </a:outerShdw>
            </a:effectLst>
          </p:spPr>
          <p:txBody>
            <a:bodyPr anchor="ctr">
              <a:spAutoFit/>
            </a:bodyPr>
            <a:lstStyle/>
            <a:p>
              <a:pPr algn="ctr" defTabSz="457200" fontAlgn="auto">
                <a:spcBef>
                  <a:spcPts val="0"/>
                </a:spcBef>
                <a:spcAft>
                  <a:spcPts val="0"/>
                </a:spcAft>
                <a:defRPr/>
              </a:pPr>
              <a:endParaRPr lang="en-GB" sz="1200" b="0" dirty="0">
                <a:solidFill>
                  <a:schemeClr val="bg2">
                    <a:lumMod val="75000"/>
                  </a:schemeClr>
                </a:solidFill>
                <a:ea typeface="Verdana" panose="020B0604030504040204" pitchFamily="34" charset="0"/>
                <a:cs typeface="Verdana" panose="020B0604030504040204" pitchFamily="34" charset="0"/>
              </a:endParaRPr>
            </a:p>
          </p:txBody>
        </p:sp>
        <p:sp>
          <p:nvSpPr>
            <p:cNvPr id="56" name="Rounded Rectangle 55"/>
            <p:cNvSpPr/>
            <p:nvPr/>
          </p:nvSpPr>
          <p:spPr>
            <a:xfrm flipH="1">
              <a:off x="548376" y="2829072"/>
              <a:ext cx="1144720" cy="585281"/>
            </a:xfrm>
            <a:prstGeom prst="roundRect">
              <a:avLst/>
            </a:prstGeom>
            <a:grpFill/>
            <a:ln>
              <a:solidFill>
                <a:schemeClr val="bg1"/>
              </a:solidFill>
            </a:ln>
            <a:effectLst>
              <a:outerShdw blurRad="50800" dist="38100" dir="5400000" algn="t" rotWithShape="0">
                <a:prstClr val="black">
                  <a:alpha val="40000"/>
                </a:prstClr>
              </a:outerShdw>
            </a:effectLst>
          </p:spPr>
          <p:txBody>
            <a:bodyPr anchor="ctr"/>
            <a:lstStyle/>
            <a:p>
              <a:pPr algn="ctr" defTabSz="457200" fontAlgn="auto">
                <a:spcBef>
                  <a:spcPts val="0"/>
                </a:spcBef>
                <a:spcAft>
                  <a:spcPts val="0"/>
                </a:spcAft>
                <a:defRPr/>
              </a:pPr>
              <a:r>
                <a:rPr lang="en-GB" sz="1200" b="0" dirty="0">
                  <a:solidFill>
                    <a:schemeClr val="bg2">
                      <a:lumMod val="75000"/>
                    </a:schemeClr>
                  </a:solidFill>
                  <a:ea typeface="Verdana" panose="020B0604030504040204" pitchFamily="34" charset="0"/>
                  <a:cs typeface="Verdana" panose="020B0604030504040204" pitchFamily="34" charset="0"/>
                </a:rPr>
                <a:t>Individual </a:t>
              </a:r>
            </a:p>
            <a:p>
              <a:pPr algn="ctr" defTabSz="457200" fontAlgn="auto">
                <a:spcBef>
                  <a:spcPts val="0"/>
                </a:spcBef>
                <a:spcAft>
                  <a:spcPts val="0"/>
                </a:spcAft>
                <a:defRPr/>
              </a:pPr>
              <a:r>
                <a:rPr lang="en-GB" sz="1200" b="0" dirty="0">
                  <a:solidFill>
                    <a:schemeClr val="bg2">
                      <a:lumMod val="75000"/>
                    </a:schemeClr>
                  </a:solidFill>
                  <a:ea typeface="Verdana" panose="020B0604030504040204" pitchFamily="34" charset="0"/>
                  <a:cs typeface="Verdana" panose="020B0604030504040204" pitchFamily="34" charset="0"/>
                </a:rPr>
                <a:t>Evaluation </a:t>
              </a:r>
            </a:p>
            <a:p>
              <a:pPr algn="ctr" defTabSz="457200" fontAlgn="auto">
                <a:spcBef>
                  <a:spcPts val="0"/>
                </a:spcBef>
                <a:spcAft>
                  <a:spcPts val="0"/>
                </a:spcAft>
                <a:defRPr/>
              </a:pPr>
              <a:r>
                <a:rPr lang="en-GB" sz="1200" b="0" dirty="0">
                  <a:solidFill>
                    <a:schemeClr val="bg2">
                      <a:lumMod val="75000"/>
                    </a:schemeClr>
                  </a:solidFill>
                  <a:ea typeface="Verdana" panose="020B0604030504040204" pitchFamily="34" charset="0"/>
                  <a:cs typeface="Verdana" panose="020B0604030504040204" pitchFamily="34" charset="0"/>
                </a:rPr>
                <a:t>Report</a:t>
              </a:r>
            </a:p>
          </p:txBody>
        </p:sp>
      </p:grpSp>
      <p:sp>
        <p:nvSpPr>
          <p:cNvPr id="23" name="Oval Callout 22"/>
          <p:cNvSpPr/>
          <p:nvPr/>
        </p:nvSpPr>
        <p:spPr>
          <a:xfrm>
            <a:off x="1898650" y="1844675"/>
            <a:ext cx="647700" cy="623888"/>
          </a:xfrm>
          <a:prstGeom prst="wedgeEllipseCallout">
            <a:avLst>
              <a:gd name="adj1" fmla="val 973"/>
              <a:gd name="adj2" fmla="val 74488"/>
            </a:avLst>
          </a:prstGeom>
          <a:solidFill>
            <a:srgbClr val="33CC33"/>
          </a:solidFill>
          <a:ln>
            <a:solidFill>
              <a:schemeClr val="bg1"/>
            </a:solidFill>
          </a:ln>
          <a:effectLst>
            <a:outerShdw blurRad="50800" dist="38100" dir="5400000" algn="t" rotWithShape="0">
              <a:prstClr val="black">
                <a:alpha val="40000"/>
              </a:prstClr>
            </a:outerShdw>
          </a:effectLst>
        </p:spPr>
        <p:txBody>
          <a:bodyPr wrap="none" anchor="ctr"/>
          <a:lstStyle/>
          <a:p>
            <a:pPr algn="ctr" defTabSz="457200" fontAlgn="auto">
              <a:spcBef>
                <a:spcPts val="0"/>
              </a:spcBef>
              <a:spcAft>
                <a:spcPts val="0"/>
              </a:spcAft>
              <a:defRPr/>
            </a:pPr>
            <a:r>
              <a:rPr lang="en-GB" sz="1200" b="0" dirty="0">
                <a:solidFill>
                  <a:schemeClr val="tx1"/>
                </a:solidFill>
                <a:ea typeface="Verdana" panose="020B0604030504040204" pitchFamily="34" charset="0"/>
                <a:cs typeface="Verdana" panose="020B0604030504040204" pitchFamily="34" charset="0"/>
              </a:rPr>
              <a:t>Expert</a:t>
            </a:r>
          </a:p>
        </p:txBody>
      </p:sp>
      <p:sp>
        <p:nvSpPr>
          <p:cNvPr id="64" name="Oval Callout 63"/>
          <p:cNvSpPr/>
          <p:nvPr/>
        </p:nvSpPr>
        <p:spPr>
          <a:xfrm>
            <a:off x="2882900" y="1858963"/>
            <a:ext cx="647700" cy="623887"/>
          </a:xfrm>
          <a:prstGeom prst="wedgeEllipseCallout">
            <a:avLst>
              <a:gd name="adj1" fmla="val -129"/>
              <a:gd name="adj2" fmla="val 75251"/>
            </a:avLst>
          </a:prstGeom>
          <a:solidFill>
            <a:srgbClr val="33CC33"/>
          </a:solidFill>
          <a:ln>
            <a:solidFill>
              <a:schemeClr val="bg1"/>
            </a:solidFill>
          </a:ln>
          <a:effectLst>
            <a:outerShdw blurRad="50800" dist="38100" dir="5400000" algn="t" rotWithShape="0">
              <a:prstClr val="black">
                <a:alpha val="40000"/>
              </a:prstClr>
            </a:outerShdw>
          </a:effectLst>
        </p:spPr>
        <p:txBody>
          <a:bodyPr wrap="none" anchor="ctr"/>
          <a:lstStyle/>
          <a:p>
            <a:pPr algn="ctr" defTabSz="457200" fontAlgn="auto">
              <a:spcBef>
                <a:spcPts val="0"/>
              </a:spcBef>
              <a:spcAft>
                <a:spcPts val="0"/>
              </a:spcAft>
              <a:defRPr/>
            </a:pPr>
            <a:r>
              <a:rPr lang="en-GB" sz="1200" b="0" dirty="0">
                <a:solidFill>
                  <a:schemeClr val="tx1"/>
                </a:solidFill>
                <a:ea typeface="Verdana" panose="020B0604030504040204" pitchFamily="34" charset="0"/>
                <a:cs typeface="Verdana" panose="020B0604030504040204" pitchFamily="34" charset="0"/>
              </a:rPr>
              <a:t>Expert</a:t>
            </a:r>
          </a:p>
        </p:txBody>
      </p:sp>
      <p:sp>
        <p:nvSpPr>
          <p:cNvPr id="65" name="Oval Callout 64"/>
          <p:cNvSpPr/>
          <p:nvPr/>
        </p:nvSpPr>
        <p:spPr>
          <a:xfrm>
            <a:off x="3843338" y="1844675"/>
            <a:ext cx="647700" cy="623888"/>
          </a:xfrm>
          <a:prstGeom prst="wedgeEllipseCallout">
            <a:avLst>
              <a:gd name="adj1" fmla="val -129"/>
              <a:gd name="adj2" fmla="val 74870"/>
            </a:avLst>
          </a:prstGeom>
          <a:solidFill>
            <a:srgbClr val="33CC33"/>
          </a:solidFill>
          <a:ln>
            <a:solidFill>
              <a:schemeClr val="bg1"/>
            </a:solidFill>
          </a:ln>
          <a:effectLst>
            <a:outerShdw blurRad="50800" dist="38100" dir="5400000" algn="t" rotWithShape="0">
              <a:prstClr val="black">
                <a:alpha val="40000"/>
              </a:prstClr>
            </a:outerShdw>
          </a:effectLst>
        </p:spPr>
        <p:txBody>
          <a:bodyPr wrap="none" anchor="ctr"/>
          <a:lstStyle/>
          <a:p>
            <a:pPr algn="ctr" defTabSz="457200" fontAlgn="auto">
              <a:spcBef>
                <a:spcPts val="0"/>
              </a:spcBef>
              <a:spcAft>
                <a:spcPts val="0"/>
              </a:spcAft>
              <a:defRPr/>
            </a:pPr>
            <a:r>
              <a:rPr lang="en-GB" sz="1200" b="0" dirty="0">
                <a:solidFill>
                  <a:schemeClr val="tx1"/>
                </a:solidFill>
                <a:ea typeface="Verdana" panose="020B0604030504040204" pitchFamily="34" charset="0"/>
                <a:cs typeface="Verdana" panose="020B0604030504040204" pitchFamily="34" charset="0"/>
              </a:rPr>
              <a:t>Expert</a:t>
            </a:r>
          </a:p>
        </p:txBody>
      </p:sp>
      <p:sp>
        <p:nvSpPr>
          <p:cNvPr id="66" name="Oval Callout 65"/>
          <p:cNvSpPr/>
          <p:nvPr/>
        </p:nvSpPr>
        <p:spPr>
          <a:xfrm>
            <a:off x="4787900" y="1844675"/>
            <a:ext cx="647700" cy="623888"/>
          </a:xfrm>
          <a:prstGeom prst="wedgeEllipseCallout">
            <a:avLst>
              <a:gd name="adj1" fmla="val 238"/>
              <a:gd name="adj2" fmla="val 74106"/>
            </a:avLst>
          </a:prstGeom>
          <a:solidFill>
            <a:schemeClr val="bg1">
              <a:lumMod val="85000"/>
            </a:schemeClr>
          </a:solidFill>
          <a:ln>
            <a:solidFill>
              <a:schemeClr val="bg1"/>
            </a:solidFill>
          </a:ln>
          <a:effectLst>
            <a:outerShdw blurRad="50800" dist="38100" dir="5400000" algn="t" rotWithShape="0">
              <a:prstClr val="black">
                <a:alpha val="40000"/>
              </a:prstClr>
            </a:outerShdw>
          </a:effectLst>
        </p:spPr>
        <p:txBody>
          <a:bodyPr wrap="none" anchor="ctr"/>
          <a:lstStyle/>
          <a:p>
            <a:pPr algn="ctr" defTabSz="457200" fontAlgn="auto">
              <a:spcBef>
                <a:spcPts val="0"/>
              </a:spcBef>
              <a:spcAft>
                <a:spcPts val="0"/>
              </a:spcAft>
              <a:defRPr/>
            </a:pPr>
            <a:r>
              <a:rPr lang="en-GB" sz="1200" b="0" dirty="0">
                <a:solidFill>
                  <a:schemeClr val="bg2">
                    <a:lumMod val="75000"/>
                  </a:schemeClr>
                </a:solidFill>
                <a:ea typeface="Verdana" panose="020B0604030504040204" pitchFamily="34" charset="0"/>
                <a:cs typeface="Verdana" panose="020B0604030504040204" pitchFamily="34" charset="0"/>
              </a:rPr>
              <a:t>Expert</a:t>
            </a:r>
          </a:p>
        </p:txBody>
      </p:sp>
      <p:sp>
        <p:nvSpPr>
          <p:cNvPr id="67" name="Oval Callout 66"/>
          <p:cNvSpPr/>
          <p:nvPr/>
        </p:nvSpPr>
        <p:spPr>
          <a:xfrm>
            <a:off x="971550" y="1844675"/>
            <a:ext cx="647700" cy="623888"/>
          </a:xfrm>
          <a:prstGeom prst="wedgeEllipseCallout">
            <a:avLst>
              <a:gd name="adj1" fmla="val 605"/>
              <a:gd name="adj2" fmla="val 74488"/>
            </a:avLst>
          </a:prstGeom>
          <a:solidFill>
            <a:schemeClr val="bg1">
              <a:lumMod val="85000"/>
            </a:schemeClr>
          </a:solidFill>
          <a:ln>
            <a:solidFill>
              <a:schemeClr val="bg1"/>
            </a:solidFill>
          </a:ln>
          <a:effectLst>
            <a:outerShdw blurRad="50800" dist="38100" dir="5400000" algn="t" rotWithShape="0">
              <a:prstClr val="black">
                <a:alpha val="40000"/>
              </a:prstClr>
            </a:outerShdw>
          </a:effectLst>
        </p:spPr>
        <p:txBody>
          <a:bodyPr wrap="none" anchor="ctr"/>
          <a:lstStyle/>
          <a:p>
            <a:pPr algn="ctr" defTabSz="457200" fontAlgn="auto">
              <a:spcBef>
                <a:spcPts val="0"/>
              </a:spcBef>
              <a:spcAft>
                <a:spcPts val="0"/>
              </a:spcAft>
              <a:defRPr/>
            </a:pPr>
            <a:r>
              <a:rPr lang="en-GB" sz="1200" b="0" dirty="0">
                <a:solidFill>
                  <a:schemeClr val="bg2">
                    <a:lumMod val="75000"/>
                  </a:schemeClr>
                </a:solidFill>
                <a:ea typeface="Verdana" panose="020B0604030504040204" pitchFamily="34" charset="0"/>
                <a:cs typeface="Verdana" panose="020B0604030504040204" pitchFamily="34" charset="0"/>
              </a:rPr>
              <a:t>Expert</a:t>
            </a:r>
          </a:p>
        </p:txBody>
      </p:sp>
      <p:sp>
        <p:nvSpPr>
          <p:cNvPr id="30741" name="TextBox 25"/>
          <p:cNvSpPr txBox="1">
            <a:spLocks noChangeArrowheads="1"/>
          </p:cNvSpPr>
          <p:nvPr/>
        </p:nvSpPr>
        <p:spPr bwMode="auto">
          <a:xfrm>
            <a:off x="6804025" y="2025650"/>
            <a:ext cx="1728788" cy="261938"/>
          </a:xfrm>
          <a:prstGeom prst="rect">
            <a:avLst/>
          </a:prstGeom>
          <a:noFill/>
          <a:ln w="9525">
            <a:noFill/>
            <a:miter lim="800000"/>
            <a:headEnd/>
            <a:tailEnd/>
          </a:ln>
        </p:spPr>
        <p:txBody>
          <a:bodyPr>
            <a:spAutoFit/>
          </a:bodyPr>
          <a:lstStyle/>
          <a:p>
            <a:pPr defTabSz="457200"/>
            <a:r>
              <a:rPr lang="en-GB" sz="1100" b="0">
                <a:solidFill>
                  <a:schemeClr val="tx1"/>
                </a:solidFill>
              </a:rPr>
              <a:t>Minimum 3 experts</a:t>
            </a:r>
          </a:p>
        </p:txBody>
      </p:sp>
      <p:cxnSp>
        <p:nvCxnSpPr>
          <p:cNvPr id="30742" name="Straight Connector 27"/>
          <p:cNvCxnSpPr>
            <a:cxnSpLocks noChangeShapeType="1"/>
            <a:stCxn id="30741" idx="1"/>
          </p:cNvCxnSpPr>
          <p:nvPr/>
        </p:nvCxnSpPr>
        <p:spPr bwMode="auto">
          <a:xfrm flipH="1">
            <a:off x="5867400" y="2157413"/>
            <a:ext cx="936625" cy="0"/>
          </a:xfrm>
          <a:prstGeom prst="line">
            <a:avLst/>
          </a:prstGeom>
          <a:noFill/>
          <a:ln w="9525" algn="ctr">
            <a:solidFill>
              <a:schemeClr val="tx1"/>
            </a:solidFill>
            <a:round/>
            <a:headEnd/>
            <a:tailEnd/>
          </a:ln>
        </p:spPr>
      </p:cxnSp>
      <p:sp>
        <p:nvSpPr>
          <p:cNvPr id="30743" name="TextBox 75"/>
          <p:cNvSpPr txBox="1">
            <a:spLocks noChangeArrowheads="1"/>
          </p:cNvSpPr>
          <p:nvPr/>
        </p:nvSpPr>
        <p:spPr bwMode="auto">
          <a:xfrm>
            <a:off x="6804025" y="3284538"/>
            <a:ext cx="1728788" cy="261937"/>
          </a:xfrm>
          <a:prstGeom prst="rect">
            <a:avLst/>
          </a:prstGeom>
          <a:noFill/>
          <a:ln w="9525">
            <a:noFill/>
            <a:miter lim="800000"/>
            <a:headEnd/>
            <a:tailEnd/>
          </a:ln>
        </p:spPr>
        <p:txBody>
          <a:bodyPr>
            <a:spAutoFit/>
          </a:bodyPr>
          <a:lstStyle/>
          <a:p>
            <a:pPr defTabSz="457200"/>
            <a:r>
              <a:rPr lang="en-GB" sz="1100" b="0">
                <a:solidFill>
                  <a:schemeClr val="tx1"/>
                </a:solidFill>
              </a:rPr>
              <a:t>Individual evaluation</a:t>
            </a:r>
          </a:p>
        </p:txBody>
      </p:sp>
      <p:cxnSp>
        <p:nvCxnSpPr>
          <p:cNvPr id="30744" name="Straight Connector 76"/>
          <p:cNvCxnSpPr>
            <a:cxnSpLocks noChangeShapeType="1"/>
            <a:stCxn id="30743" idx="1"/>
          </p:cNvCxnSpPr>
          <p:nvPr/>
        </p:nvCxnSpPr>
        <p:spPr bwMode="auto">
          <a:xfrm flipH="1">
            <a:off x="5867400" y="3416300"/>
            <a:ext cx="936625" cy="0"/>
          </a:xfrm>
          <a:prstGeom prst="line">
            <a:avLst/>
          </a:prstGeom>
          <a:noFill/>
          <a:ln w="9525" algn="ctr">
            <a:solidFill>
              <a:schemeClr val="tx1"/>
            </a:solidFill>
            <a:round/>
            <a:headEnd/>
            <a:tailEnd/>
          </a:ln>
        </p:spPr>
      </p:cxnSp>
      <p:sp>
        <p:nvSpPr>
          <p:cNvPr id="30745" name="TextBox 77"/>
          <p:cNvSpPr txBox="1">
            <a:spLocks noChangeArrowheads="1"/>
          </p:cNvSpPr>
          <p:nvPr/>
        </p:nvSpPr>
        <p:spPr bwMode="auto">
          <a:xfrm>
            <a:off x="6804025" y="4724400"/>
            <a:ext cx="1728788" cy="261938"/>
          </a:xfrm>
          <a:prstGeom prst="rect">
            <a:avLst/>
          </a:prstGeom>
          <a:noFill/>
          <a:ln w="9525">
            <a:noFill/>
            <a:miter lim="800000"/>
            <a:headEnd/>
            <a:tailEnd/>
          </a:ln>
        </p:spPr>
        <p:txBody>
          <a:bodyPr>
            <a:spAutoFit/>
          </a:bodyPr>
          <a:lstStyle/>
          <a:p>
            <a:pPr defTabSz="457200"/>
            <a:r>
              <a:rPr lang="en-GB" sz="1100" b="0">
                <a:solidFill>
                  <a:schemeClr val="tx1"/>
                </a:solidFill>
              </a:rPr>
              <a:t>Consensus</a:t>
            </a:r>
          </a:p>
        </p:txBody>
      </p:sp>
      <p:cxnSp>
        <p:nvCxnSpPr>
          <p:cNvPr id="30746" name="Straight Connector 78"/>
          <p:cNvCxnSpPr>
            <a:cxnSpLocks noChangeShapeType="1"/>
            <a:stCxn id="30745" idx="1"/>
          </p:cNvCxnSpPr>
          <p:nvPr/>
        </p:nvCxnSpPr>
        <p:spPr bwMode="auto">
          <a:xfrm flipH="1">
            <a:off x="5867400" y="4856163"/>
            <a:ext cx="936625" cy="0"/>
          </a:xfrm>
          <a:prstGeom prst="line">
            <a:avLst/>
          </a:prstGeom>
          <a:noFill/>
          <a:ln w="9525" algn="ctr">
            <a:solidFill>
              <a:schemeClr val="tx1"/>
            </a:solidFill>
            <a:round/>
            <a:headEnd/>
            <a:tailEnd/>
          </a:ln>
        </p:spPr>
      </p:cxnSp>
      <p:sp>
        <p:nvSpPr>
          <p:cNvPr id="7181" name="Rounded Rectangle 7180"/>
          <p:cNvSpPr/>
          <p:nvPr/>
        </p:nvSpPr>
        <p:spPr>
          <a:xfrm>
            <a:off x="1035050" y="1135063"/>
            <a:ext cx="4329113" cy="339725"/>
          </a:xfrm>
          <a:prstGeom prst="roundRect">
            <a:avLst/>
          </a:prstGeom>
          <a:solidFill>
            <a:srgbClr val="0070C0"/>
          </a:solidFill>
          <a:effectLst>
            <a:outerShdw blurRad="50800" dist="38100" dir="2700000" algn="tl" rotWithShape="0">
              <a:prstClr val="black">
                <a:alpha val="40000"/>
              </a:prstClr>
            </a:outerShdw>
          </a:effectLst>
        </p:spPr>
        <p:txBody>
          <a:bodyPr anchor="ctr">
            <a:spAutoFit/>
          </a:bodyPr>
          <a:lstStyle/>
          <a:p>
            <a:pPr algn="ctr" defTabSz="457200" fontAlgn="auto">
              <a:spcBef>
                <a:spcPts val="0"/>
              </a:spcBef>
              <a:spcAft>
                <a:spcPts val="0"/>
              </a:spcAft>
              <a:defRPr/>
            </a:pPr>
            <a:r>
              <a:rPr lang="en-GB" sz="1400" dirty="0">
                <a:solidFill>
                  <a:schemeClr val="bg1"/>
                </a:solidFill>
                <a:ea typeface="Verdana" panose="020B0604030504040204" pitchFamily="34" charset="0"/>
                <a:cs typeface="Verdana" panose="020B0604030504040204" pitchFamily="34" charset="0"/>
              </a:rPr>
              <a:t>Proposal</a:t>
            </a:r>
          </a:p>
        </p:txBody>
      </p:sp>
      <p:sp>
        <p:nvSpPr>
          <p:cNvPr id="30748" name="TextBox 107"/>
          <p:cNvSpPr txBox="1">
            <a:spLocks noChangeArrowheads="1"/>
          </p:cNvSpPr>
          <p:nvPr/>
        </p:nvSpPr>
        <p:spPr bwMode="auto">
          <a:xfrm>
            <a:off x="6804025" y="1150938"/>
            <a:ext cx="1728788" cy="261937"/>
          </a:xfrm>
          <a:prstGeom prst="rect">
            <a:avLst/>
          </a:prstGeom>
          <a:noFill/>
          <a:ln w="9525">
            <a:noFill/>
            <a:miter lim="800000"/>
            <a:headEnd/>
            <a:tailEnd/>
          </a:ln>
        </p:spPr>
        <p:txBody>
          <a:bodyPr>
            <a:spAutoFit/>
          </a:bodyPr>
          <a:lstStyle/>
          <a:p>
            <a:pPr defTabSz="457200"/>
            <a:r>
              <a:rPr lang="en-GB" sz="1100" b="0">
                <a:solidFill>
                  <a:schemeClr val="tx1"/>
                </a:solidFill>
              </a:rPr>
              <a:t>Eligible proposal</a:t>
            </a:r>
          </a:p>
        </p:txBody>
      </p:sp>
      <p:cxnSp>
        <p:nvCxnSpPr>
          <p:cNvPr id="30749" name="Straight Connector 108"/>
          <p:cNvCxnSpPr>
            <a:cxnSpLocks noChangeShapeType="1"/>
            <a:stCxn id="30748" idx="1"/>
          </p:cNvCxnSpPr>
          <p:nvPr/>
        </p:nvCxnSpPr>
        <p:spPr bwMode="auto">
          <a:xfrm flipH="1">
            <a:off x="5867400" y="1282700"/>
            <a:ext cx="936625" cy="0"/>
          </a:xfrm>
          <a:prstGeom prst="line">
            <a:avLst/>
          </a:prstGeom>
          <a:noFill/>
          <a:ln w="9525" algn="ctr">
            <a:solidFill>
              <a:schemeClr val="tx1"/>
            </a:solidFill>
            <a:round/>
            <a:headEnd/>
            <a:tailEnd/>
          </a:ln>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539750" y="115888"/>
            <a:ext cx="8229600" cy="936625"/>
          </a:xfrm>
        </p:spPr>
        <p:txBody>
          <a:bodyPr/>
          <a:lstStyle/>
          <a:p>
            <a:r>
              <a:rPr lang="en-US" smtClean="0"/>
              <a:t>Admissibility and eligibility checks</a:t>
            </a:r>
            <a:endParaRPr lang="fr-BE" sz="2000" smtClean="0"/>
          </a:p>
        </p:txBody>
      </p:sp>
      <p:sp>
        <p:nvSpPr>
          <p:cNvPr id="31746" name="Content Placeholder 2"/>
          <p:cNvSpPr>
            <a:spLocks noGrp="1"/>
          </p:cNvSpPr>
          <p:nvPr>
            <p:ph idx="1"/>
          </p:nvPr>
        </p:nvSpPr>
        <p:spPr>
          <a:xfrm>
            <a:off x="539750" y="836613"/>
            <a:ext cx="8496300" cy="5113337"/>
          </a:xfrm>
        </p:spPr>
        <p:txBody>
          <a:bodyPr/>
          <a:lstStyle/>
          <a:p>
            <a:pPr>
              <a:spcBef>
                <a:spcPct val="0"/>
              </a:spcBef>
            </a:pPr>
            <a:r>
              <a:rPr lang="en-US" smtClean="0"/>
              <a:t>Admissibility is checked by the Commission/Agency:</a:t>
            </a:r>
            <a:endParaRPr lang="en-GB" smtClean="0"/>
          </a:p>
          <a:p>
            <a:pPr lvl="1">
              <a:spcBef>
                <a:spcPct val="0"/>
              </a:spcBef>
              <a:tabLst/>
            </a:pPr>
            <a:r>
              <a:rPr lang="en-GB" smtClean="0"/>
              <a:t>Readable, accessible and printable </a:t>
            </a:r>
          </a:p>
          <a:p>
            <a:pPr lvl="1">
              <a:spcBef>
                <a:spcPct val="0"/>
              </a:spcBef>
              <a:tabLst/>
            </a:pPr>
            <a:r>
              <a:rPr lang="en-GB" smtClean="0"/>
              <a:t>Completeness of proposal </a:t>
            </a:r>
            <a:br>
              <a:rPr lang="en-GB" smtClean="0"/>
            </a:br>
            <a:r>
              <a:rPr lang="en-GB" smtClean="0"/>
              <a:t>presence of all requested forms</a:t>
            </a:r>
          </a:p>
          <a:p>
            <a:pPr lvl="1">
              <a:spcBef>
                <a:spcPct val="0"/>
              </a:spcBef>
              <a:tabLst/>
            </a:pPr>
            <a:r>
              <a:rPr lang="en-GB" smtClean="0"/>
              <a:t>Plan for exploitation and dissemination of results </a:t>
            </a:r>
            <a:br>
              <a:rPr lang="en-GB" smtClean="0"/>
            </a:br>
            <a:r>
              <a:rPr lang="en-GB" smtClean="0"/>
              <a:t>(unless otherwise specified in the WP)</a:t>
            </a:r>
          </a:p>
          <a:p>
            <a:pPr lvl="1">
              <a:spcBef>
                <a:spcPct val="0"/>
              </a:spcBef>
              <a:tabLst/>
            </a:pPr>
            <a:endParaRPr lang="en-GB" smtClean="0"/>
          </a:p>
          <a:p>
            <a:pPr>
              <a:spcBef>
                <a:spcPct val="0"/>
              </a:spcBef>
            </a:pPr>
            <a:r>
              <a:rPr lang="en-US" smtClean="0"/>
              <a:t>Eligibility should already have been checked by the Commission/Agency:</a:t>
            </a:r>
            <a:endParaRPr lang="en-GB" smtClean="0"/>
          </a:p>
          <a:p>
            <a:pPr lvl="1">
              <a:spcBef>
                <a:spcPct val="0"/>
              </a:spcBef>
              <a:tabLst/>
            </a:pPr>
            <a:r>
              <a:rPr lang="en-GB" smtClean="0"/>
              <a:t>Minimum number of partners as set out in the call conditions</a:t>
            </a:r>
          </a:p>
          <a:p>
            <a:pPr lvl="1">
              <a:spcBef>
                <a:spcPct val="0"/>
              </a:spcBef>
              <a:tabLst/>
            </a:pPr>
            <a:r>
              <a:rPr lang="en-GB" smtClean="0"/>
              <a:t>“Out of scope” - a</a:t>
            </a:r>
            <a:r>
              <a:rPr lang="en-US" smtClean="0"/>
              <a:t> proposal will only be deemed ineligible in clear-cut cases</a:t>
            </a:r>
            <a:endParaRPr lang="en-GB" smtClean="0"/>
          </a:p>
          <a:p>
            <a:pPr lvl="1">
              <a:spcBef>
                <a:spcPct val="0"/>
              </a:spcBef>
              <a:tabLst/>
            </a:pPr>
            <a:r>
              <a:rPr lang="en-GB" smtClean="0"/>
              <a:t>Other criteria may apply on a call-by-call basis as set out in the call conditions</a:t>
            </a:r>
          </a:p>
          <a:p>
            <a:pPr>
              <a:spcBef>
                <a:spcPct val="0"/>
              </a:spcBef>
            </a:pPr>
            <a:r>
              <a:rPr lang="en-US" smtClean="0"/>
              <a:t>However, if you spot an issue relating to eligibility when evaluating a proposal, please inform the Commission/Agency</a:t>
            </a:r>
            <a:endParaRPr lang="en-GB" smtClean="0"/>
          </a:p>
        </p:txBody>
      </p:sp>
      <p:sp>
        <p:nvSpPr>
          <p:cNvPr id="4" name="Rounded Rectangular Callout 3"/>
          <p:cNvSpPr/>
          <p:nvPr/>
        </p:nvSpPr>
        <p:spPr>
          <a:xfrm>
            <a:off x="6443663" y="1412875"/>
            <a:ext cx="2155825" cy="1001713"/>
          </a:xfrm>
          <a:prstGeom prst="wedgeRoundRectCallout">
            <a:avLst>
              <a:gd name="adj1" fmla="val -119036"/>
              <a:gd name="adj2" fmla="val -49640"/>
              <a:gd name="adj3" fmla="val 16667"/>
            </a:avLst>
          </a:prstGeom>
          <a:solidFill>
            <a:srgbClr val="0070C0"/>
          </a:solidFill>
        </p:spPr>
        <p:txBody>
          <a:bodyPr anchor="ctr"/>
          <a:lstStyle/>
          <a:p>
            <a:pPr algn="ctr" defTabSz="457200" fontAlgn="auto">
              <a:spcBef>
                <a:spcPts val="0"/>
              </a:spcBef>
              <a:spcAft>
                <a:spcPts val="0"/>
              </a:spcAft>
              <a:defRPr/>
            </a:pPr>
            <a:r>
              <a:rPr lang="en-US" sz="1050" dirty="0">
                <a:solidFill>
                  <a:srgbClr val="FFC000"/>
                </a:solidFill>
                <a:ea typeface="Verdana" panose="020B0604030504040204" pitchFamily="34" charset="0"/>
                <a:cs typeface="Verdana" panose="020B0604030504040204" pitchFamily="34" charset="0"/>
              </a:rPr>
              <a:t>Page limits: </a:t>
            </a:r>
            <a:r>
              <a:rPr lang="en-US" sz="1050" dirty="0">
                <a:solidFill>
                  <a:schemeClr val="bg1"/>
                </a:solidFill>
                <a:ea typeface="Verdana" panose="020B0604030504040204" pitchFamily="34" charset="0"/>
                <a:cs typeface="Verdana" panose="020B0604030504040204" pitchFamily="34" charset="0"/>
              </a:rPr>
              <a:t>Clearly set out in electronic system; excess page marked with a watermark</a:t>
            </a:r>
            <a:endParaRPr lang="en-GB" sz="1050" dirty="0">
              <a:solidFill>
                <a:schemeClr val="bg1"/>
              </a:solidFill>
              <a:ea typeface="Verdana" panose="020B0604030504040204" pitchFamily="34" charset="0"/>
              <a:cs typeface="Verdana" panose="020B0604030504040204" pitchFamily="34" charset="0"/>
            </a:endParaRPr>
          </a:p>
        </p:txBody>
      </p:sp>
      <p:pic>
        <p:nvPicPr>
          <p:cNvPr id="31748" name="Picture 4"/>
          <p:cNvPicPr>
            <a:picLocks noChangeAspect="1" noChangeArrowheads="1"/>
          </p:cNvPicPr>
          <p:nvPr/>
        </p:nvPicPr>
        <p:blipFill>
          <a:blip r:embed="rId2"/>
          <a:srcRect/>
          <a:stretch>
            <a:fillRect/>
          </a:stretch>
        </p:blipFill>
        <p:spPr bwMode="auto">
          <a:xfrm>
            <a:off x="8107363" y="1055688"/>
            <a:ext cx="87630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539750" y="115888"/>
            <a:ext cx="8229600" cy="936625"/>
          </a:xfrm>
        </p:spPr>
        <p:txBody>
          <a:bodyPr/>
          <a:lstStyle/>
          <a:p>
            <a:r>
              <a:rPr lang="en-US" smtClean="0"/>
              <a:t>Evaluation criteria </a:t>
            </a:r>
            <a:r>
              <a:rPr lang="en-US" u="sng" smtClean="0"/>
              <a:t> </a:t>
            </a:r>
            <a:endParaRPr lang="fr-BE" sz="2000" smtClean="0"/>
          </a:p>
        </p:txBody>
      </p:sp>
      <p:sp>
        <p:nvSpPr>
          <p:cNvPr id="32770" name="Content Placeholder 2"/>
          <p:cNvSpPr>
            <a:spLocks noGrp="1"/>
          </p:cNvSpPr>
          <p:nvPr>
            <p:ph idx="1"/>
          </p:nvPr>
        </p:nvSpPr>
        <p:spPr>
          <a:xfrm>
            <a:off x="539750" y="1268413"/>
            <a:ext cx="8496300" cy="4681537"/>
          </a:xfrm>
        </p:spPr>
        <p:txBody>
          <a:bodyPr/>
          <a:lstStyle/>
          <a:p>
            <a:pPr>
              <a:spcBef>
                <a:spcPct val="0"/>
              </a:spcBef>
            </a:pPr>
            <a:r>
              <a:rPr lang="en-GB" smtClean="0"/>
              <a:t>There are three evaluation criteria:</a:t>
            </a:r>
          </a:p>
          <a:p>
            <a:pPr lvl="1">
              <a:spcBef>
                <a:spcPct val="0"/>
              </a:spcBef>
              <a:tabLst/>
            </a:pPr>
            <a:r>
              <a:rPr lang="en-GB" smtClean="0"/>
              <a:t>Excellence (relevant to the topic of the call)</a:t>
            </a:r>
          </a:p>
          <a:p>
            <a:pPr lvl="1">
              <a:spcBef>
                <a:spcPct val="0"/>
              </a:spcBef>
              <a:tabLst/>
            </a:pPr>
            <a:r>
              <a:rPr lang="en-GB" smtClean="0"/>
              <a:t>Impact</a:t>
            </a:r>
          </a:p>
          <a:p>
            <a:pPr lvl="1">
              <a:spcBef>
                <a:spcPct val="0"/>
              </a:spcBef>
              <a:tabLst/>
            </a:pPr>
            <a:r>
              <a:rPr lang="en-GB" smtClean="0"/>
              <a:t>Quality and efficiency of the implementation</a:t>
            </a:r>
          </a:p>
          <a:p>
            <a:pPr lvl="2">
              <a:spcBef>
                <a:spcPct val="0"/>
              </a:spcBef>
            </a:pPr>
            <a:r>
              <a:rPr lang="en-GB" smtClean="0"/>
              <a:t> Applicants are not required to provide detailed breakdown of costs</a:t>
            </a:r>
          </a:p>
          <a:p>
            <a:pPr lvl="2">
              <a:spcBef>
                <a:spcPct val="0"/>
              </a:spcBef>
            </a:pPr>
            <a:r>
              <a:rPr lang="en-GB" smtClean="0"/>
              <a:t>This criterion is not evaluated in the first stage of a two-stage procedure</a:t>
            </a:r>
          </a:p>
          <a:p>
            <a:pPr>
              <a:spcBef>
                <a:spcPct val="0"/>
              </a:spcBef>
            </a:pPr>
            <a:endParaRPr lang="en-GB" smtClean="0"/>
          </a:p>
          <a:p>
            <a:pPr>
              <a:spcBef>
                <a:spcPct val="0"/>
              </a:spcBef>
            </a:pPr>
            <a:r>
              <a:rPr lang="en-GB" smtClean="0"/>
              <a:t>The criteria are adapted to each type of action, </a:t>
            </a:r>
            <a:br>
              <a:rPr lang="en-GB" smtClean="0"/>
            </a:br>
            <a:r>
              <a:rPr lang="en-GB" smtClean="0"/>
              <a:t>as specified in the WP</a:t>
            </a:r>
            <a:endParaRPr lang="fr-BE" sz="32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539750" y="115888"/>
            <a:ext cx="8229600" cy="936625"/>
          </a:xfrm>
        </p:spPr>
        <p:txBody>
          <a:bodyPr/>
          <a:lstStyle/>
          <a:p>
            <a:pPr marL="0" indent="0"/>
            <a:r>
              <a:rPr lang="en-US" smtClean="0"/>
              <a:t>Evaluation criteria </a:t>
            </a:r>
            <a:endParaRPr lang="fr-BE" sz="2000" smtClean="0"/>
          </a:p>
        </p:txBody>
      </p:sp>
      <p:grpSp>
        <p:nvGrpSpPr>
          <p:cNvPr id="33794" name="Group 7"/>
          <p:cNvGrpSpPr>
            <a:grpSpLocks/>
          </p:cNvGrpSpPr>
          <p:nvPr/>
        </p:nvGrpSpPr>
        <p:grpSpPr bwMode="auto">
          <a:xfrm>
            <a:off x="539750" y="1557338"/>
            <a:ext cx="8280400" cy="1655762"/>
            <a:chOff x="395536" y="1196752"/>
            <a:chExt cx="8280920" cy="1656184"/>
          </a:xfrm>
        </p:grpSpPr>
        <p:sp>
          <p:nvSpPr>
            <p:cNvPr id="6" name="Rounded Rectangle 5"/>
            <p:cNvSpPr/>
            <p:nvPr/>
          </p:nvSpPr>
          <p:spPr>
            <a:xfrm>
              <a:off x="395536" y="1196752"/>
              <a:ext cx="8280920" cy="1656184"/>
            </a:xfrm>
            <a:prstGeom prst="roundRect">
              <a:avLst/>
            </a:prstGeom>
            <a:solidFill>
              <a:schemeClr val="accent1">
                <a:lumMod val="90000"/>
              </a:schemeClr>
            </a:solidFill>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9" name="Rounded Rectangle 8"/>
            <p:cNvSpPr/>
            <p:nvPr/>
          </p:nvSpPr>
          <p:spPr>
            <a:xfrm>
              <a:off x="1187749" y="1279323"/>
              <a:ext cx="7272794" cy="1502158"/>
            </a:xfrm>
            <a:prstGeom prst="roundRect">
              <a:avLst/>
            </a:prstGeom>
            <a:solidFill>
              <a:schemeClr val="accent1">
                <a:lumMod val="50000"/>
              </a:schemeClr>
            </a:solidFill>
            <a:effectLst>
              <a:outerShdw blurRad="50800" dist="38100" algn="l" rotWithShape="0">
                <a:prstClr val="black">
                  <a:alpha val="40000"/>
                </a:prstClr>
              </a:outerShdw>
            </a:effectLst>
          </p:spPr>
          <p:txBody>
            <a:bodyPr anchor="ctr"/>
            <a:lstStyle/>
            <a:p>
              <a:endParaRPr lang="en-GB" sz="1100"/>
            </a:p>
            <a:p>
              <a:r>
                <a:rPr lang="en-GB" sz="1100">
                  <a:solidFill>
                    <a:srgbClr val="FFC000"/>
                  </a:solidFill>
                </a:rPr>
                <a:t>Clarity and pertinence of the objectives </a:t>
              </a:r>
            </a:p>
            <a:p>
              <a:endParaRPr lang="en-GB" sz="1100">
                <a:solidFill>
                  <a:srgbClr val="FFC000"/>
                </a:solidFill>
              </a:endParaRPr>
            </a:p>
            <a:p>
              <a:r>
                <a:rPr lang="en-US" sz="1100">
                  <a:solidFill>
                    <a:srgbClr val="FFC000"/>
                  </a:solidFill>
                </a:rPr>
                <a:t>Soundness of the concept, including trans-disciplinary considerations, where relevant</a:t>
              </a:r>
            </a:p>
            <a:p>
              <a:endParaRPr lang="en-US" sz="1100">
                <a:solidFill>
                  <a:srgbClr val="FFC000"/>
                </a:solidFill>
              </a:endParaRPr>
            </a:p>
            <a:p>
              <a:r>
                <a:rPr lang="en-US" sz="1100">
                  <a:solidFill>
                    <a:srgbClr val="FFC000"/>
                  </a:solidFill>
                </a:rPr>
                <a:t>Extent that proposed work is ambitious, has innovation potential, and is beyond the state of the art (e.g. ground-breaking objectives, novel concepts and approaches) </a:t>
              </a:r>
            </a:p>
            <a:p>
              <a:endParaRPr lang="en-US" sz="1100">
                <a:solidFill>
                  <a:srgbClr val="FFC000"/>
                </a:solidFill>
              </a:endParaRPr>
            </a:p>
            <a:p>
              <a:r>
                <a:rPr lang="en-GB" sz="1100" b="0">
                  <a:solidFill>
                    <a:schemeClr val="tx1"/>
                  </a:solidFill>
                </a:rPr>
                <a:t>Credibility of the proposed approach</a:t>
              </a:r>
            </a:p>
            <a:p>
              <a:pPr algn="ctr"/>
              <a:endParaRPr lang="en-GB" sz="1100" b="0">
                <a:solidFill>
                  <a:schemeClr val="tx1"/>
                </a:solidFill>
              </a:endParaRPr>
            </a:p>
          </p:txBody>
        </p:sp>
        <p:sp>
          <p:nvSpPr>
            <p:cNvPr id="12" name="TextBox 11"/>
            <p:cNvSpPr txBox="1"/>
            <p:nvPr/>
          </p:nvSpPr>
          <p:spPr>
            <a:xfrm>
              <a:off x="686466" y="1196752"/>
              <a:ext cx="357142" cy="1656184"/>
            </a:xfrm>
            <a:prstGeom prst="rect">
              <a:avLst/>
            </a:prstGeom>
            <a:noFill/>
          </p:spPr>
          <p:txBody>
            <a:bodyPr vert="vert270" wrap="none"/>
            <a:lstStyle/>
            <a:p>
              <a:pPr algn="ctr">
                <a:defRPr/>
              </a:pPr>
              <a:r>
                <a:rPr lang="fr-BE" sz="1200" dirty="0">
                  <a:solidFill>
                    <a:schemeClr val="tx1"/>
                  </a:solidFill>
                </a:rPr>
                <a:t>Excellence</a:t>
              </a:r>
              <a:endParaRPr lang="en-GB" sz="1200" b="0" dirty="0">
                <a:solidFill>
                  <a:schemeClr val="tx1"/>
                </a:solidFill>
                <a:ea typeface="Verdana" panose="020B0604030504040204" pitchFamily="34" charset="0"/>
                <a:cs typeface="Verdana" panose="020B0604030504040204" pitchFamily="34" charset="0"/>
              </a:endParaRPr>
            </a:p>
          </p:txBody>
        </p:sp>
      </p:grpSp>
      <p:grpSp>
        <p:nvGrpSpPr>
          <p:cNvPr id="33795" name="Group 13"/>
          <p:cNvGrpSpPr>
            <a:grpSpLocks/>
          </p:cNvGrpSpPr>
          <p:nvPr/>
        </p:nvGrpSpPr>
        <p:grpSpPr bwMode="auto">
          <a:xfrm>
            <a:off x="539750" y="3284538"/>
            <a:ext cx="8280400" cy="1657350"/>
            <a:chOff x="395536" y="1196752"/>
            <a:chExt cx="8280920" cy="1656184"/>
          </a:xfrm>
        </p:grpSpPr>
        <p:sp>
          <p:nvSpPr>
            <p:cNvPr id="15" name="Rounded Rectangle 14"/>
            <p:cNvSpPr/>
            <p:nvPr/>
          </p:nvSpPr>
          <p:spPr>
            <a:xfrm>
              <a:off x="395536" y="1196752"/>
              <a:ext cx="8280920" cy="1656184"/>
            </a:xfrm>
            <a:prstGeom prst="roundRect">
              <a:avLst/>
            </a:prstGeom>
            <a:solidFill>
              <a:schemeClr val="accent1">
                <a:lumMod val="90000"/>
              </a:schemeClr>
            </a:solidFill>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17" name="Rounded Rectangle 16"/>
            <p:cNvSpPr/>
            <p:nvPr/>
          </p:nvSpPr>
          <p:spPr>
            <a:xfrm>
              <a:off x="1187749" y="1279244"/>
              <a:ext cx="7272794" cy="1502304"/>
            </a:xfrm>
            <a:prstGeom prst="roundRect">
              <a:avLst/>
            </a:prstGeom>
            <a:solidFill>
              <a:schemeClr val="accent1">
                <a:lumMod val="50000"/>
              </a:schemeClr>
            </a:solidFill>
            <a:effectLst>
              <a:outerShdw blurRad="50800" dist="38100" algn="l" rotWithShape="0">
                <a:prstClr val="black">
                  <a:alpha val="40000"/>
                </a:prstClr>
              </a:outerShdw>
            </a:effectLst>
          </p:spPr>
          <p:txBody>
            <a:bodyPr anchor="ctr"/>
            <a:lstStyle/>
            <a:p>
              <a:pPr>
                <a:spcAft>
                  <a:spcPts val="300"/>
                </a:spcAft>
              </a:pPr>
              <a:endParaRPr lang="en-US" sz="1100">
                <a:solidFill>
                  <a:srgbClr val="FFC000"/>
                </a:solidFill>
              </a:endParaRPr>
            </a:p>
            <a:p>
              <a:pPr>
                <a:spcAft>
                  <a:spcPts val="300"/>
                </a:spcAft>
              </a:pPr>
              <a:r>
                <a:rPr lang="en-US" sz="1100">
                  <a:solidFill>
                    <a:srgbClr val="FFC000"/>
                  </a:solidFill>
                </a:rPr>
                <a:t>The expected impacts listed in the work programme under the relevant topic </a:t>
              </a:r>
              <a:endParaRPr lang="en-GB" sz="1100" b="0">
                <a:solidFill>
                  <a:srgbClr val="FFC000"/>
                </a:solidFill>
              </a:endParaRPr>
            </a:p>
            <a:p>
              <a:pPr>
                <a:spcAft>
                  <a:spcPts val="300"/>
                </a:spcAft>
              </a:pPr>
              <a:r>
                <a:rPr lang="en-GB" sz="1100" b="0">
                  <a:solidFill>
                    <a:schemeClr val="tx1"/>
                  </a:solidFill>
                </a:rPr>
                <a:t>Enhancing innovation capacity and integration of new knowledge </a:t>
              </a:r>
            </a:p>
            <a:p>
              <a:pPr>
                <a:spcAft>
                  <a:spcPts val="300"/>
                </a:spcAft>
              </a:pPr>
              <a:r>
                <a:rPr lang="en-GB" sz="1100" b="0">
                  <a:solidFill>
                    <a:schemeClr val="tx1"/>
                  </a:solidFill>
                </a:rPr>
                <a:t>Strengthening the competitiveness and growth of companies by developing innovations meeting the needs of European and global markets; and, where relevant, by delivering such innovations to the markets </a:t>
              </a:r>
            </a:p>
            <a:p>
              <a:pPr>
                <a:spcAft>
                  <a:spcPts val="300"/>
                </a:spcAft>
              </a:pPr>
              <a:r>
                <a:rPr lang="en-GB" sz="1100" b="0">
                  <a:solidFill>
                    <a:schemeClr val="tx1"/>
                  </a:solidFill>
                </a:rPr>
                <a:t>Any other environmental and socially important impacts (not already covered above)</a:t>
              </a:r>
            </a:p>
            <a:p>
              <a:pPr>
                <a:spcAft>
                  <a:spcPts val="300"/>
                </a:spcAft>
              </a:pPr>
              <a:r>
                <a:rPr lang="en-GB" sz="1100" b="0">
                  <a:solidFill>
                    <a:schemeClr val="tx1"/>
                  </a:solidFill>
                </a:rPr>
                <a:t>Effectiveness of the proposed measures to exploit and disseminate the project results (including management of IPR), to communicate the project, and to manage research data where relevant </a:t>
              </a:r>
            </a:p>
            <a:p>
              <a:pPr algn="ctr"/>
              <a:endParaRPr lang="en-GB" sz="1100" b="0">
                <a:solidFill>
                  <a:schemeClr val="tx1"/>
                </a:solidFill>
              </a:endParaRPr>
            </a:p>
          </p:txBody>
        </p:sp>
        <p:sp>
          <p:nvSpPr>
            <p:cNvPr id="18" name="TextBox 17"/>
            <p:cNvSpPr txBox="1"/>
            <p:nvPr/>
          </p:nvSpPr>
          <p:spPr>
            <a:xfrm>
              <a:off x="686466" y="1196752"/>
              <a:ext cx="357142" cy="1656184"/>
            </a:xfrm>
            <a:prstGeom prst="rect">
              <a:avLst/>
            </a:prstGeom>
            <a:noFill/>
          </p:spPr>
          <p:txBody>
            <a:bodyPr vert="vert270" wrap="none"/>
            <a:lstStyle/>
            <a:p>
              <a:pPr algn="ctr">
                <a:defRPr/>
              </a:pPr>
              <a:r>
                <a:rPr lang="fr-BE" sz="1200" dirty="0">
                  <a:solidFill>
                    <a:schemeClr val="tx1"/>
                  </a:solidFill>
                </a:rPr>
                <a:t>Impact</a:t>
              </a:r>
              <a:endParaRPr lang="en-GB" sz="1200" b="0" dirty="0">
                <a:solidFill>
                  <a:schemeClr val="tx1"/>
                </a:solidFill>
                <a:ea typeface="Verdana" panose="020B0604030504040204" pitchFamily="34" charset="0"/>
                <a:cs typeface="Verdana" panose="020B0604030504040204" pitchFamily="34" charset="0"/>
              </a:endParaRPr>
            </a:p>
          </p:txBody>
        </p:sp>
      </p:grpSp>
      <p:sp>
        <p:nvSpPr>
          <p:cNvPr id="33796" name="Rectangle 23"/>
          <p:cNvSpPr>
            <a:spLocks noChangeArrowheads="1"/>
          </p:cNvSpPr>
          <p:nvPr/>
        </p:nvSpPr>
        <p:spPr bwMode="auto">
          <a:xfrm>
            <a:off x="539750" y="549275"/>
            <a:ext cx="8496300" cy="400050"/>
          </a:xfrm>
          <a:prstGeom prst="rect">
            <a:avLst/>
          </a:prstGeom>
          <a:noFill/>
          <a:ln w="9525">
            <a:noFill/>
            <a:miter lim="800000"/>
            <a:headEnd/>
            <a:tailEnd/>
          </a:ln>
        </p:spPr>
        <p:txBody>
          <a:bodyPr>
            <a:spAutoFit/>
          </a:bodyPr>
          <a:lstStyle/>
          <a:p>
            <a:r>
              <a:rPr lang="en-US" sz="2000">
                <a:solidFill>
                  <a:srgbClr val="0070C0"/>
                </a:solidFill>
              </a:rPr>
              <a:t>Research and Innovation/Innovation/SME instrument  </a:t>
            </a:r>
            <a:endParaRPr lang="en-GB" sz="2000">
              <a:solidFill>
                <a:srgbClr val="0070C0"/>
              </a:solidFill>
            </a:endParaRPr>
          </a:p>
        </p:txBody>
      </p:sp>
      <p:grpSp>
        <p:nvGrpSpPr>
          <p:cNvPr id="33797" name="Group 20"/>
          <p:cNvGrpSpPr>
            <a:grpSpLocks/>
          </p:cNvGrpSpPr>
          <p:nvPr/>
        </p:nvGrpSpPr>
        <p:grpSpPr bwMode="auto">
          <a:xfrm>
            <a:off x="539750" y="5013325"/>
            <a:ext cx="8280400" cy="1655763"/>
            <a:chOff x="395536" y="1196752"/>
            <a:chExt cx="8280920" cy="1656184"/>
          </a:xfrm>
        </p:grpSpPr>
        <p:sp>
          <p:nvSpPr>
            <p:cNvPr id="25" name="Rounded Rectangle 24"/>
            <p:cNvSpPr/>
            <p:nvPr/>
          </p:nvSpPr>
          <p:spPr>
            <a:xfrm>
              <a:off x="395536" y="1196752"/>
              <a:ext cx="8280920" cy="1656184"/>
            </a:xfrm>
            <a:prstGeom prst="roundRect">
              <a:avLst/>
            </a:prstGeom>
            <a:solidFill>
              <a:schemeClr val="accent1">
                <a:lumMod val="90000"/>
              </a:schemeClr>
            </a:solidFill>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26" name="Rounded Rectangle 25"/>
            <p:cNvSpPr/>
            <p:nvPr/>
          </p:nvSpPr>
          <p:spPr>
            <a:xfrm>
              <a:off x="1187749" y="1279323"/>
              <a:ext cx="7272794" cy="1502157"/>
            </a:xfrm>
            <a:prstGeom prst="roundRect">
              <a:avLst/>
            </a:prstGeom>
            <a:solidFill>
              <a:schemeClr val="accent1">
                <a:lumMod val="50000"/>
              </a:schemeClr>
            </a:solidFill>
            <a:effectLst>
              <a:outerShdw blurRad="50800" dist="38100" algn="l" rotWithShape="0">
                <a:prstClr val="black">
                  <a:alpha val="40000"/>
                </a:prstClr>
              </a:outerShdw>
            </a:effectLst>
          </p:spPr>
          <p:txBody>
            <a:bodyPr anchor="ctr"/>
            <a:lstStyle/>
            <a:p>
              <a:r>
                <a:rPr lang="en-US" sz="1100" b="0">
                  <a:solidFill>
                    <a:schemeClr val="tx1"/>
                  </a:solidFill>
                </a:rPr>
                <a:t>Coherence and effectiveness of the work plan, including appropriateness of the allocation of tasks and resources</a:t>
              </a:r>
            </a:p>
            <a:p>
              <a:endParaRPr lang="en-US" sz="1100" b="0">
                <a:solidFill>
                  <a:schemeClr val="tx1"/>
                </a:solidFill>
              </a:endParaRPr>
            </a:p>
            <a:p>
              <a:r>
                <a:rPr lang="en-US" sz="1100" b="0">
                  <a:solidFill>
                    <a:schemeClr val="tx1"/>
                  </a:solidFill>
                </a:rPr>
                <a:t>Complementarity of the participants within the consortium (when relevant)</a:t>
              </a:r>
            </a:p>
            <a:p>
              <a:endParaRPr lang="en-US" sz="1100" b="0">
                <a:solidFill>
                  <a:schemeClr val="tx1"/>
                </a:solidFill>
              </a:endParaRPr>
            </a:p>
            <a:p>
              <a:r>
                <a:rPr lang="en-US" sz="1100" b="0">
                  <a:solidFill>
                    <a:schemeClr val="tx1"/>
                  </a:solidFill>
                </a:rPr>
                <a:t>Appropriateness of the management structures and procedures, including risk and innovation management</a:t>
              </a:r>
            </a:p>
            <a:p>
              <a:pPr algn="ctr"/>
              <a:endParaRPr lang="en-GB" sz="1100" b="0">
                <a:solidFill>
                  <a:schemeClr val="tx1"/>
                </a:solidFill>
              </a:endParaRPr>
            </a:p>
          </p:txBody>
        </p:sp>
        <p:sp>
          <p:nvSpPr>
            <p:cNvPr id="27" name="TextBox 26"/>
            <p:cNvSpPr txBox="1"/>
            <p:nvPr/>
          </p:nvSpPr>
          <p:spPr>
            <a:xfrm>
              <a:off x="686466" y="1196752"/>
              <a:ext cx="357142" cy="1656184"/>
            </a:xfrm>
            <a:prstGeom prst="rect">
              <a:avLst/>
            </a:prstGeom>
            <a:noFill/>
          </p:spPr>
          <p:txBody>
            <a:bodyPr vert="vert270"/>
            <a:lstStyle/>
            <a:p>
              <a:pPr algn="ctr">
                <a:defRPr/>
              </a:pPr>
              <a:r>
                <a:rPr lang="en-US" sz="1200" dirty="0">
                  <a:solidFill>
                    <a:schemeClr val="tx1"/>
                  </a:solidFill>
                </a:rPr>
                <a:t>Implementation </a:t>
              </a:r>
              <a:endParaRPr lang="en-GB" sz="1200" dirty="0">
                <a:solidFill>
                  <a:schemeClr val="tx1"/>
                </a:solidFill>
                <a:ea typeface="Verdana" panose="020B0604030504040204" pitchFamily="34" charset="0"/>
                <a:cs typeface="Verdana" panose="020B0604030504040204" pitchFamily="34" charset="0"/>
              </a:endParaRPr>
            </a:p>
          </p:txBody>
        </p:sp>
      </p:grpSp>
      <p:sp>
        <p:nvSpPr>
          <p:cNvPr id="33798" name="Content Placeholder 2"/>
          <p:cNvSpPr>
            <a:spLocks noGrp="1"/>
          </p:cNvSpPr>
          <p:nvPr>
            <p:ph idx="1"/>
          </p:nvPr>
        </p:nvSpPr>
        <p:spPr>
          <a:xfrm>
            <a:off x="539750" y="1052513"/>
            <a:ext cx="8604250" cy="242887"/>
          </a:xfrm>
          <a:solidFill>
            <a:schemeClr val="bg1"/>
          </a:solidFill>
        </p:spPr>
        <p:txBody>
          <a:bodyPr/>
          <a:lstStyle/>
          <a:p>
            <a:pPr>
              <a:spcBef>
                <a:spcPct val="0"/>
              </a:spcBef>
            </a:pPr>
            <a:r>
              <a:rPr lang="en-GB" sz="1200" b="0" smtClean="0">
                <a:solidFill>
                  <a:srgbClr val="0F5494"/>
                </a:solidFill>
              </a:rPr>
              <a:t>For the first stage of a two-stage procedure, only the aspects of the criteria in yellow are evaluated</a:t>
            </a:r>
          </a:p>
        </p:txBody>
      </p:sp>
      <p:sp>
        <p:nvSpPr>
          <p:cNvPr id="32" name="Flowchart: Document 31"/>
          <p:cNvSpPr/>
          <p:nvPr/>
        </p:nvSpPr>
        <p:spPr>
          <a:xfrm>
            <a:off x="5220072" y="77024"/>
            <a:ext cx="3816424" cy="496848"/>
          </a:xfrm>
          <a:prstGeom prst="flowChartDocument">
            <a:avLst/>
          </a:prstGeom>
        </p:spPr>
        <p:style>
          <a:lnRef idx="0">
            <a:schemeClr val="accent2"/>
          </a:lnRef>
          <a:fillRef idx="3">
            <a:schemeClr val="accent2"/>
          </a:fillRef>
          <a:effectRef idx="3">
            <a:schemeClr val="accent2"/>
          </a:effectRef>
          <a:fontRef idx="minor">
            <a:schemeClr val="lt1"/>
          </a:fontRef>
        </p:style>
        <p:txBody>
          <a:bodyPr anchor="ctr">
            <a:spAutoFit/>
          </a:bodyPr>
          <a:lstStyle/>
          <a:p>
            <a:pPr>
              <a:defRPr/>
            </a:pPr>
            <a:r>
              <a:rPr lang="en-GB" sz="1000" dirty="0">
                <a:solidFill>
                  <a:schemeClr val="bg1"/>
                </a:solidFill>
              </a:rPr>
              <a:t>Instructions: </a:t>
            </a:r>
            <a:r>
              <a:rPr lang="en-GB" sz="1000" b="0" dirty="0">
                <a:solidFill>
                  <a:schemeClr val="bg1"/>
                </a:solidFill>
              </a:rPr>
              <a:t>Keep slide if it refers to the type of action of your call/topic. Otherwise, delete it.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39750" y="115888"/>
            <a:ext cx="8064500" cy="936625"/>
          </a:xfrm>
        </p:spPr>
        <p:txBody>
          <a:bodyPr/>
          <a:lstStyle/>
          <a:p>
            <a:r>
              <a:rPr lang="en-GB" smtClean="0"/>
              <a:t>Content</a:t>
            </a:r>
          </a:p>
        </p:txBody>
      </p:sp>
      <p:sp>
        <p:nvSpPr>
          <p:cNvPr id="16386" name="Content Placeholder 2"/>
          <p:cNvSpPr>
            <a:spLocks noGrp="1"/>
          </p:cNvSpPr>
          <p:nvPr>
            <p:ph idx="1"/>
          </p:nvPr>
        </p:nvSpPr>
        <p:spPr>
          <a:xfrm>
            <a:off x="539750" y="836613"/>
            <a:ext cx="8353425" cy="5184775"/>
          </a:xfrm>
        </p:spPr>
        <p:txBody>
          <a:bodyPr/>
          <a:lstStyle/>
          <a:p>
            <a:pPr>
              <a:spcBef>
                <a:spcPct val="0"/>
              </a:spcBef>
            </a:pPr>
            <a:r>
              <a:rPr lang="en-GB" smtClean="0"/>
              <a:t>Horizon 2020: a new type of EU R&amp;I programme </a:t>
            </a:r>
          </a:p>
          <a:p>
            <a:pPr lvl="1">
              <a:spcBef>
                <a:spcPct val="0"/>
              </a:spcBef>
              <a:tabLst/>
            </a:pPr>
            <a:r>
              <a:rPr lang="en-GB" smtClean="0"/>
              <a:t>New type of calls and proposals</a:t>
            </a:r>
          </a:p>
          <a:p>
            <a:pPr lvl="1">
              <a:spcBef>
                <a:spcPct val="0"/>
              </a:spcBef>
              <a:tabLst/>
            </a:pPr>
            <a:r>
              <a:rPr lang="en-GB" smtClean="0"/>
              <a:t>More emphasis on innovation</a:t>
            </a:r>
          </a:p>
          <a:p>
            <a:pPr lvl="1">
              <a:spcBef>
                <a:spcPct val="0"/>
              </a:spcBef>
              <a:tabLst/>
            </a:pPr>
            <a:r>
              <a:rPr lang="en-GB" smtClean="0"/>
              <a:t>Cross-cutting issues</a:t>
            </a:r>
          </a:p>
          <a:p>
            <a:pPr lvl="1">
              <a:spcBef>
                <a:spcPct val="0"/>
              </a:spcBef>
              <a:tabLst/>
            </a:pPr>
            <a:r>
              <a:rPr lang="en-GB" smtClean="0"/>
              <a:t>Impact of time to grant on evaluation</a:t>
            </a:r>
          </a:p>
          <a:p>
            <a:pPr>
              <a:spcBef>
                <a:spcPct val="0"/>
              </a:spcBef>
            </a:pPr>
            <a:endParaRPr lang="en-GB" smtClean="0"/>
          </a:p>
          <a:p>
            <a:pPr>
              <a:spcBef>
                <a:spcPct val="0"/>
              </a:spcBef>
            </a:pPr>
            <a:r>
              <a:rPr lang="en-GB" smtClean="0"/>
              <a:t>Role of independent experts </a:t>
            </a:r>
          </a:p>
          <a:p>
            <a:pPr lvl="1">
              <a:spcBef>
                <a:spcPct val="0"/>
              </a:spcBef>
              <a:tabLst/>
            </a:pPr>
            <a:r>
              <a:rPr lang="en-GB" smtClean="0"/>
              <a:t>Confidentiality </a:t>
            </a:r>
          </a:p>
          <a:p>
            <a:pPr lvl="1">
              <a:spcBef>
                <a:spcPct val="0"/>
              </a:spcBef>
              <a:tabLst/>
            </a:pPr>
            <a:r>
              <a:rPr lang="en-GB" smtClean="0"/>
              <a:t>Conflicts of interest</a:t>
            </a:r>
          </a:p>
          <a:p>
            <a:pPr>
              <a:spcBef>
                <a:spcPct val="0"/>
              </a:spcBef>
            </a:pPr>
            <a:endParaRPr lang="en-GB" smtClean="0"/>
          </a:p>
          <a:p>
            <a:pPr>
              <a:spcBef>
                <a:spcPct val="0"/>
              </a:spcBef>
            </a:pPr>
            <a:r>
              <a:rPr lang="en-GB" smtClean="0"/>
              <a:t>The evaluation procedure in practice</a:t>
            </a:r>
          </a:p>
          <a:p>
            <a:pPr lvl="1">
              <a:spcBef>
                <a:spcPct val="0"/>
              </a:spcBef>
              <a:tabLst/>
            </a:pPr>
            <a:r>
              <a:rPr lang="en-GB" smtClean="0"/>
              <a:t>Individual evaluation, including evaluation criteria and proposal scoring</a:t>
            </a:r>
          </a:p>
          <a:p>
            <a:pPr lvl="1">
              <a:spcBef>
                <a:spcPct val="0"/>
              </a:spcBef>
              <a:tabLst/>
            </a:pPr>
            <a:r>
              <a:rPr lang="en-GB" smtClean="0"/>
              <a:t>Consensus</a:t>
            </a:r>
          </a:p>
          <a:p>
            <a:pPr lvl="1">
              <a:spcBef>
                <a:spcPct val="0"/>
              </a:spcBef>
              <a:tabLst/>
            </a:pPr>
            <a:r>
              <a:rPr lang="en-GB" smtClean="0"/>
              <a:t>Panel review, including proposals with </a:t>
            </a:r>
            <a:r>
              <a:rPr lang="en-US" smtClean="0"/>
              <a:t>identical total </a:t>
            </a:r>
            <a:r>
              <a:rPr lang="en-GB" smtClean="0"/>
              <a:t>scores</a:t>
            </a:r>
          </a:p>
        </p:txBody>
      </p:sp>
      <p:pic>
        <p:nvPicPr>
          <p:cNvPr id="16387" name="Picture 3"/>
          <p:cNvPicPr>
            <a:picLocks noChangeAspect="1" noChangeArrowheads="1"/>
          </p:cNvPicPr>
          <p:nvPr/>
        </p:nvPicPr>
        <p:blipFill>
          <a:blip r:embed="rId2"/>
          <a:srcRect/>
          <a:stretch>
            <a:fillRect/>
          </a:stretch>
        </p:blipFill>
        <p:spPr bwMode="auto">
          <a:xfrm>
            <a:off x="7380288" y="765175"/>
            <a:ext cx="647700" cy="52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539750" y="115888"/>
            <a:ext cx="8229600" cy="936625"/>
          </a:xfrm>
        </p:spPr>
        <p:txBody>
          <a:bodyPr/>
          <a:lstStyle/>
          <a:p>
            <a:pPr marL="0" indent="0"/>
            <a:r>
              <a:rPr lang="en-US" smtClean="0"/>
              <a:t>Evaluation criteria </a:t>
            </a:r>
            <a:endParaRPr lang="fr-BE" sz="2000" smtClean="0"/>
          </a:p>
        </p:txBody>
      </p:sp>
      <p:grpSp>
        <p:nvGrpSpPr>
          <p:cNvPr id="34818" name="Group 7"/>
          <p:cNvGrpSpPr>
            <a:grpSpLocks/>
          </p:cNvGrpSpPr>
          <p:nvPr/>
        </p:nvGrpSpPr>
        <p:grpSpPr bwMode="auto">
          <a:xfrm>
            <a:off x="539750" y="1557338"/>
            <a:ext cx="8280400" cy="1655762"/>
            <a:chOff x="395536" y="1196752"/>
            <a:chExt cx="8280920" cy="1656184"/>
          </a:xfrm>
        </p:grpSpPr>
        <p:sp>
          <p:nvSpPr>
            <p:cNvPr id="6" name="Rounded Rectangle 5"/>
            <p:cNvSpPr/>
            <p:nvPr/>
          </p:nvSpPr>
          <p:spPr>
            <a:xfrm>
              <a:off x="395536" y="1196752"/>
              <a:ext cx="8280920" cy="1656184"/>
            </a:xfrm>
            <a:prstGeom prst="roundRect">
              <a:avLst/>
            </a:prstGeom>
            <a:solidFill>
              <a:schemeClr val="accent1">
                <a:lumMod val="90000"/>
              </a:schemeClr>
            </a:solidFill>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9" name="Rounded Rectangle 8"/>
            <p:cNvSpPr/>
            <p:nvPr/>
          </p:nvSpPr>
          <p:spPr>
            <a:xfrm>
              <a:off x="1187749" y="1279323"/>
              <a:ext cx="7272794" cy="1502158"/>
            </a:xfrm>
            <a:prstGeom prst="roundRect">
              <a:avLst/>
            </a:prstGeom>
            <a:solidFill>
              <a:schemeClr val="accent1">
                <a:lumMod val="50000"/>
              </a:schemeClr>
            </a:solidFill>
            <a:effectLst>
              <a:outerShdw blurRad="50800" dist="38100" algn="l" rotWithShape="0">
                <a:prstClr val="black">
                  <a:alpha val="40000"/>
                </a:prstClr>
              </a:outerShdw>
            </a:effectLst>
          </p:spPr>
          <p:txBody>
            <a:bodyPr anchor="ctr"/>
            <a:lstStyle/>
            <a:p>
              <a:endParaRPr lang="en-GB" sz="1100">
                <a:solidFill>
                  <a:srgbClr val="FFC000"/>
                </a:solidFill>
              </a:endParaRPr>
            </a:p>
            <a:p>
              <a:r>
                <a:rPr lang="en-GB" sz="1100">
                  <a:solidFill>
                    <a:srgbClr val="FFC000"/>
                  </a:solidFill>
                </a:rPr>
                <a:t>Clarity and pertinence of the objectives</a:t>
              </a:r>
            </a:p>
            <a:p>
              <a:r>
                <a:rPr lang="en-GB" sz="1100"/>
                <a:t> </a:t>
              </a:r>
            </a:p>
            <a:p>
              <a:r>
                <a:rPr lang="en-GB" sz="1100">
                  <a:solidFill>
                    <a:srgbClr val="FFC000"/>
                  </a:solidFill>
                </a:rPr>
                <a:t>Soundness of the concept</a:t>
              </a:r>
            </a:p>
            <a:p>
              <a:r>
                <a:rPr lang="en-GB" sz="1100">
                  <a:solidFill>
                    <a:srgbClr val="FFC000"/>
                  </a:solidFill>
                </a:rPr>
                <a:t> </a:t>
              </a:r>
            </a:p>
            <a:p>
              <a:r>
                <a:rPr lang="en-GB" sz="1100">
                  <a:solidFill>
                    <a:srgbClr val="FFC000"/>
                  </a:solidFill>
                </a:rPr>
                <a:t>Quality of the proposed coordination and/or support measures</a:t>
              </a:r>
            </a:p>
            <a:p>
              <a:endParaRPr lang="en-GB" sz="1100" b="0">
                <a:solidFill>
                  <a:schemeClr val="tx1"/>
                </a:solidFill>
              </a:endParaRPr>
            </a:p>
            <a:p>
              <a:r>
                <a:rPr lang="en-GB" sz="1100" b="0">
                  <a:solidFill>
                    <a:schemeClr val="tx1"/>
                  </a:solidFill>
                </a:rPr>
                <a:t>Credibility of the proposed approach</a:t>
              </a:r>
              <a:r>
                <a:rPr lang="en-GB" sz="1100">
                  <a:solidFill>
                    <a:srgbClr val="FFC000"/>
                  </a:solidFill>
                </a:rPr>
                <a:t> </a:t>
              </a:r>
            </a:p>
            <a:p>
              <a:pPr algn="ctr"/>
              <a:endParaRPr lang="en-GB" sz="1100" b="0">
                <a:solidFill>
                  <a:schemeClr val="tx1"/>
                </a:solidFill>
              </a:endParaRPr>
            </a:p>
          </p:txBody>
        </p:sp>
        <p:sp>
          <p:nvSpPr>
            <p:cNvPr id="12" name="TextBox 11"/>
            <p:cNvSpPr txBox="1"/>
            <p:nvPr/>
          </p:nvSpPr>
          <p:spPr>
            <a:xfrm>
              <a:off x="686466" y="1196752"/>
              <a:ext cx="357142" cy="1656184"/>
            </a:xfrm>
            <a:prstGeom prst="rect">
              <a:avLst/>
            </a:prstGeom>
            <a:noFill/>
          </p:spPr>
          <p:txBody>
            <a:bodyPr vert="vert270" wrap="none"/>
            <a:lstStyle/>
            <a:p>
              <a:pPr algn="ctr">
                <a:defRPr/>
              </a:pPr>
              <a:r>
                <a:rPr lang="fr-BE" sz="1200" dirty="0">
                  <a:solidFill>
                    <a:schemeClr val="tx1"/>
                  </a:solidFill>
                </a:rPr>
                <a:t>Excellence</a:t>
              </a:r>
              <a:endParaRPr lang="en-GB" sz="1200" b="0" dirty="0">
                <a:solidFill>
                  <a:schemeClr val="tx1"/>
                </a:solidFill>
                <a:ea typeface="Verdana" panose="020B0604030504040204" pitchFamily="34" charset="0"/>
                <a:cs typeface="Verdana" panose="020B0604030504040204" pitchFamily="34" charset="0"/>
              </a:endParaRPr>
            </a:p>
          </p:txBody>
        </p:sp>
      </p:grpSp>
      <p:grpSp>
        <p:nvGrpSpPr>
          <p:cNvPr id="34819" name="Group 13"/>
          <p:cNvGrpSpPr>
            <a:grpSpLocks/>
          </p:cNvGrpSpPr>
          <p:nvPr/>
        </p:nvGrpSpPr>
        <p:grpSpPr bwMode="auto">
          <a:xfrm>
            <a:off x="539750" y="3284538"/>
            <a:ext cx="8280400" cy="1657350"/>
            <a:chOff x="395536" y="1196752"/>
            <a:chExt cx="8280920" cy="1656184"/>
          </a:xfrm>
        </p:grpSpPr>
        <p:sp>
          <p:nvSpPr>
            <p:cNvPr id="15" name="Rounded Rectangle 14"/>
            <p:cNvSpPr/>
            <p:nvPr/>
          </p:nvSpPr>
          <p:spPr>
            <a:xfrm>
              <a:off x="395536" y="1196752"/>
              <a:ext cx="8280920" cy="1656184"/>
            </a:xfrm>
            <a:prstGeom prst="roundRect">
              <a:avLst/>
            </a:prstGeom>
            <a:solidFill>
              <a:schemeClr val="accent1">
                <a:lumMod val="90000"/>
              </a:schemeClr>
            </a:solidFill>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17" name="Rounded Rectangle 16"/>
            <p:cNvSpPr/>
            <p:nvPr/>
          </p:nvSpPr>
          <p:spPr>
            <a:xfrm>
              <a:off x="1187749" y="1279244"/>
              <a:ext cx="7272794" cy="1502304"/>
            </a:xfrm>
            <a:prstGeom prst="roundRect">
              <a:avLst/>
            </a:prstGeom>
            <a:solidFill>
              <a:schemeClr val="accent1">
                <a:lumMod val="50000"/>
              </a:schemeClr>
            </a:solidFill>
            <a:effectLst>
              <a:outerShdw blurRad="50800" dist="38100" algn="l" rotWithShape="0">
                <a:prstClr val="black">
                  <a:alpha val="40000"/>
                </a:prstClr>
              </a:outerShdw>
            </a:effectLst>
          </p:spPr>
          <p:txBody>
            <a:bodyPr anchor="ctr"/>
            <a:lstStyle/>
            <a:p>
              <a:r>
                <a:rPr lang="en-US" sz="1100">
                  <a:solidFill>
                    <a:srgbClr val="FFC000"/>
                  </a:solidFill>
                </a:rPr>
                <a:t>The expected impacts listed in the work programme under the relevant topic </a:t>
              </a:r>
              <a:endParaRPr lang="en-GB" sz="1100" b="0">
                <a:solidFill>
                  <a:srgbClr val="FFC000"/>
                </a:solidFill>
              </a:endParaRPr>
            </a:p>
            <a:p>
              <a:endParaRPr lang="en-US" sz="1100" b="0">
                <a:solidFill>
                  <a:schemeClr val="tx1"/>
                </a:solidFill>
              </a:endParaRPr>
            </a:p>
            <a:p>
              <a:r>
                <a:rPr lang="en-US" sz="1100" b="0">
                  <a:solidFill>
                    <a:schemeClr val="tx1"/>
                  </a:solidFill>
                </a:rPr>
                <a:t>Effectiveness of the proposed measures to exploit and disseminate the project results (including management of IPR), to communicate the project, and to manage research data where relevant </a:t>
              </a:r>
            </a:p>
            <a:p>
              <a:pPr algn="ctr"/>
              <a:endParaRPr lang="en-GB" sz="1100" b="0">
                <a:solidFill>
                  <a:schemeClr val="tx1"/>
                </a:solidFill>
              </a:endParaRPr>
            </a:p>
          </p:txBody>
        </p:sp>
        <p:sp>
          <p:nvSpPr>
            <p:cNvPr id="18" name="TextBox 17"/>
            <p:cNvSpPr txBox="1"/>
            <p:nvPr/>
          </p:nvSpPr>
          <p:spPr>
            <a:xfrm>
              <a:off x="686466" y="1196752"/>
              <a:ext cx="357142" cy="1656184"/>
            </a:xfrm>
            <a:prstGeom prst="rect">
              <a:avLst/>
            </a:prstGeom>
            <a:noFill/>
          </p:spPr>
          <p:txBody>
            <a:bodyPr vert="vert270" wrap="none"/>
            <a:lstStyle/>
            <a:p>
              <a:pPr algn="ctr">
                <a:defRPr/>
              </a:pPr>
              <a:r>
                <a:rPr lang="fr-BE" sz="1200" dirty="0">
                  <a:solidFill>
                    <a:schemeClr val="tx1"/>
                  </a:solidFill>
                </a:rPr>
                <a:t>Impact</a:t>
              </a:r>
              <a:endParaRPr lang="en-GB" sz="1200" b="0" dirty="0">
                <a:solidFill>
                  <a:schemeClr val="tx1"/>
                </a:solidFill>
                <a:ea typeface="Verdana" panose="020B0604030504040204" pitchFamily="34" charset="0"/>
                <a:cs typeface="Verdana" panose="020B0604030504040204" pitchFamily="34" charset="0"/>
              </a:endParaRPr>
            </a:p>
          </p:txBody>
        </p:sp>
      </p:grpSp>
      <p:sp>
        <p:nvSpPr>
          <p:cNvPr id="34820" name="Rectangle 23"/>
          <p:cNvSpPr>
            <a:spLocks noChangeArrowheads="1"/>
          </p:cNvSpPr>
          <p:nvPr/>
        </p:nvSpPr>
        <p:spPr bwMode="auto">
          <a:xfrm>
            <a:off x="539750" y="549275"/>
            <a:ext cx="8496300" cy="400050"/>
          </a:xfrm>
          <a:prstGeom prst="rect">
            <a:avLst/>
          </a:prstGeom>
          <a:noFill/>
          <a:ln w="9525">
            <a:noFill/>
            <a:miter lim="800000"/>
            <a:headEnd/>
            <a:tailEnd/>
          </a:ln>
        </p:spPr>
        <p:txBody>
          <a:bodyPr>
            <a:spAutoFit/>
          </a:bodyPr>
          <a:lstStyle/>
          <a:p>
            <a:r>
              <a:rPr lang="en-US" sz="2000">
                <a:solidFill>
                  <a:srgbClr val="0070C0"/>
                </a:solidFill>
              </a:rPr>
              <a:t>Coordination &amp; Support Actions </a:t>
            </a:r>
            <a:endParaRPr lang="en-GB" sz="2000">
              <a:solidFill>
                <a:srgbClr val="0070C0"/>
              </a:solidFill>
            </a:endParaRPr>
          </a:p>
        </p:txBody>
      </p:sp>
      <p:grpSp>
        <p:nvGrpSpPr>
          <p:cNvPr id="34821" name="Group 15"/>
          <p:cNvGrpSpPr>
            <a:grpSpLocks/>
          </p:cNvGrpSpPr>
          <p:nvPr/>
        </p:nvGrpSpPr>
        <p:grpSpPr bwMode="auto">
          <a:xfrm>
            <a:off x="539750" y="5013325"/>
            <a:ext cx="8280400" cy="1655763"/>
            <a:chOff x="395536" y="1196752"/>
            <a:chExt cx="8280920" cy="1656184"/>
          </a:xfrm>
        </p:grpSpPr>
        <p:sp>
          <p:nvSpPr>
            <p:cNvPr id="21" name="Rounded Rectangle 20"/>
            <p:cNvSpPr/>
            <p:nvPr/>
          </p:nvSpPr>
          <p:spPr>
            <a:xfrm>
              <a:off x="395536" y="1196752"/>
              <a:ext cx="8280920" cy="1656184"/>
            </a:xfrm>
            <a:prstGeom prst="roundRect">
              <a:avLst/>
            </a:prstGeom>
            <a:solidFill>
              <a:schemeClr val="accent1">
                <a:lumMod val="90000"/>
              </a:schemeClr>
            </a:solidFill>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25" name="Rounded Rectangle 24"/>
            <p:cNvSpPr/>
            <p:nvPr/>
          </p:nvSpPr>
          <p:spPr>
            <a:xfrm>
              <a:off x="1187749" y="1279323"/>
              <a:ext cx="7272794" cy="1502157"/>
            </a:xfrm>
            <a:prstGeom prst="roundRect">
              <a:avLst/>
            </a:prstGeom>
            <a:solidFill>
              <a:schemeClr val="accent1">
                <a:lumMod val="50000"/>
              </a:schemeClr>
            </a:solidFill>
            <a:effectLst>
              <a:outerShdw blurRad="50800" dist="38100" algn="l" rotWithShape="0">
                <a:prstClr val="black">
                  <a:alpha val="40000"/>
                </a:prstClr>
              </a:outerShdw>
            </a:effectLst>
          </p:spPr>
          <p:txBody>
            <a:bodyPr anchor="ctr"/>
            <a:lstStyle/>
            <a:p>
              <a:r>
                <a:rPr lang="en-US" sz="1100" b="0">
                  <a:solidFill>
                    <a:schemeClr val="tx1"/>
                  </a:solidFill>
                </a:rPr>
                <a:t>Coherence and effectiveness of the work plan, including appropriateness of the allocation of tasks and resources</a:t>
              </a:r>
            </a:p>
            <a:p>
              <a:endParaRPr lang="en-US" sz="1100" b="0">
                <a:solidFill>
                  <a:schemeClr val="tx1"/>
                </a:solidFill>
              </a:endParaRPr>
            </a:p>
            <a:p>
              <a:r>
                <a:rPr lang="en-US" sz="1100" b="0">
                  <a:solidFill>
                    <a:schemeClr val="tx1"/>
                  </a:solidFill>
                </a:rPr>
                <a:t>Complementarity of the participants within the consortium (when relevant)</a:t>
              </a:r>
            </a:p>
            <a:p>
              <a:endParaRPr lang="en-US" sz="1100" b="0">
                <a:solidFill>
                  <a:schemeClr val="tx1"/>
                </a:solidFill>
              </a:endParaRPr>
            </a:p>
            <a:p>
              <a:r>
                <a:rPr lang="en-US" sz="1100" b="0">
                  <a:solidFill>
                    <a:schemeClr val="tx1"/>
                  </a:solidFill>
                </a:rPr>
                <a:t>Appropriateness of the management structures and procedures, including risk and innovation management</a:t>
              </a:r>
            </a:p>
            <a:p>
              <a:pPr algn="ctr"/>
              <a:endParaRPr lang="en-GB" sz="1100" b="0">
                <a:solidFill>
                  <a:schemeClr val="tx1"/>
                </a:solidFill>
              </a:endParaRPr>
            </a:p>
          </p:txBody>
        </p:sp>
        <p:sp>
          <p:nvSpPr>
            <p:cNvPr id="26" name="TextBox 25"/>
            <p:cNvSpPr txBox="1"/>
            <p:nvPr/>
          </p:nvSpPr>
          <p:spPr>
            <a:xfrm>
              <a:off x="686466" y="1196752"/>
              <a:ext cx="357142" cy="1656184"/>
            </a:xfrm>
            <a:prstGeom prst="rect">
              <a:avLst/>
            </a:prstGeom>
            <a:noFill/>
          </p:spPr>
          <p:txBody>
            <a:bodyPr vert="vert270"/>
            <a:lstStyle/>
            <a:p>
              <a:pPr algn="ctr">
                <a:defRPr/>
              </a:pPr>
              <a:r>
                <a:rPr lang="en-US" sz="1200" dirty="0">
                  <a:solidFill>
                    <a:schemeClr val="tx1"/>
                  </a:solidFill>
                </a:rPr>
                <a:t>Implementation </a:t>
              </a:r>
              <a:endParaRPr lang="en-GB" sz="1200" dirty="0">
                <a:solidFill>
                  <a:schemeClr val="tx1"/>
                </a:solidFill>
                <a:ea typeface="Verdana" panose="020B0604030504040204" pitchFamily="34" charset="0"/>
                <a:cs typeface="Verdana" panose="020B0604030504040204" pitchFamily="34" charset="0"/>
              </a:endParaRPr>
            </a:p>
          </p:txBody>
        </p:sp>
      </p:grpSp>
      <p:sp>
        <p:nvSpPr>
          <p:cNvPr id="34822" name="Content Placeholder 2"/>
          <p:cNvSpPr>
            <a:spLocks noGrp="1"/>
          </p:cNvSpPr>
          <p:nvPr>
            <p:ph idx="1"/>
          </p:nvPr>
        </p:nvSpPr>
        <p:spPr>
          <a:xfrm>
            <a:off x="539750" y="1052513"/>
            <a:ext cx="8604250" cy="242887"/>
          </a:xfrm>
          <a:solidFill>
            <a:schemeClr val="bg1"/>
          </a:solidFill>
        </p:spPr>
        <p:txBody>
          <a:bodyPr/>
          <a:lstStyle/>
          <a:p>
            <a:pPr>
              <a:spcBef>
                <a:spcPct val="0"/>
              </a:spcBef>
            </a:pPr>
            <a:r>
              <a:rPr lang="en-GB" sz="1200" b="0" smtClean="0">
                <a:solidFill>
                  <a:srgbClr val="0F5494"/>
                </a:solidFill>
              </a:rPr>
              <a:t>For the first stage of a two-stage procedure, only the aspects of the criteria in yellow are evaluated</a:t>
            </a:r>
          </a:p>
        </p:txBody>
      </p:sp>
      <p:sp>
        <p:nvSpPr>
          <p:cNvPr id="28" name="Flowchart: Document 27"/>
          <p:cNvSpPr/>
          <p:nvPr/>
        </p:nvSpPr>
        <p:spPr>
          <a:xfrm>
            <a:off x="5239469" y="218024"/>
            <a:ext cx="3816424" cy="496848"/>
          </a:xfrm>
          <a:prstGeom prst="flowChartDocument">
            <a:avLst/>
          </a:prstGeom>
        </p:spPr>
        <p:style>
          <a:lnRef idx="0">
            <a:schemeClr val="accent2"/>
          </a:lnRef>
          <a:fillRef idx="3">
            <a:schemeClr val="accent2"/>
          </a:fillRef>
          <a:effectRef idx="3">
            <a:schemeClr val="accent2"/>
          </a:effectRef>
          <a:fontRef idx="minor">
            <a:schemeClr val="lt1"/>
          </a:fontRef>
        </p:style>
        <p:txBody>
          <a:bodyPr anchor="ctr">
            <a:spAutoFit/>
          </a:bodyPr>
          <a:lstStyle/>
          <a:p>
            <a:pPr>
              <a:defRPr/>
            </a:pPr>
            <a:r>
              <a:rPr lang="en-GB" sz="1000" dirty="0">
                <a:solidFill>
                  <a:schemeClr val="bg1"/>
                </a:solidFill>
              </a:rPr>
              <a:t>Instructions: </a:t>
            </a:r>
            <a:r>
              <a:rPr lang="en-GB" sz="1000" b="0" dirty="0">
                <a:solidFill>
                  <a:schemeClr val="bg1"/>
                </a:solidFill>
              </a:rPr>
              <a:t>Keep slide if it refers to the type of action of your call/topic. Otherwise, delete it.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539750" y="115888"/>
            <a:ext cx="8229600" cy="936625"/>
          </a:xfrm>
        </p:spPr>
        <p:txBody>
          <a:bodyPr/>
          <a:lstStyle/>
          <a:p>
            <a:pPr marL="0" indent="0"/>
            <a:r>
              <a:rPr lang="en-US" smtClean="0"/>
              <a:t>Evaluation criteria </a:t>
            </a:r>
            <a:endParaRPr lang="fr-BE" sz="2000" smtClean="0"/>
          </a:p>
        </p:txBody>
      </p:sp>
      <p:grpSp>
        <p:nvGrpSpPr>
          <p:cNvPr id="35842" name="Group 7"/>
          <p:cNvGrpSpPr>
            <a:grpSpLocks/>
          </p:cNvGrpSpPr>
          <p:nvPr/>
        </p:nvGrpSpPr>
        <p:grpSpPr bwMode="auto">
          <a:xfrm>
            <a:off x="539750" y="1557338"/>
            <a:ext cx="8280400" cy="1655762"/>
            <a:chOff x="395536" y="1196752"/>
            <a:chExt cx="8280920" cy="1656184"/>
          </a:xfrm>
        </p:grpSpPr>
        <p:sp>
          <p:nvSpPr>
            <p:cNvPr id="6" name="Rounded Rectangle 5"/>
            <p:cNvSpPr/>
            <p:nvPr/>
          </p:nvSpPr>
          <p:spPr>
            <a:xfrm>
              <a:off x="395536" y="1196752"/>
              <a:ext cx="8280920" cy="1656184"/>
            </a:xfrm>
            <a:prstGeom prst="roundRect">
              <a:avLst/>
            </a:prstGeom>
            <a:solidFill>
              <a:schemeClr val="accent1">
                <a:lumMod val="90000"/>
              </a:schemeClr>
            </a:solidFill>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9" name="Rounded Rectangle 8"/>
            <p:cNvSpPr/>
            <p:nvPr/>
          </p:nvSpPr>
          <p:spPr>
            <a:xfrm>
              <a:off x="1187749" y="1279323"/>
              <a:ext cx="7272794" cy="1502158"/>
            </a:xfrm>
            <a:prstGeom prst="roundRect">
              <a:avLst/>
            </a:prstGeom>
            <a:solidFill>
              <a:schemeClr val="accent1">
                <a:lumMod val="50000"/>
              </a:schemeClr>
            </a:solidFill>
            <a:effectLst>
              <a:outerShdw blurRad="50800" dist="38100" algn="l" rotWithShape="0">
                <a:prstClr val="black">
                  <a:alpha val="40000"/>
                </a:prstClr>
              </a:outerShdw>
            </a:effectLst>
          </p:spPr>
          <p:txBody>
            <a:bodyPr anchor="ctr"/>
            <a:lstStyle/>
            <a:p>
              <a:endParaRPr lang="en-GB" sz="1100"/>
            </a:p>
            <a:p>
              <a:r>
                <a:rPr lang="en-GB" sz="1100">
                  <a:solidFill>
                    <a:srgbClr val="FFC000"/>
                  </a:solidFill>
                </a:rPr>
                <a:t>Clarity and pertinence of the objectives </a:t>
              </a:r>
            </a:p>
            <a:p>
              <a:endParaRPr lang="en-GB" sz="1100">
                <a:solidFill>
                  <a:srgbClr val="FFC000"/>
                </a:solidFill>
              </a:endParaRPr>
            </a:p>
            <a:p>
              <a:r>
                <a:rPr lang="en-US" sz="1100">
                  <a:solidFill>
                    <a:srgbClr val="FFC000"/>
                  </a:solidFill>
                </a:rPr>
                <a:t>Level of ambition in the collaboration and commitment of the participants in the proposed ERA-NET action to pool national resources and coordinate their national/regional research programmes </a:t>
              </a:r>
              <a:r>
                <a:rPr lang="en-GB" sz="1100">
                  <a:solidFill>
                    <a:srgbClr val="FFC000"/>
                  </a:solidFill>
                </a:rPr>
                <a:t> </a:t>
              </a:r>
            </a:p>
            <a:p>
              <a:endParaRPr lang="en-GB" sz="1100">
                <a:solidFill>
                  <a:srgbClr val="FFC000"/>
                </a:solidFill>
              </a:endParaRPr>
            </a:p>
            <a:p>
              <a:r>
                <a:rPr lang="en-GB" sz="1100" b="0">
                  <a:solidFill>
                    <a:schemeClr val="tx1"/>
                  </a:solidFill>
                </a:rPr>
                <a:t>Credibility of the proposed approach</a:t>
              </a:r>
              <a:endParaRPr lang="en-GB" sz="1100">
                <a:solidFill>
                  <a:srgbClr val="FFC000"/>
                </a:solidFill>
              </a:endParaRPr>
            </a:p>
            <a:p>
              <a:pPr algn="ctr"/>
              <a:endParaRPr lang="en-GB" sz="1100" b="0">
                <a:solidFill>
                  <a:schemeClr val="tx1"/>
                </a:solidFill>
              </a:endParaRPr>
            </a:p>
          </p:txBody>
        </p:sp>
        <p:sp>
          <p:nvSpPr>
            <p:cNvPr id="12" name="TextBox 11"/>
            <p:cNvSpPr txBox="1"/>
            <p:nvPr/>
          </p:nvSpPr>
          <p:spPr>
            <a:xfrm>
              <a:off x="686466" y="1196752"/>
              <a:ext cx="357142" cy="1656184"/>
            </a:xfrm>
            <a:prstGeom prst="rect">
              <a:avLst/>
            </a:prstGeom>
            <a:noFill/>
          </p:spPr>
          <p:txBody>
            <a:bodyPr vert="vert270" wrap="none"/>
            <a:lstStyle/>
            <a:p>
              <a:pPr algn="ctr">
                <a:defRPr/>
              </a:pPr>
              <a:r>
                <a:rPr lang="fr-BE" sz="1200" dirty="0">
                  <a:solidFill>
                    <a:schemeClr val="tx1"/>
                  </a:solidFill>
                </a:rPr>
                <a:t>Excellence</a:t>
              </a:r>
              <a:endParaRPr lang="en-GB" sz="1200" b="0" dirty="0">
                <a:solidFill>
                  <a:schemeClr val="tx1"/>
                </a:solidFill>
                <a:ea typeface="Verdana" panose="020B0604030504040204" pitchFamily="34" charset="0"/>
                <a:cs typeface="Verdana" panose="020B0604030504040204" pitchFamily="34" charset="0"/>
              </a:endParaRPr>
            </a:p>
          </p:txBody>
        </p:sp>
      </p:grpSp>
      <p:grpSp>
        <p:nvGrpSpPr>
          <p:cNvPr id="35843" name="Group 13"/>
          <p:cNvGrpSpPr>
            <a:grpSpLocks/>
          </p:cNvGrpSpPr>
          <p:nvPr/>
        </p:nvGrpSpPr>
        <p:grpSpPr bwMode="auto">
          <a:xfrm>
            <a:off x="539750" y="3284538"/>
            <a:ext cx="8280400" cy="1657350"/>
            <a:chOff x="395536" y="1196752"/>
            <a:chExt cx="8280920" cy="1656184"/>
          </a:xfrm>
        </p:grpSpPr>
        <p:sp>
          <p:nvSpPr>
            <p:cNvPr id="15" name="Rounded Rectangle 14"/>
            <p:cNvSpPr/>
            <p:nvPr/>
          </p:nvSpPr>
          <p:spPr>
            <a:xfrm>
              <a:off x="395536" y="1196752"/>
              <a:ext cx="8280920" cy="1656184"/>
            </a:xfrm>
            <a:prstGeom prst="roundRect">
              <a:avLst/>
            </a:prstGeom>
            <a:solidFill>
              <a:schemeClr val="accent1">
                <a:lumMod val="90000"/>
              </a:schemeClr>
            </a:solidFill>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17" name="Rounded Rectangle 16"/>
            <p:cNvSpPr/>
            <p:nvPr/>
          </p:nvSpPr>
          <p:spPr>
            <a:xfrm>
              <a:off x="1187749" y="1279244"/>
              <a:ext cx="7272794" cy="1502304"/>
            </a:xfrm>
            <a:prstGeom prst="roundRect">
              <a:avLst/>
            </a:prstGeom>
            <a:solidFill>
              <a:schemeClr val="accent1">
                <a:lumMod val="50000"/>
              </a:schemeClr>
            </a:solidFill>
            <a:effectLst>
              <a:outerShdw blurRad="50800" dist="38100" algn="l" rotWithShape="0">
                <a:prstClr val="black">
                  <a:alpha val="40000"/>
                </a:prstClr>
              </a:outerShdw>
            </a:effectLst>
          </p:spPr>
          <p:txBody>
            <a:bodyPr anchor="ctr"/>
            <a:lstStyle/>
            <a:p>
              <a:pPr defTabSz="457200" fontAlgn="auto">
                <a:spcBef>
                  <a:spcPts val="0"/>
                </a:spcBef>
                <a:spcAft>
                  <a:spcPts val="0"/>
                </a:spcAft>
                <a:defRPr/>
              </a:pPr>
              <a:endParaRPr lang="en-US" sz="1100" dirty="0">
                <a:solidFill>
                  <a:srgbClr val="FFC000"/>
                </a:solidFill>
              </a:endParaRPr>
            </a:p>
            <a:p>
              <a:pPr defTabSz="457200" fontAlgn="auto">
                <a:spcBef>
                  <a:spcPts val="0"/>
                </a:spcBef>
                <a:spcAft>
                  <a:spcPts val="0"/>
                </a:spcAft>
                <a:defRPr/>
              </a:pPr>
              <a:r>
                <a:rPr lang="en-US" sz="1100" dirty="0">
                  <a:solidFill>
                    <a:srgbClr val="FFC000"/>
                  </a:solidFill>
                </a:rPr>
                <a:t>The expected impacts listed in the work </a:t>
              </a:r>
              <a:r>
                <a:rPr lang="en-US" sz="1100" dirty="0" err="1">
                  <a:solidFill>
                    <a:srgbClr val="FFC000"/>
                  </a:solidFill>
                </a:rPr>
                <a:t>programme</a:t>
              </a:r>
              <a:r>
                <a:rPr lang="en-US" sz="1100" dirty="0">
                  <a:solidFill>
                    <a:srgbClr val="FFC000"/>
                  </a:solidFill>
                </a:rPr>
                <a:t> under the relevant topic </a:t>
              </a:r>
              <a:endParaRPr lang="en-GB" sz="1100" b="0" dirty="0">
                <a:solidFill>
                  <a:srgbClr val="FFC000"/>
                </a:solidFill>
                <a:ea typeface="Verdana" panose="020B0604030504040204" pitchFamily="34" charset="0"/>
                <a:cs typeface="Verdana" panose="020B0604030504040204" pitchFamily="34" charset="0"/>
              </a:endParaRPr>
            </a:p>
            <a:p>
              <a:pPr defTabSz="457200" fontAlgn="auto">
                <a:spcBef>
                  <a:spcPts val="0"/>
                </a:spcBef>
                <a:spcAft>
                  <a:spcPts val="0"/>
                </a:spcAft>
                <a:defRPr/>
              </a:pPr>
              <a:endParaRPr lang="en-GB" sz="1100" b="0" dirty="0">
                <a:solidFill>
                  <a:schemeClr val="tx1"/>
                </a:solidFill>
                <a:ea typeface="Verdana" panose="020B0604030504040204" pitchFamily="34" charset="0"/>
                <a:cs typeface="Verdana" panose="020B0604030504040204" pitchFamily="34" charset="0"/>
              </a:endParaRPr>
            </a:p>
            <a:p>
              <a:pPr defTabSz="457200" fontAlgn="auto">
                <a:spcBef>
                  <a:spcPts val="0"/>
                </a:spcBef>
                <a:spcAft>
                  <a:spcPts val="0"/>
                </a:spcAft>
                <a:defRPr/>
              </a:pPr>
              <a:r>
                <a:rPr lang="en-GB" sz="1100" b="0" dirty="0">
                  <a:solidFill>
                    <a:schemeClr val="tx1"/>
                  </a:solidFill>
                  <a:ea typeface="Verdana" panose="020B0604030504040204" pitchFamily="34" charset="0"/>
                  <a:cs typeface="Verdana" panose="020B0604030504040204" pitchFamily="34" charset="0"/>
                </a:rPr>
                <a:t>Achievement of critical mass for the funding of trans-national projects by pooling of national/regional resources and contribution to establishing and strengthening a durable cooperation between the partners and their national/regional research programmes </a:t>
              </a:r>
            </a:p>
            <a:p>
              <a:pPr defTabSz="457200" fontAlgn="auto">
                <a:spcBef>
                  <a:spcPts val="0"/>
                </a:spcBef>
                <a:spcAft>
                  <a:spcPts val="0"/>
                </a:spcAft>
                <a:defRPr/>
              </a:pPr>
              <a:endParaRPr lang="en-GB" sz="1100" b="0" dirty="0">
                <a:solidFill>
                  <a:schemeClr val="tx1"/>
                </a:solidFill>
                <a:ea typeface="Verdana" panose="020B0604030504040204" pitchFamily="34" charset="0"/>
                <a:cs typeface="Verdana" panose="020B0604030504040204" pitchFamily="34" charset="0"/>
              </a:endParaRPr>
            </a:p>
            <a:p>
              <a:pPr defTabSz="457200" fontAlgn="auto">
                <a:spcBef>
                  <a:spcPts val="0"/>
                </a:spcBef>
                <a:spcAft>
                  <a:spcPts val="0"/>
                </a:spcAft>
                <a:defRPr/>
              </a:pPr>
              <a:r>
                <a:rPr lang="en-GB" sz="1100" b="0" dirty="0">
                  <a:solidFill>
                    <a:schemeClr val="tx1"/>
                  </a:solidFill>
                  <a:ea typeface="Verdana" panose="020B0604030504040204" pitchFamily="34" charset="0"/>
                  <a:cs typeface="Verdana" panose="020B0604030504040204" pitchFamily="34" charset="0"/>
                </a:rPr>
                <a:t>Effectiveness of the proposed measures to exploit and disseminate the project results and to communicate the project </a:t>
              </a:r>
            </a:p>
            <a:p>
              <a:pPr defTabSz="457200" fontAlgn="auto">
                <a:spcBef>
                  <a:spcPts val="0"/>
                </a:spcBef>
                <a:spcAft>
                  <a:spcPts val="0"/>
                </a:spcAft>
                <a:defRPr/>
              </a:pPr>
              <a:endParaRPr lang="en-GB" sz="1100" b="0" dirty="0">
                <a:solidFill>
                  <a:schemeClr val="tx1"/>
                </a:solidFill>
                <a:ea typeface="Verdana" panose="020B0604030504040204" pitchFamily="34" charset="0"/>
                <a:cs typeface="Verdana" panose="020B0604030504040204" pitchFamily="34" charset="0"/>
              </a:endParaRPr>
            </a:p>
          </p:txBody>
        </p:sp>
        <p:sp>
          <p:nvSpPr>
            <p:cNvPr id="18" name="TextBox 17"/>
            <p:cNvSpPr txBox="1"/>
            <p:nvPr/>
          </p:nvSpPr>
          <p:spPr>
            <a:xfrm>
              <a:off x="686466" y="1196752"/>
              <a:ext cx="357142" cy="1656184"/>
            </a:xfrm>
            <a:prstGeom prst="rect">
              <a:avLst/>
            </a:prstGeom>
            <a:noFill/>
          </p:spPr>
          <p:txBody>
            <a:bodyPr vert="vert270" wrap="none"/>
            <a:lstStyle/>
            <a:p>
              <a:pPr algn="ctr">
                <a:defRPr/>
              </a:pPr>
              <a:r>
                <a:rPr lang="fr-BE" sz="1200" dirty="0">
                  <a:solidFill>
                    <a:schemeClr val="tx1"/>
                  </a:solidFill>
                </a:rPr>
                <a:t>Impact</a:t>
              </a:r>
              <a:endParaRPr lang="en-GB" sz="1200" b="0" dirty="0">
                <a:solidFill>
                  <a:schemeClr val="tx1"/>
                </a:solidFill>
                <a:ea typeface="Verdana" panose="020B0604030504040204" pitchFamily="34" charset="0"/>
                <a:cs typeface="Verdana" panose="020B0604030504040204" pitchFamily="34" charset="0"/>
              </a:endParaRPr>
            </a:p>
          </p:txBody>
        </p:sp>
      </p:grpSp>
      <p:sp>
        <p:nvSpPr>
          <p:cNvPr id="35844" name="Rectangle 23"/>
          <p:cNvSpPr>
            <a:spLocks noChangeArrowheads="1"/>
          </p:cNvSpPr>
          <p:nvPr/>
        </p:nvSpPr>
        <p:spPr bwMode="auto">
          <a:xfrm>
            <a:off x="539750" y="549275"/>
            <a:ext cx="8496300" cy="400050"/>
          </a:xfrm>
          <a:prstGeom prst="rect">
            <a:avLst/>
          </a:prstGeom>
          <a:noFill/>
          <a:ln w="9525">
            <a:noFill/>
            <a:miter lim="800000"/>
            <a:headEnd/>
            <a:tailEnd/>
          </a:ln>
        </p:spPr>
        <p:txBody>
          <a:bodyPr>
            <a:spAutoFit/>
          </a:bodyPr>
          <a:lstStyle/>
          <a:p>
            <a:r>
              <a:rPr lang="en-US" sz="2000">
                <a:solidFill>
                  <a:srgbClr val="0070C0"/>
                </a:solidFill>
              </a:rPr>
              <a:t>ERA-NET Cofund </a:t>
            </a:r>
            <a:endParaRPr lang="en-GB" sz="2000">
              <a:solidFill>
                <a:srgbClr val="0070C0"/>
              </a:solidFill>
            </a:endParaRPr>
          </a:p>
        </p:txBody>
      </p:sp>
      <p:grpSp>
        <p:nvGrpSpPr>
          <p:cNvPr id="35845" name="Group 15"/>
          <p:cNvGrpSpPr>
            <a:grpSpLocks/>
          </p:cNvGrpSpPr>
          <p:nvPr/>
        </p:nvGrpSpPr>
        <p:grpSpPr bwMode="auto">
          <a:xfrm>
            <a:off x="539750" y="5013325"/>
            <a:ext cx="8280400" cy="1655763"/>
            <a:chOff x="395536" y="1196752"/>
            <a:chExt cx="8280920" cy="1656184"/>
          </a:xfrm>
        </p:grpSpPr>
        <p:sp>
          <p:nvSpPr>
            <p:cNvPr id="21" name="Rounded Rectangle 20"/>
            <p:cNvSpPr/>
            <p:nvPr/>
          </p:nvSpPr>
          <p:spPr>
            <a:xfrm>
              <a:off x="395536" y="1196752"/>
              <a:ext cx="8280920" cy="1656184"/>
            </a:xfrm>
            <a:prstGeom prst="roundRect">
              <a:avLst/>
            </a:prstGeom>
            <a:solidFill>
              <a:schemeClr val="accent1">
                <a:lumMod val="90000"/>
              </a:schemeClr>
            </a:solidFill>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25" name="Rounded Rectangle 24"/>
            <p:cNvSpPr/>
            <p:nvPr/>
          </p:nvSpPr>
          <p:spPr>
            <a:xfrm>
              <a:off x="1187749" y="1279323"/>
              <a:ext cx="7272794" cy="1502157"/>
            </a:xfrm>
            <a:prstGeom prst="roundRect">
              <a:avLst/>
            </a:prstGeom>
            <a:solidFill>
              <a:schemeClr val="accent1">
                <a:lumMod val="50000"/>
              </a:schemeClr>
            </a:solidFill>
            <a:effectLst>
              <a:outerShdw blurRad="50800" dist="38100" algn="l" rotWithShape="0">
                <a:prstClr val="black">
                  <a:alpha val="40000"/>
                </a:prstClr>
              </a:outerShdw>
            </a:effectLst>
          </p:spPr>
          <p:txBody>
            <a:bodyPr anchor="ctr"/>
            <a:lstStyle/>
            <a:p>
              <a:r>
                <a:rPr lang="en-US" sz="1100" b="0">
                  <a:solidFill>
                    <a:schemeClr val="tx1"/>
                  </a:solidFill>
                </a:rPr>
                <a:t>Coherence and effectiveness of the work plan, including appropriateness of the allocation of tasks and resources</a:t>
              </a:r>
            </a:p>
            <a:p>
              <a:endParaRPr lang="en-US" sz="1100" b="0">
                <a:solidFill>
                  <a:schemeClr val="tx1"/>
                </a:solidFill>
              </a:endParaRPr>
            </a:p>
            <a:p>
              <a:r>
                <a:rPr lang="en-US" sz="1100" b="0">
                  <a:solidFill>
                    <a:schemeClr val="tx1"/>
                  </a:solidFill>
                </a:rPr>
                <a:t>Complementarity of the participants within the consortium (when relevant)</a:t>
              </a:r>
            </a:p>
            <a:p>
              <a:endParaRPr lang="en-US" sz="1100" b="0">
                <a:solidFill>
                  <a:schemeClr val="tx1"/>
                </a:solidFill>
              </a:endParaRPr>
            </a:p>
            <a:p>
              <a:r>
                <a:rPr lang="en-US" sz="1100" b="0">
                  <a:solidFill>
                    <a:schemeClr val="tx1"/>
                  </a:solidFill>
                </a:rPr>
                <a:t>Appropriateness of the management structures and procedures, including risk and innovation management</a:t>
              </a:r>
            </a:p>
            <a:p>
              <a:pPr algn="ctr"/>
              <a:endParaRPr lang="en-GB" sz="1100" b="0">
                <a:solidFill>
                  <a:schemeClr val="tx1"/>
                </a:solidFill>
              </a:endParaRPr>
            </a:p>
          </p:txBody>
        </p:sp>
        <p:sp>
          <p:nvSpPr>
            <p:cNvPr id="26" name="TextBox 25"/>
            <p:cNvSpPr txBox="1"/>
            <p:nvPr/>
          </p:nvSpPr>
          <p:spPr>
            <a:xfrm>
              <a:off x="686466" y="1196752"/>
              <a:ext cx="357142" cy="1656184"/>
            </a:xfrm>
            <a:prstGeom prst="rect">
              <a:avLst/>
            </a:prstGeom>
            <a:noFill/>
          </p:spPr>
          <p:txBody>
            <a:bodyPr vert="vert270"/>
            <a:lstStyle/>
            <a:p>
              <a:pPr algn="ctr">
                <a:defRPr/>
              </a:pPr>
              <a:r>
                <a:rPr lang="en-US" sz="1200" dirty="0">
                  <a:solidFill>
                    <a:schemeClr val="tx1"/>
                  </a:solidFill>
                </a:rPr>
                <a:t>Implementation </a:t>
              </a:r>
              <a:endParaRPr lang="en-GB" sz="1200" dirty="0">
                <a:solidFill>
                  <a:schemeClr val="tx1"/>
                </a:solidFill>
                <a:ea typeface="Verdana" panose="020B0604030504040204" pitchFamily="34" charset="0"/>
                <a:cs typeface="Verdana" panose="020B0604030504040204" pitchFamily="34" charset="0"/>
              </a:endParaRPr>
            </a:p>
          </p:txBody>
        </p:sp>
      </p:grpSp>
      <p:sp>
        <p:nvSpPr>
          <p:cNvPr id="35846" name="Content Placeholder 2"/>
          <p:cNvSpPr>
            <a:spLocks noGrp="1"/>
          </p:cNvSpPr>
          <p:nvPr>
            <p:ph idx="1"/>
          </p:nvPr>
        </p:nvSpPr>
        <p:spPr>
          <a:xfrm>
            <a:off x="539750" y="1052513"/>
            <a:ext cx="8604250" cy="242887"/>
          </a:xfrm>
          <a:solidFill>
            <a:schemeClr val="bg1"/>
          </a:solidFill>
        </p:spPr>
        <p:txBody>
          <a:bodyPr/>
          <a:lstStyle/>
          <a:p>
            <a:pPr>
              <a:spcBef>
                <a:spcPct val="0"/>
              </a:spcBef>
            </a:pPr>
            <a:r>
              <a:rPr lang="en-GB" sz="1200" b="0" smtClean="0">
                <a:solidFill>
                  <a:srgbClr val="0F5494"/>
                </a:solidFill>
              </a:rPr>
              <a:t>For the first stage of a two-stage procedure, only the aspects of the criteria in yellow are evaluated</a:t>
            </a:r>
          </a:p>
        </p:txBody>
      </p:sp>
      <p:sp>
        <p:nvSpPr>
          <p:cNvPr id="28" name="Flowchart: Document 27"/>
          <p:cNvSpPr/>
          <p:nvPr/>
        </p:nvSpPr>
        <p:spPr>
          <a:xfrm>
            <a:off x="5076056" y="251887"/>
            <a:ext cx="3816424" cy="496848"/>
          </a:xfrm>
          <a:prstGeom prst="flowChartDocument">
            <a:avLst/>
          </a:prstGeom>
        </p:spPr>
        <p:style>
          <a:lnRef idx="0">
            <a:schemeClr val="accent2"/>
          </a:lnRef>
          <a:fillRef idx="3">
            <a:schemeClr val="accent2"/>
          </a:fillRef>
          <a:effectRef idx="3">
            <a:schemeClr val="accent2"/>
          </a:effectRef>
          <a:fontRef idx="minor">
            <a:schemeClr val="lt1"/>
          </a:fontRef>
        </p:style>
        <p:txBody>
          <a:bodyPr anchor="ctr">
            <a:spAutoFit/>
          </a:bodyPr>
          <a:lstStyle/>
          <a:p>
            <a:pPr>
              <a:defRPr/>
            </a:pPr>
            <a:r>
              <a:rPr lang="en-GB" sz="1000" dirty="0">
                <a:solidFill>
                  <a:schemeClr val="bg1"/>
                </a:solidFill>
              </a:rPr>
              <a:t>Instructions: </a:t>
            </a:r>
            <a:r>
              <a:rPr lang="en-GB" sz="1000" b="0" dirty="0">
                <a:solidFill>
                  <a:schemeClr val="bg1"/>
                </a:solidFill>
              </a:rPr>
              <a:t>Keep slide if it refers to the type of action of your call/topic. Otherwise, delete it.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539750" y="115888"/>
            <a:ext cx="8229600" cy="936625"/>
          </a:xfrm>
        </p:spPr>
        <p:txBody>
          <a:bodyPr/>
          <a:lstStyle/>
          <a:p>
            <a:pPr marL="0" indent="0"/>
            <a:r>
              <a:rPr lang="en-US" smtClean="0"/>
              <a:t>Evaluation criteria </a:t>
            </a:r>
            <a:endParaRPr lang="fr-BE" sz="2000" smtClean="0"/>
          </a:p>
        </p:txBody>
      </p:sp>
      <p:grpSp>
        <p:nvGrpSpPr>
          <p:cNvPr id="36866" name="Group 7"/>
          <p:cNvGrpSpPr>
            <a:grpSpLocks/>
          </p:cNvGrpSpPr>
          <p:nvPr/>
        </p:nvGrpSpPr>
        <p:grpSpPr bwMode="auto">
          <a:xfrm>
            <a:off x="539750" y="1557338"/>
            <a:ext cx="8280400" cy="1655762"/>
            <a:chOff x="395536" y="1196752"/>
            <a:chExt cx="8280920" cy="1656184"/>
          </a:xfrm>
        </p:grpSpPr>
        <p:sp>
          <p:nvSpPr>
            <p:cNvPr id="6" name="Rounded Rectangle 5"/>
            <p:cNvSpPr/>
            <p:nvPr/>
          </p:nvSpPr>
          <p:spPr>
            <a:xfrm>
              <a:off x="395536" y="1196752"/>
              <a:ext cx="8280920" cy="1656184"/>
            </a:xfrm>
            <a:prstGeom prst="roundRect">
              <a:avLst/>
            </a:prstGeom>
            <a:solidFill>
              <a:schemeClr val="accent1">
                <a:lumMod val="90000"/>
              </a:schemeClr>
            </a:solidFill>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9" name="Rounded Rectangle 8"/>
            <p:cNvSpPr/>
            <p:nvPr/>
          </p:nvSpPr>
          <p:spPr>
            <a:xfrm>
              <a:off x="1187749" y="1279323"/>
              <a:ext cx="7272794" cy="1502158"/>
            </a:xfrm>
            <a:prstGeom prst="roundRect">
              <a:avLst/>
            </a:prstGeom>
            <a:solidFill>
              <a:schemeClr val="accent1">
                <a:lumMod val="50000"/>
              </a:schemeClr>
            </a:solidFill>
            <a:effectLst>
              <a:outerShdw blurRad="50800" dist="38100" algn="l" rotWithShape="0">
                <a:prstClr val="black">
                  <a:alpha val="40000"/>
                </a:prstClr>
              </a:outerShdw>
            </a:effectLst>
          </p:spPr>
          <p:txBody>
            <a:bodyPr anchor="ctr"/>
            <a:lstStyle/>
            <a:p>
              <a:endParaRPr lang="en-GB" sz="1100"/>
            </a:p>
            <a:p>
              <a:r>
                <a:rPr lang="en-GB" sz="1100">
                  <a:solidFill>
                    <a:srgbClr val="FFC000"/>
                  </a:solidFill>
                </a:rPr>
                <a:t>Clarity and pertinence of the objectives </a:t>
              </a:r>
            </a:p>
            <a:p>
              <a:endParaRPr lang="en-GB" sz="1100">
                <a:solidFill>
                  <a:srgbClr val="FFC000"/>
                </a:solidFill>
              </a:endParaRPr>
            </a:p>
            <a:p>
              <a:r>
                <a:rPr lang="en-US" sz="1100">
                  <a:solidFill>
                    <a:srgbClr val="FFC000"/>
                  </a:solidFill>
                </a:rPr>
                <a:t>Progress beyond the state of the art in terms of the degree of innovation needed to satisfy the procurement need</a:t>
              </a:r>
            </a:p>
            <a:p>
              <a:endParaRPr lang="en-US" sz="1100">
                <a:solidFill>
                  <a:srgbClr val="FFC000"/>
                </a:solidFill>
              </a:endParaRPr>
            </a:p>
            <a:p>
              <a:r>
                <a:rPr lang="en-GB" sz="1100" b="0">
                  <a:solidFill>
                    <a:schemeClr val="tx1"/>
                  </a:solidFill>
                </a:rPr>
                <a:t>Credibility of the proposed approach</a:t>
              </a:r>
              <a:endParaRPr lang="en-US" sz="1100">
                <a:solidFill>
                  <a:srgbClr val="FFC000"/>
                </a:solidFill>
              </a:endParaRPr>
            </a:p>
            <a:p>
              <a:pPr algn="ctr"/>
              <a:endParaRPr lang="en-GB" sz="1100" b="0">
                <a:solidFill>
                  <a:schemeClr val="tx1"/>
                </a:solidFill>
              </a:endParaRPr>
            </a:p>
          </p:txBody>
        </p:sp>
        <p:sp>
          <p:nvSpPr>
            <p:cNvPr id="12" name="TextBox 11"/>
            <p:cNvSpPr txBox="1"/>
            <p:nvPr/>
          </p:nvSpPr>
          <p:spPr>
            <a:xfrm>
              <a:off x="686466" y="1196752"/>
              <a:ext cx="357142" cy="1656184"/>
            </a:xfrm>
            <a:prstGeom prst="rect">
              <a:avLst/>
            </a:prstGeom>
            <a:noFill/>
          </p:spPr>
          <p:txBody>
            <a:bodyPr vert="vert270" wrap="none"/>
            <a:lstStyle/>
            <a:p>
              <a:pPr algn="ctr">
                <a:defRPr/>
              </a:pPr>
              <a:r>
                <a:rPr lang="fr-BE" sz="1200" dirty="0">
                  <a:solidFill>
                    <a:schemeClr val="tx1"/>
                  </a:solidFill>
                </a:rPr>
                <a:t>Excellence</a:t>
              </a:r>
              <a:endParaRPr lang="en-GB" sz="1200" b="0" dirty="0">
                <a:solidFill>
                  <a:schemeClr val="tx1"/>
                </a:solidFill>
                <a:ea typeface="Verdana" panose="020B0604030504040204" pitchFamily="34" charset="0"/>
                <a:cs typeface="Verdana" panose="020B0604030504040204" pitchFamily="34" charset="0"/>
              </a:endParaRPr>
            </a:p>
          </p:txBody>
        </p:sp>
      </p:grpSp>
      <p:grpSp>
        <p:nvGrpSpPr>
          <p:cNvPr id="36867" name="Group 13"/>
          <p:cNvGrpSpPr>
            <a:grpSpLocks/>
          </p:cNvGrpSpPr>
          <p:nvPr/>
        </p:nvGrpSpPr>
        <p:grpSpPr bwMode="auto">
          <a:xfrm>
            <a:off x="539750" y="3284538"/>
            <a:ext cx="8280400" cy="1657350"/>
            <a:chOff x="395536" y="1196752"/>
            <a:chExt cx="8280920" cy="1656184"/>
          </a:xfrm>
        </p:grpSpPr>
        <p:sp>
          <p:nvSpPr>
            <p:cNvPr id="15" name="Rounded Rectangle 14"/>
            <p:cNvSpPr/>
            <p:nvPr/>
          </p:nvSpPr>
          <p:spPr>
            <a:xfrm>
              <a:off x="395536" y="1196752"/>
              <a:ext cx="8280920" cy="1656184"/>
            </a:xfrm>
            <a:prstGeom prst="roundRect">
              <a:avLst/>
            </a:prstGeom>
            <a:solidFill>
              <a:schemeClr val="accent1">
                <a:lumMod val="90000"/>
              </a:schemeClr>
            </a:solidFill>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17" name="Rounded Rectangle 16"/>
            <p:cNvSpPr/>
            <p:nvPr/>
          </p:nvSpPr>
          <p:spPr>
            <a:xfrm>
              <a:off x="1187749" y="1279244"/>
              <a:ext cx="7272794" cy="1502304"/>
            </a:xfrm>
            <a:prstGeom prst="roundRect">
              <a:avLst/>
            </a:prstGeom>
            <a:solidFill>
              <a:schemeClr val="accent1">
                <a:lumMod val="50000"/>
              </a:schemeClr>
            </a:solidFill>
            <a:effectLst>
              <a:outerShdw blurRad="50800" dist="38100" algn="l" rotWithShape="0">
                <a:prstClr val="black">
                  <a:alpha val="40000"/>
                </a:prstClr>
              </a:outerShdw>
            </a:effectLst>
          </p:spPr>
          <p:txBody>
            <a:bodyPr anchor="ctr"/>
            <a:lstStyle/>
            <a:p>
              <a:pPr>
                <a:spcAft>
                  <a:spcPts val="600"/>
                </a:spcAft>
                <a:defRPr/>
              </a:pPr>
              <a:r>
                <a:rPr lang="en-US" sz="1100" dirty="0">
                  <a:solidFill>
                    <a:srgbClr val="FFC000"/>
                  </a:solidFill>
                </a:rPr>
                <a:t>The expected impacts listed in the work </a:t>
              </a:r>
              <a:r>
                <a:rPr lang="en-US" sz="1100" dirty="0" err="1">
                  <a:solidFill>
                    <a:srgbClr val="FFC000"/>
                  </a:solidFill>
                </a:rPr>
                <a:t>programme</a:t>
              </a:r>
              <a:r>
                <a:rPr lang="en-US" sz="1100" dirty="0">
                  <a:solidFill>
                    <a:srgbClr val="FFC000"/>
                  </a:solidFill>
                </a:rPr>
                <a:t> under the relevant topic </a:t>
              </a:r>
              <a:endParaRPr lang="en-GB" sz="1100" b="0" dirty="0">
                <a:solidFill>
                  <a:srgbClr val="FFC000"/>
                </a:solidFill>
                <a:ea typeface="Verdana" panose="020B0604030504040204" pitchFamily="34" charset="0"/>
                <a:cs typeface="Verdana" panose="020B0604030504040204" pitchFamily="34" charset="0"/>
              </a:endParaRPr>
            </a:p>
            <a:p>
              <a:pPr>
                <a:spcAft>
                  <a:spcPts val="600"/>
                </a:spcAft>
                <a:defRPr/>
              </a:pPr>
              <a:r>
                <a:rPr lang="en-US" sz="1100" b="0" dirty="0">
                  <a:solidFill>
                    <a:schemeClr val="tx1"/>
                  </a:solidFill>
                </a:rPr>
                <a:t>Strengthening the competitiveness and growth of companies by developing innovations meeting the needs of European and global procurement markets </a:t>
              </a:r>
            </a:p>
            <a:p>
              <a:pPr>
                <a:spcAft>
                  <a:spcPts val="600"/>
                </a:spcAft>
                <a:defRPr/>
              </a:pPr>
              <a:r>
                <a:rPr lang="en-US" sz="1100" b="0" dirty="0">
                  <a:solidFill>
                    <a:schemeClr val="tx1"/>
                  </a:solidFill>
                </a:rPr>
                <a:t>Effectiveness of the proposed measures to exploit and disseminate the project results (including management of IPR), to communicate the project </a:t>
              </a:r>
            </a:p>
            <a:p>
              <a:pPr>
                <a:spcAft>
                  <a:spcPts val="600"/>
                </a:spcAft>
                <a:defRPr/>
              </a:pPr>
              <a:r>
                <a:rPr lang="en-US" sz="1100" b="0" dirty="0">
                  <a:solidFill>
                    <a:schemeClr val="tx1"/>
                  </a:solidFill>
                </a:rPr>
                <a:t>More forward-looking concerted procurement approaches that reduce fragmentation of demand for innovative solutions </a:t>
              </a:r>
            </a:p>
          </p:txBody>
        </p:sp>
        <p:sp>
          <p:nvSpPr>
            <p:cNvPr id="18" name="TextBox 17"/>
            <p:cNvSpPr txBox="1"/>
            <p:nvPr/>
          </p:nvSpPr>
          <p:spPr>
            <a:xfrm>
              <a:off x="686466" y="1196752"/>
              <a:ext cx="357142" cy="1656184"/>
            </a:xfrm>
            <a:prstGeom prst="rect">
              <a:avLst/>
            </a:prstGeom>
            <a:noFill/>
          </p:spPr>
          <p:txBody>
            <a:bodyPr vert="vert270" wrap="none"/>
            <a:lstStyle/>
            <a:p>
              <a:pPr algn="ctr">
                <a:defRPr/>
              </a:pPr>
              <a:r>
                <a:rPr lang="fr-BE" sz="1200" dirty="0">
                  <a:solidFill>
                    <a:schemeClr val="tx1"/>
                  </a:solidFill>
                </a:rPr>
                <a:t>Impact</a:t>
              </a:r>
              <a:endParaRPr lang="en-GB" sz="1200" b="0" dirty="0">
                <a:solidFill>
                  <a:schemeClr val="tx1"/>
                </a:solidFill>
                <a:ea typeface="Verdana" panose="020B0604030504040204" pitchFamily="34" charset="0"/>
                <a:cs typeface="Verdana" panose="020B0604030504040204" pitchFamily="34" charset="0"/>
              </a:endParaRPr>
            </a:p>
          </p:txBody>
        </p:sp>
      </p:grpSp>
      <p:sp>
        <p:nvSpPr>
          <p:cNvPr id="36868" name="Rectangle 23"/>
          <p:cNvSpPr>
            <a:spLocks noChangeArrowheads="1"/>
          </p:cNvSpPr>
          <p:nvPr/>
        </p:nvSpPr>
        <p:spPr bwMode="auto">
          <a:xfrm>
            <a:off x="539750" y="549275"/>
            <a:ext cx="8496300" cy="1014413"/>
          </a:xfrm>
          <a:prstGeom prst="rect">
            <a:avLst/>
          </a:prstGeom>
          <a:noFill/>
          <a:ln w="9525">
            <a:noFill/>
            <a:miter lim="800000"/>
            <a:headEnd/>
            <a:tailEnd/>
          </a:ln>
        </p:spPr>
        <p:txBody>
          <a:bodyPr>
            <a:spAutoFit/>
          </a:bodyPr>
          <a:lstStyle/>
          <a:p>
            <a:r>
              <a:rPr lang="en-US" sz="2000">
                <a:solidFill>
                  <a:srgbClr val="0070C0"/>
                </a:solidFill>
              </a:rPr>
              <a:t>Pre-Commercial Procurement</a:t>
            </a:r>
            <a:br>
              <a:rPr lang="en-US" sz="2000">
                <a:solidFill>
                  <a:srgbClr val="0070C0"/>
                </a:solidFill>
              </a:rPr>
            </a:br>
            <a:r>
              <a:rPr lang="en-US" sz="2000">
                <a:solidFill>
                  <a:srgbClr val="0070C0"/>
                </a:solidFill>
              </a:rPr>
              <a:t>Public Procurement of Innovative Solutions Cofund </a:t>
            </a:r>
            <a:endParaRPr lang="en-GB" sz="2000">
              <a:solidFill>
                <a:srgbClr val="0070C0"/>
              </a:solidFill>
            </a:endParaRPr>
          </a:p>
          <a:p>
            <a:r>
              <a:rPr lang="en-US" sz="2000">
                <a:solidFill>
                  <a:srgbClr val="0070C0"/>
                </a:solidFill>
              </a:rPr>
              <a:t> </a:t>
            </a:r>
            <a:endParaRPr lang="en-GB" sz="2000">
              <a:solidFill>
                <a:srgbClr val="0070C0"/>
              </a:solidFill>
            </a:endParaRPr>
          </a:p>
        </p:txBody>
      </p:sp>
      <p:grpSp>
        <p:nvGrpSpPr>
          <p:cNvPr id="36869" name="Group 15"/>
          <p:cNvGrpSpPr>
            <a:grpSpLocks/>
          </p:cNvGrpSpPr>
          <p:nvPr/>
        </p:nvGrpSpPr>
        <p:grpSpPr bwMode="auto">
          <a:xfrm>
            <a:off x="539750" y="5013325"/>
            <a:ext cx="8280400" cy="1655763"/>
            <a:chOff x="395536" y="1196752"/>
            <a:chExt cx="8280920" cy="1656184"/>
          </a:xfrm>
        </p:grpSpPr>
        <p:sp>
          <p:nvSpPr>
            <p:cNvPr id="21" name="Rounded Rectangle 20"/>
            <p:cNvSpPr/>
            <p:nvPr/>
          </p:nvSpPr>
          <p:spPr>
            <a:xfrm>
              <a:off x="395536" y="1196752"/>
              <a:ext cx="8280920" cy="1656184"/>
            </a:xfrm>
            <a:prstGeom prst="roundRect">
              <a:avLst/>
            </a:prstGeom>
            <a:solidFill>
              <a:schemeClr val="accent1">
                <a:lumMod val="90000"/>
              </a:schemeClr>
            </a:solidFill>
          </p:spPr>
          <p:txBody>
            <a:bodyPr anchor="ctr">
              <a:spAutoFit/>
            </a:bodyPr>
            <a:lstStyle/>
            <a:p>
              <a:pPr algn="ctr" defTabSz="457200" fontAlgn="auto">
                <a:spcBef>
                  <a:spcPts val="0"/>
                </a:spcBef>
                <a:spcAft>
                  <a:spcPts val="0"/>
                </a:spcAft>
                <a:defRPr/>
              </a:pPr>
              <a:endParaRPr lang="en-GB" sz="1200" b="0" dirty="0">
                <a:solidFill>
                  <a:schemeClr val="tx1"/>
                </a:solidFill>
                <a:ea typeface="Verdana" panose="020B0604030504040204" pitchFamily="34" charset="0"/>
                <a:cs typeface="Verdana" panose="020B0604030504040204" pitchFamily="34" charset="0"/>
              </a:endParaRPr>
            </a:p>
          </p:txBody>
        </p:sp>
        <p:sp>
          <p:nvSpPr>
            <p:cNvPr id="25" name="Rounded Rectangle 24"/>
            <p:cNvSpPr/>
            <p:nvPr/>
          </p:nvSpPr>
          <p:spPr>
            <a:xfrm>
              <a:off x="1187749" y="1279323"/>
              <a:ext cx="7272794" cy="1502157"/>
            </a:xfrm>
            <a:prstGeom prst="roundRect">
              <a:avLst/>
            </a:prstGeom>
            <a:solidFill>
              <a:schemeClr val="accent1">
                <a:lumMod val="50000"/>
              </a:schemeClr>
            </a:solidFill>
            <a:effectLst>
              <a:outerShdw blurRad="50800" dist="38100" algn="l" rotWithShape="0">
                <a:prstClr val="black">
                  <a:alpha val="40000"/>
                </a:prstClr>
              </a:outerShdw>
            </a:effectLst>
          </p:spPr>
          <p:txBody>
            <a:bodyPr anchor="ctr"/>
            <a:lstStyle/>
            <a:p>
              <a:r>
                <a:rPr lang="en-US" sz="1100" b="0">
                  <a:solidFill>
                    <a:schemeClr val="tx1"/>
                  </a:solidFill>
                </a:rPr>
                <a:t>Coherence and effectiveness of the work plan, including appropriateness of the allocation of tasks and resources</a:t>
              </a:r>
            </a:p>
            <a:p>
              <a:endParaRPr lang="en-US" sz="1100" b="0">
                <a:solidFill>
                  <a:schemeClr val="tx1"/>
                </a:solidFill>
              </a:endParaRPr>
            </a:p>
            <a:p>
              <a:r>
                <a:rPr lang="en-US" sz="1100" b="0">
                  <a:solidFill>
                    <a:schemeClr val="tx1"/>
                  </a:solidFill>
                </a:rPr>
                <a:t>Complementarity of the participants within the consortium (when relevant)</a:t>
              </a:r>
            </a:p>
            <a:p>
              <a:endParaRPr lang="en-US" sz="1100" b="0">
                <a:solidFill>
                  <a:schemeClr val="tx1"/>
                </a:solidFill>
              </a:endParaRPr>
            </a:p>
            <a:p>
              <a:r>
                <a:rPr lang="en-US" sz="1100" b="0">
                  <a:solidFill>
                    <a:schemeClr val="tx1"/>
                  </a:solidFill>
                </a:rPr>
                <a:t>Appropriateness of the management structures and procedures, including risk and innovation management</a:t>
              </a:r>
            </a:p>
            <a:p>
              <a:pPr algn="ctr"/>
              <a:endParaRPr lang="en-GB" sz="1100" b="0">
                <a:solidFill>
                  <a:schemeClr val="tx1"/>
                </a:solidFill>
              </a:endParaRPr>
            </a:p>
          </p:txBody>
        </p:sp>
        <p:sp>
          <p:nvSpPr>
            <p:cNvPr id="26" name="TextBox 25"/>
            <p:cNvSpPr txBox="1"/>
            <p:nvPr/>
          </p:nvSpPr>
          <p:spPr>
            <a:xfrm>
              <a:off x="686466" y="1196752"/>
              <a:ext cx="357142" cy="1656184"/>
            </a:xfrm>
            <a:prstGeom prst="rect">
              <a:avLst/>
            </a:prstGeom>
            <a:noFill/>
          </p:spPr>
          <p:txBody>
            <a:bodyPr vert="vert270"/>
            <a:lstStyle/>
            <a:p>
              <a:pPr algn="ctr">
                <a:defRPr/>
              </a:pPr>
              <a:r>
                <a:rPr lang="en-US" sz="1200" dirty="0">
                  <a:solidFill>
                    <a:schemeClr val="tx1"/>
                  </a:solidFill>
                </a:rPr>
                <a:t>Implementation </a:t>
              </a:r>
              <a:endParaRPr lang="en-GB" sz="1200" dirty="0">
                <a:solidFill>
                  <a:schemeClr val="tx1"/>
                </a:solidFill>
                <a:ea typeface="Verdana" panose="020B0604030504040204" pitchFamily="34" charset="0"/>
                <a:cs typeface="Verdana" panose="020B0604030504040204" pitchFamily="34" charset="0"/>
              </a:endParaRPr>
            </a:p>
          </p:txBody>
        </p:sp>
      </p:grpSp>
      <p:sp>
        <p:nvSpPr>
          <p:cNvPr id="36870" name="Content Placeholder 2"/>
          <p:cNvSpPr>
            <a:spLocks noGrp="1"/>
          </p:cNvSpPr>
          <p:nvPr>
            <p:ph idx="1"/>
          </p:nvPr>
        </p:nvSpPr>
        <p:spPr>
          <a:xfrm>
            <a:off x="485775" y="1196975"/>
            <a:ext cx="8604250" cy="242888"/>
          </a:xfrm>
          <a:solidFill>
            <a:schemeClr val="bg1"/>
          </a:solidFill>
        </p:spPr>
        <p:txBody>
          <a:bodyPr/>
          <a:lstStyle/>
          <a:p>
            <a:pPr>
              <a:spcBef>
                <a:spcPct val="0"/>
              </a:spcBef>
            </a:pPr>
            <a:r>
              <a:rPr lang="en-GB" sz="1200" b="0" smtClean="0">
                <a:solidFill>
                  <a:srgbClr val="0F5494"/>
                </a:solidFill>
              </a:rPr>
              <a:t>For the first stage of a two-stage procedure, only the aspects of the criteria in yellow are evaluated</a:t>
            </a:r>
          </a:p>
        </p:txBody>
      </p:sp>
      <p:sp>
        <p:nvSpPr>
          <p:cNvPr id="28" name="Flowchart: Document 27"/>
          <p:cNvSpPr/>
          <p:nvPr/>
        </p:nvSpPr>
        <p:spPr>
          <a:xfrm>
            <a:off x="5148064" y="260648"/>
            <a:ext cx="3816424" cy="496848"/>
          </a:xfrm>
          <a:prstGeom prst="flowChartDocument">
            <a:avLst/>
          </a:prstGeom>
        </p:spPr>
        <p:style>
          <a:lnRef idx="0">
            <a:schemeClr val="accent2"/>
          </a:lnRef>
          <a:fillRef idx="3">
            <a:schemeClr val="accent2"/>
          </a:fillRef>
          <a:effectRef idx="3">
            <a:schemeClr val="accent2"/>
          </a:effectRef>
          <a:fontRef idx="minor">
            <a:schemeClr val="lt1"/>
          </a:fontRef>
        </p:style>
        <p:txBody>
          <a:bodyPr anchor="ctr">
            <a:spAutoFit/>
          </a:bodyPr>
          <a:lstStyle/>
          <a:p>
            <a:pPr>
              <a:defRPr/>
            </a:pPr>
            <a:r>
              <a:rPr lang="en-GB" sz="1000" dirty="0">
                <a:solidFill>
                  <a:schemeClr val="bg1"/>
                </a:solidFill>
              </a:rPr>
              <a:t>Instructions: </a:t>
            </a:r>
            <a:r>
              <a:rPr lang="en-GB" sz="1000" b="0" dirty="0">
                <a:solidFill>
                  <a:schemeClr val="bg1"/>
                </a:solidFill>
              </a:rPr>
              <a:t>Keep slide if it refers to the type of action of your call/topic. Otherwise, delete it.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519113" y="0"/>
            <a:ext cx="8229600" cy="936625"/>
          </a:xfrm>
        </p:spPr>
        <p:txBody>
          <a:bodyPr/>
          <a:lstStyle/>
          <a:p>
            <a:r>
              <a:rPr lang="en-US" smtClean="0"/>
              <a:t>Individual evaluation</a:t>
            </a:r>
            <a:r>
              <a:rPr lang="en-US" u="sng" smtClean="0"/>
              <a:t> </a:t>
            </a:r>
            <a:endParaRPr lang="fr-BE" sz="2000" smtClean="0"/>
          </a:p>
        </p:txBody>
      </p:sp>
      <p:sp>
        <p:nvSpPr>
          <p:cNvPr id="37890" name="Content Placeholder 2"/>
          <p:cNvSpPr>
            <a:spLocks noGrp="1"/>
          </p:cNvSpPr>
          <p:nvPr>
            <p:ph idx="1"/>
          </p:nvPr>
        </p:nvSpPr>
        <p:spPr>
          <a:xfrm>
            <a:off x="539750" y="476250"/>
            <a:ext cx="8604250" cy="5329238"/>
          </a:xfrm>
          <a:solidFill>
            <a:schemeClr val="bg1"/>
          </a:solidFill>
        </p:spPr>
        <p:txBody>
          <a:bodyPr/>
          <a:lstStyle/>
          <a:p>
            <a:pPr>
              <a:spcBef>
                <a:spcPct val="0"/>
              </a:spcBef>
            </a:pPr>
            <a:r>
              <a:rPr lang="en-US" smtClean="0"/>
              <a:t>You read the proposal and evaluate it against the evaluation criteria</a:t>
            </a:r>
            <a:endParaRPr lang="en-GB" smtClean="0"/>
          </a:p>
          <a:p>
            <a:pPr lvl="1">
              <a:spcBef>
                <a:spcPct val="0"/>
              </a:spcBef>
              <a:spcAft>
                <a:spcPts val="300"/>
              </a:spcAft>
              <a:tabLst/>
            </a:pPr>
            <a:r>
              <a:rPr lang="en-US" smtClean="0"/>
              <a:t>without discussing it with anybody else</a:t>
            </a:r>
            <a:endParaRPr lang="en-GB" smtClean="0"/>
          </a:p>
          <a:p>
            <a:pPr lvl="1">
              <a:spcBef>
                <a:spcPct val="0"/>
              </a:spcBef>
              <a:spcAft>
                <a:spcPts val="300"/>
              </a:spcAft>
              <a:tabLst/>
            </a:pPr>
            <a:r>
              <a:rPr lang="en-US" smtClean="0"/>
              <a:t>as submitted - not on its potential if certain changes </a:t>
            </a:r>
            <a:r>
              <a:rPr lang="en-GB" smtClean="0"/>
              <a:t>were to </a:t>
            </a:r>
            <a:r>
              <a:rPr lang="en-US" smtClean="0"/>
              <a:t>be made</a:t>
            </a:r>
          </a:p>
          <a:p>
            <a:pPr lvl="1">
              <a:spcBef>
                <a:spcPct val="0"/>
              </a:spcBef>
              <a:spcAft>
                <a:spcPts val="300"/>
              </a:spcAft>
              <a:tabLst/>
            </a:pPr>
            <a:r>
              <a:rPr lang="en-US" smtClean="0"/>
              <a:t>look at the substance – some proposals might be handicapped by language difficulties, other deceptively well written</a:t>
            </a:r>
            <a:endParaRPr lang="en-GB" smtClean="0"/>
          </a:p>
          <a:p>
            <a:pPr>
              <a:spcBef>
                <a:spcPct val="0"/>
              </a:spcBef>
            </a:pPr>
            <a:r>
              <a:rPr lang="en-US" smtClean="0"/>
              <a:t>You disregard excess pages which are marked with a watermark </a:t>
            </a:r>
            <a:endParaRPr lang="en-GB" smtClean="0"/>
          </a:p>
          <a:p>
            <a:pPr>
              <a:spcBef>
                <a:spcPct val="0"/>
              </a:spcBef>
            </a:pPr>
            <a:r>
              <a:rPr lang="en-GB" smtClean="0"/>
              <a:t>You </a:t>
            </a:r>
            <a:r>
              <a:rPr lang="en-US" smtClean="0"/>
              <a:t>check to what degree the proposal is ‘in scope’</a:t>
            </a:r>
            <a:r>
              <a:rPr lang="en-GB" smtClean="0"/>
              <a:t> of the call/topic</a:t>
            </a:r>
          </a:p>
          <a:p>
            <a:pPr lvl="1">
              <a:spcBef>
                <a:spcPct val="0"/>
              </a:spcBef>
              <a:tabLst/>
            </a:pPr>
            <a:r>
              <a:rPr lang="en-US" smtClean="0"/>
              <a:t>If marginally relevant to the [call/topic], you must reflect this in a lower score for the Excellence criterion</a:t>
            </a:r>
            <a:endParaRPr lang="en-GB" smtClean="0"/>
          </a:p>
          <a:p>
            <a:pPr>
              <a:spcBef>
                <a:spcPct val="0"/>
              </a:spcBef>
            </a:pPr>
            <a:r>
              <a:rPr lang="en-GB" smtClean="0"/>
              <a:t>You </a:t>
            </a:r>
            <a:r>
              <a:rPr lang="en-US" smtClean="0"/>
              <a:t>complete an Individual Evaluation Report (IER) </a:t>
            </a:r>
            <a:endParaRPr lang="en-GB" smtClean="0"/>
          </a:p>
          <a:p>
            <a:pPr lvl="1">
              <a:spcBef>
                <a:spcPct val="0"/>
              </a:spcBef>
              <a:spcAft>
                <a:spcPts val="300"/>
              </a:spcAft>
              <a:tabLst/>
            </a:pPr>
            <a:r>
              <a:rPr lang="en-US" smtClean="0"/>
              <a:t>give your view on whether each applicant has the necessary </a:t>
            </a:r>
            <a:r>
              <a:rPr lang="en-US" u="sng" smtClean="0"/>
              <a:t>basic</a:t>
            </a:r>
            <a:r>
              <a:rPr lang="en-US" smtClean="0"/>
              <a:t> operational capacity to carry out the activity(ies) for which they are responsible</a:t>
            </a:r>
          </a:p>
          <a:p>
            <a:pPr lvl="2">
              <a:spcBef>
                <a:spcPct val="0"/>
              </a:spcBef>
              <a:spcAft>
                <a:spcPts val="300"/>
              </a:spcAft>
            </a:pPr>
            <a:r>
              <a:rPr lang="en-US" sz="1200" b="1" smtClean="0">
                <a:solidFill>
                  <a:schemeClr val="tx1"/>
                </a:solidFill>
              </a:rPr>
              <a:t>based on the information provided (i.e. CV; relevant publications or achievements; relevant previous projects…)</a:t>
            </a:r>
            <a:endParaRPr lang="en-GB" sz="1200" b="1" smtClean="0">
              <a:solidFill>
                <a:schemeClr val="tx1"/>
              </a:solidFill>
            </a:endParaRPr>
          </a:p>
          <a:p>
            <a:pPr lvl="1">
              <a:spcBef>
                <a:spcPct val="0"/>
              </a:spcBef>
              <a:spcAft>
                <a:spcPts val="300"/>
              </a:spcAft>
              <a:tabLst/>
            </a:pPr>
            <a:r>
              <a:rPr lang="en-US" smtClean="0"/>
              <a:t>give comments and scores for all evaluation criteria (scores must match comments)</a:t>
            </a:r>
            <a:endParaRPr lang="en-GB" smtClean="0"/>
          </a:p>
          <a:p>
            <a:pPr lvl="1">
              <a:spcBef>
                <a:spcPct val="0"/>
              </a:spcBef>
              <a:spcAft>
                <a:spcPts val="300"/>
              </a:spcAft>
              <a:tabLst/>
            </a:pPr>
            <a:r>
              <a:rPr lang="en-US" smtClean="0"/>
              <a:t>do not recommend substantial modifications</a:t>
            </a:r>
            <a:endParaRPr lang="en-GB" smtClean="0"/>
          </a:p>
          <a:p>
            <a:pPr>
              <a:spcBef>
                <a:spcPct val="0"/>
              </a:spcBef>
            </a:pPr>
            <a:r>
              <a:rPr lang="en-US" smtClean="0"/>
              <a:t>you then sign and submit the form in the electronic system</a:t>
            </a:r>
            <a:endParaRPr lang="en-GB" smtClean="0"/>
          </a:p>
        </p:txBody>
      </p:sp>
      <p:pic>
        <p:nvPicPr>
          <p:cNvPr id="37891" name="Picture 3"/>
          <p:cNvPicPr>
            <a:picLocks noChangeAspect="1" noChangeArrowheads="1"/>
          </p:cNvPicPr>
          <p:nvPr/>
        </p:nvPicPr>
        <p:blipFill>
          <a:blip r:embed="rId2"/>
          <a:srcRect/>
          <a:stretch>
            <a:fillRect/>
          </a:stretch>
        </p:blipFill>
        <p:spPr bwMode="auto">
          <a:xfrm>
            <a:off x="7885113" y="2335213"/>
            <a:ext cx="431800" cy="352425"/>
          </a:xfrm>
          <a:prstGeom prst="rect">
            <a:avLst/>
          </a:prstGeom>
          <a:noFill/>
          <a:ln w="9525">
            <a:noFill/>
            <a:miter lim="800000"/>
            <a:headEnd/>
            <a:tailEnd/>
          </a:ln>
        </p:spPr>
      </p:pic>
      <p:pic>
        <p:nvPicPr>
          <p:cNvPr id="37892" name="Picture 4"/>
          <p:cNvPicPr>
            <a:picLocks noChangeAspect="1" noChangeArrowheads="1"/>
          </p:cNvPicPr>
          <p:nvPr/>
        </p:nvPicPr>
        <p:blipFill>
          <a:blip r:embed="rId2"/>
          <a:srcRect/>
          <a:stretch>
            <a:fillRect/>
          </a:stretch>
        </p:blipFill>
        <p:spPr bwMode="auto">
          <a:xfrm>
            <a:off x="8316913" y="4494213"/>
            <a:ext cx="431800" cy="350837"/>
          </a:xfrm>
          <a:prstGeom prst="rect">
            <a:avLst/>
          </a:prstGeom>
          <a:noFill/>
          <a:ln w="9525">
            <a:noFill/>
            <a:miter lim="800000"/>
            <a:headEnd/>
            <a:tailEnd/>
          </a:ln>
        </p:spPr>
      </p:pic>
      <p:pic>
        <p:nvPicPr>
          <p:cNvPr id="37893" name="Picture 5"/>
          <p:cNvPicPr>
            <a:picLocks noChangeAspect="1" noChangeArrowheads="1"/>
          </p:cNvPicPr>
          <p:nvPr/>
        </p:nvPicPr>
        <p:blipFill>
          <a:blip r:embed="rId2"/>
          <a:srcRect/>
          <a:stretch>
            <a:fillRect/>
          </a:stretch>
        </p:blipFill>
        <p:spPr bwMode="auto">
          <a:xfrm>
            <a:off x="8532813" y="1411288"/>
            <a:ext cx="431800" cy="350837"/>
          </a:xfrm>
          <a:prstGeom prst="rect">
            <a:avLst/>
          </a:prstGeom>
          <a:noFill/>
          <a:ln w="9525">
            <a:noFill/>
            <a:miter lim="800000"/>
            <a:headEnd/>
            <a:tailEnd/>
          </a:ln>
        </p:spPr>
      </p:pic>
      <p:pic>
        <p:nvPicPr>
          <p:cNvPr id="37894" name="Picture 6"/>
          <p:cNvPicPr>
            <a:picLocks noChangeAspect="1" noChangeArrowheads="1"/>
          </p:cNvPicPr>
          <p:nvPr/>
        </p:nvPicPr>
        <p:blipFill>
          <a:blip r:embed="rId2"/>
          <a:srcRect/>
          <a:stretch>
            <a:fillRect/>
          </a:stretch>
        </p:blipFill>
        <p:spPr bwMode="auto">
          <a:xfrm>
            <a:off x="5962650" y="6092825"/>
            <a:ext cx="431800" cy="352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539750" y="115888"/>
            <a:ext cx="8229600" cy="936625"/>
          </a:xfrm>
        </p:spPr>
        <p:txBody>
          <a:bodyPr/>
          <a:lstStyle/>
          <a:p>
            <a:pPr marL="0" indent="0"/>
            <a:r>
              <a:rPr lang="en-GB" smtClean="0"/>
              <a:t>Elements to be reflected in the evaluation</a:t>
            </a:r>
            <a:endParaRPr lang="fr-BE" smtClean="0"/>
          </a:p>
        </p:txBody>
      </p:sp>
      <p:sp>
        <p:nvSpPr>
          <p:cNvPr id="3" name="Content Placeholder 2"/>
          <p:cNvSpPr>
            <a:spLocks noGrp="1"/>
          </p:cNvSpPr>
          <p:nvPr>
            <p:ph idx="1"/>
          </p:nvPr>
        </p:nvSpPr>
        <p:spPr>
          <a:xfrm>
            <a:off x="539750" y="1068388"/>
            <a:ext cx="8424863" cy="4953000"/>
          </a:xfrm>
          <a:solidFill>
            <a:schemeClr val="bg1"/>
          </a:solidFill>
        </p:spPr>
        <p:txBody>
          <a:bodyPr/>
          <a:lstStyle/>
          <a:p>
            <a:pPr marL="0" indent="0">
              <a:buFont typeface="Wingdings" panose="05000000000000000000" pitchFamily="2" charset="2"/>
              <a:buNone/>
              <a:defRPr/>
            </a:pPr>
            <a:r>
              <a:rPr lang="en-GB" dirty="0"/>
              <a:t>I</a:t>
            </a:r>
            <a:r>
              <a:rPr lang="en-US" dirty="0"/>
              <a:t>f a proposal</a:t>
            </a:r>
            <a:endParaRPr lang="en-GB" dirty="0"/>
          </a:p>
          <a:p>
            <a:pPr>
              <a:spcAft>
                <a:spcPts val="0"/>
              </a:spcAft>
              <a:defRPr/>
            </a:pPr>
            <a:r>
              <a:rPr lang="en-GB" sz="1600" dirty="0"/>
              <a:t>is only marginally relevant in terms of its scientific, technological or innovation content relating to the [call/topic] addressed, you must reflect this in a lower score for the </a:t>
            </a:r>
            <a:r>
              <a:rPr lang="en-GB" sz="1600" dirty="0">
                <a:solidFill>
                  <a:srgbClr val="FF9900"/>
                </a:solidFill>
              </a:rPr>
              <a:t>Excellence </a:t>
            </a:r>
            <a:r>
              <a:rPr lang="en-GB" sz="1600" dirty="0" smtClean="0">
                <a:solidFill>
                  <a:srgbClr val="FF9900"/>
                </a:solidFill>
              </a:rPr>
              <a:t>criterion</a:t>
            </a:r>
            <a:endParaRPr lang="en-GB" sz="1600" dirty="0">
              <a:solidFill>
                <a:srgbClr val="FF9900"/>
              </a:solidFill>
            </a:endParaRPr>
          </a:p>
          <a:p>
            <a:pPr lvl="1">
              <a:spcAft>
                <a:spcPts val="0"/>
              </a:spcAft>
              <a:defRPr/>
            </a:pPr>
            <a:r>
              <a:rPr lang="en-GB" dirty="0" smtClean="0"/>
              <a:t>No matter how excellent the science!</a:t>
            </a:r>
          </a:p>
          <a:p>
            <a:pPr lvl="1">
              <a:spcAft>
                <a:spcPts val="0"/>
              </a:spcAft>
              <a:defRPr/>
            </a:pPr>
            <a:endParaRPr lang="en-GB" dirty="0" smtClean="0"/>
          </a:p>
          <a:p>
            <a:pPr>
              <a:spcAft>
                <a:spcPts val="0"/>
              </a:spcAft>
              <a:defRPr/>
            </a:pPr>
            <a:r>
              <a:rPr lang="en-GB" sz="1600" dirty="0" smtClean="0"/>
              <a:t>does </a:t>
            </a:r>
            <a:r>
              <a:rPr lang="en-GB" sz="1600" dirty="0"/>
              <a:t>not </a:t>
            </a:r>
            <a:r>
              <a:rPr lang="en-GB" sz="1600" dirty="0" smtClean="0"/>
              <a:t>significantly contribute </a:t>
            </a:r>
            <a:r>
              <a:rPr lang="en-GB" sz="1600" dirty="0"/>
              <a:t>to </a:t>
            </a:r>
            <a:r>
              <a:rPr lang="en-GB" sz="1600" dirty="0" smtClean="0"/>
              <a:t>the expected </a:t>
            </a:r>
            <a:r>
              <a:rPr lang="en-GB" sz="1600" dirty="0"/>
              <a:t>impacts as specified in the WP for that </a:t>
            </a:r>
            <a:r>
              <a:rPr lang="en-GB" sz="1600" dirty="0" smtClean="0"/>
              <a:t>[call/topic], </a:t>
            </a:r>
            <a:r>
              <a:rPr lang="en-GB" sz="1600" dirty="0"/>
              <a:t>you must reflect this in a lower score for the </a:t>
            </a:r>
            <a:r>
              <a:rPr lang="en-GB" sz="1600" dirty="0">
                <a:solidFill>
                  <a:srgbClr val="FF9900"/>
                </a:solidFill>
              </a:rPr>
              <a:t>Impact criterion </a:t>
            </a:r>
            <a:endParaRPr lang="en-GB" sz="1600" dirty="0" smtClean="0">
              <a:solidFill>
                <a:srgbClr val="FF9900"/>
              </a:solidFill>
            </a:endParaRPr>
          </a:p>
          <a:p>
            <a:pPr>
              <a:spcAft>
                <a:spcPts val="0"/>
              </a:spcAft>
              <a:defRPr/>
            </a:pPr>
            <a:endParaRPr lang="en-GB" sz="1600" dirty="0" smtClean="0">
              <a:solidFill>
                <a:srgbClr val="FF9900"/>
              </a:solidFill>
            </a:endParaRPr>
          </a:p>
          <a:p>
            <a:pPr>
              <a:spcAft>
                <a:spcPts val="0"/>
              </a:spcAft>
              <a:defRPr/>
            </a:pPr>
            <a:r>
              <a:rPr lang="en-GB" sz="1600" dirty="0"/>
              <a:t>w</a:t>
            </a:r>
            <a:r>
              <a:rPr lang="en-GB" sz="1600" dirty="0" smtClean="0"/>
              <a:t>ould require </a:t>
            </a:r>
            <a:r>
              <a:rPr lang="en-GB" sz="1600" dirty="0"/>
              <a:t>substantial modifications in terms of implementation (i.e. change of partners, additional work packages, significant budget or resources cut…), you must reflect this in a lower score for the </a:t>
            </a:r>
            <a:r>
              <a:rPr lang="en-GB" sz="1600" dirty="0" smtClean="0">
                <a:solidFill>
                  <a:srgbClr val="FF9900"/>
                </a:solidFill>
              </a:rPr>
              <a:t>“Quality and efficiency of the implementation</a:t>
            </a:r>
            <a:r>
              <a:rPr lang="en-GB" sz="1600" dirty="0">
                <a:solidFill>
                  <a:srgbClr val="FF9900"/>
                </a:solidFill>
              </a:rPr>
              <a:t>” criterion </a:t>
            </a:r>
            <a:endParaRPr lang="en-GB" sz="1600" dirty="0" smtClean="0">
              <a:solidFill>
                <a:srgbClr val="FF9900"/>
              </a:solidFill>
            </a:endParaRPr>
          </a:p>
          <a:p>
            <a:pPr>
              <a:spcAft>
                <a:spcPts val="0"/>
              </a:spcAft>
              <a:defRPr/>
            </a:pPr>
            <a:endParaRPr lang="en-GB" sz="1600" dirty="0" smtClean="0">
              <a:solidFill>
                <a:srgbClr val="FF9900"/>
              </a:solidFill>
            </a:endParaRPr>
          </a:p>
          <a:p>
            <a:pPr>
              <a:defRPr/>
            </a:pPr>
            <a:r>
              <a:rPr lang="en-GB" sz="1600" dirty="0" smtClean="0"/>
              <a:t>If </a:t>
            </a:r>
            <a:r>
              <a:rPr lang="en-GB" sz="1600" dirty="0"/>
              <a:t>cross-cutting issues are explicitly mentioned in the scope of the </a:t>
            </a:r>
            <a:r>
              <a:rPr lang="en-GB" sz="1600" dirty="0" smtClean="0"/>
              <a:t>[call/topic], </a:t>
            </a:r>
            <a:r>
              <a:rPr lang="en-GB" sz="1600" dirty="0"/>
              <a:t>and not properly addressed (or their non-relevance justified), you </a:t>
            </a:r>
            <a:r>
              <a:rPr lang="en-GB" sz="1600" dirty="0" smtClean="0"/>
              <a:t>must </a:t>
            </a:r>
            <a:r>
              <a:rPr lang="en-GB" sz="1600" dirty="0"/>
              <a:t>reflect </a:t>
            </a:r>
            <a:r>
              <a:rPr lang="en-GB" sz="1600" dirty="0" smtClean="0"/>
              <a:t>this in a lower score for the relevant criterion</a:t>
            </a:r>
          </a:p>
          <a:p>
            <a:pPr lvl="1">
              <a:defRPr/>
            </a:pPr>
            <a:r>
              <a:rPr lang="en-GB" sz="1400" dirty="0" smtClean="0"/>
              <a:t>Proposals addressing cross-cutting issues which are not explicitly mentioned in the scope of the [call/topic] can also be evaluated positively</a:t>
            </a:r>
            <a:endParaRPr lang="en-GB" sz="1400" dirty="0"/>
          </a:p>
        </p:txBody>
      </p:sp>
      <p:pic>
        <p:nvPicPr>
          <p:cNvPr id="38915" name="Picture 3"/>
          <p:cNvPicPr>
            <a:picLocks noChangeAspect="1" noChangeArrowheads="1"/>
          </p:cNvPicPr>
          <p:nvPr/>
        </p:nvPicPr>
        <p:blipFill>
          <a:blip r:embed="rId2"/>
          <a:srcRect/>
          <a:stretch>
            <a:fillRect/>
          </a:stretch>
        </p:blipFill>
        <p:spPr bwMode="auto">
          <a:xfrm>
            <a:off x="7740650" y="11113"/>
            <a:ext cx="1295400" cy="105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539750" y="115888"/>
            <a:ext cx="8229600" cy="936625"/>
          </a:xfrm>
        </p:spPr>
        <p:txBody>
          <a:bodyPr/>
          <a:lstStyle/>
          <a:p>
            <a:r>
              <a:rPr lang="en-US" smtClean="0"/>
              <a:t>Proposal scoring</a:t>
            </a:r>
            <a:endParaRPr lang="fr-BE" sz="2000" smtClean="0"/>
          </a:p>
        </p:txBody>
      </p:sp>
      <p:sp>
        <p:nvSpPr>
          <p:cNvPr id="39938" name="Content Placeholder 2"/>
          <p:cNvSpPr>
            <a:spLocks noGrp="1"/>
          </p:cNvSpPr>
          <p:nvPr>
            <p:ph idx="1"/>
          </p:nvPr>
        </p:nvSpPr>
        <p:spPr>
          <a:xfrm>
            <a:off x="539750" y="995363"/>
            <a:ext cx="8604250" cy="4881562"/>
          </a:xfrm>
          <a:solidFill>
            <a:schemeClr val="bg1"/>
          </a:solidFill>
        </p:spPr>
        <p:txBody>
          <a:bodyPr/>
          <a:lstStyle/>
          <a:p>
            <a:pPr>
              <a:spcBef>
                <a:spcPct val="0"/>
              </a:spcBef>
            </a:pPr>
            <a:r>
              <a:rPr lang="en-GB" sz="1600" smtClean="0"/>
              <a:t>You give a score of between 0 and 5 to each criterion based on your comments</a:t>
            </a:r>
          </a:p>
          <a:p>
            <a:pPr lvl="1">
              <a:spcBef>
                <a:spcPct val="0"/>
              </a:spcBef>
              <a:spcAft>
                <a:spcPct val="0"/>
              </a:spcAft>
              <a:tabLst/>
            </a:pPr>
            <a:r>
              <a:rPr lang="en-GB" sz="1400" smtClean="0"/>
              <a:t>Half-marks can be used</a:t>
            </a:r>
          </a:p>
          <a:p>
            <a:pPr lvl="1">
              <a:spcBef>
                <a:spcPct val="0"/>
              </a:spcBef>
              <a:spcAft>
                <a:spcPct val="0"/>
              </a:spcAft>
              <a:tabLst/>
            </a:pPr>
            <a:r>
              <a:rPr lang="en-GB" sz="1400" smtClean="0"/>
              <a:t>The whole range of scores should be used</a:t>
            </a:r>
          </a:p>
          <a:p>
            <a:pPr lvl="1">
              <a:spcBef>
                <a:spcPct val="0"/>
              </a:spcBef>
              <a:tabLst/>
            </a:pPr>
            <a:r>
              <a:rPr lang="en-GB" sz="1400" smtClean="0"/>
              <a:t>Scores must pass </a:t>
            </a:r>
            <a:r>
              <a:rPr lang="en-GB" sz="1400" i="1" smtClean="0"/>
              <a:t>thresholds</a:t>
            </a:r>
            <a:r>
              <a:rPr lang="en-GB" sz="1400" smtClean="0"/>
              <a:t> if a proposal is to be considered for funding</a:t>
            </a:r>
          </a:p>
          <a:p>
            <a:pPr>
              <a:spcBef>
                <a:spcPct val="0"/>
              </a:spcBef>
            </a:pPr>
            <a:r>
              <a:rPr lang="en-GB" sz="1600" smtClean="0"/>
              <a:t>Thresholds apply to individual criteria…</a:t>
            </a:r>
            <a:br>
              <a:rPr lang="en-GB" sz="1600" smtClean="0"/>
            </a:br>
            <a:r>
              <a:rPr lang="en-GB" sz="1400" b="0" smtClean="0"/>
              <a:t>The default threshold is 3 (unless specified otherwise in the WP)</a:t>
            </a:r>
            <a:endParaRPr lang="en-GB" sz="1600" b="0" smtClean="0"/>
          </a:p>
          <a:p>
            <a:pPr>
              <a:spcBef>
                <a:spcPct val="0"/>
              </a:spcBef>
            </a:pPr>
            <a:r>
              <a:rPr lang="en-GB" sz="1600" smtClean="0"/>
              <a:t>…and to the total score</a:t>
            </a:r>
            <a:br>
              <a:rPr lang="en-GB" sz="1600" smtClean="0"/>
            </a:br>
            <a:r>
              <a:rPr lang="en-GB" sz="1400" b="0" smtClean="0"/>
              <a:t>The default overall threshold is 10 (unless specified otherwise in the WP)</a:t>
            </a:r>
          </a:p>
          <a:p>
            <a:pPr>
              <a:spcBef>
                <a:spcPct val="0"/>
              </a:spcBef>
            </a:pPr>
            <a:endParaRPr lang="en-GB" sz="1600" smtClean="0"/>
          </a:p>
          <a:p>
            <a:pPr>
              <a:spcBef>
                <a:spcPct val="0"/>
              </a:spcBef>
            </a:pPr>
            <a:r>
              <a:rPr lang="en-GB" sz="1600" smtClean="0"/>
              <a:t>For Innovation actions and the SME instrument, the criterion Impact is given a weight of 1.5 to determine the ranking</a:t>
            </a:r>
          </a:p>
          <a:p>
            <a:pPr>
              <a:spcBef>
                <a:spcPct val="0"/>
              </a:spcBef>
            </a:pPr>
            <a:endParaRPr lang="en-GB" sz="1600" smtClean="0"/>
          </a:p>
          <a:p>
            <a:pPr>
              <a:spcBef>
                <a:spcPct val="0"/>
              </a:spcBef>
            </a:pPr>
            <a:r>
              <a:rPr lang="en-GB" sz="1600" smtClean="0"/>
              <a:t>For first stage of a two-stage procedure, you only evaluate the criteria </a:t>
            </a:r>
            <a:r>
              <a:rPr lang="en-GB" sz="1600" i="1" smtClean="0"/>
              <a:t>Excellence</a:t>
            </a:r>
            <a:r>
              <a:rPr lang="en-GB" sz="1600" smtClean="0"/>
              <a:t> and (part of) </a:t>
            </a:r>
            <a:r>
              <a:rPr lang="en-GB" sz="1600" i="1" smtClean="0"/>
              <a:t>Impact</a:t>
            </a:r>
            <a:r>
              <a:rPr lang="en-GB" sz="1600" smtClean="0"/>
              <a:t> </a:t>
            </a:r>
          </a:p>
          <a:p>
            <a:pPr lvl="1">
              <a:spcBef>
                <a:spcPct val="0"/>
              </a:spcBef>
              <a:spcAft>
                <a:spcPct val="0"/>
              </a:spcAft>
              <a:tabLst/>
            </a:pPr>
            <a:r>
              <a:rPr lang="en-GB" sz="1400" smtClean="0"/>
              <a:t>In that case, only the aspects of the criteria in bold are considered</a:t>
            </a:r>
          </a:p>
          <a:p>
            <a:pPr lvl="1">
              <a:spcBef>
                <a:spcPct val="0"/>
              </a:spcBef>
              <a:spcAft>
                <a:spcPct val="0"/>
              </a:spcAft>
              <a:tabLst/>
            </a:pPr>
            <a:r>
              <a:rPr lang="en-GB" sz="1400" smtClean="0"/>
              <a:t>Default threshold for individual criteria is 4 (unless specified otherwise in the WP)</a:t>
            </a:r>
          </a:p>
          <a:p>
            <a:pPr lvl="1">
              <a:spcBef>
                <a:spcPct val="0"/>
              </a:spcBef>
              <a:spcAft>
                <a:spcPct val="0"/>
              </a:spcAft>
              <a:tabLst/>
            </a:pPr>
            <a:r>
              <a:rPr lang="en-GB" sz="1400" smtClean="0"/>
              <a:t>Default overall threshold is 8 (unless specified otherwise in the WP)</a:t>
            </a:r>
          </a:p>
        </p:txBody>
      </p:sp>
      <p:sp>
        <p:nvSpPr>
          <p:cNvPr id="15" name="Flowchart: Document 14"/>
          <p:cNvSpPr/>
          <p:nvPr/>
        </p:nvSpPr>
        <p:spPr>
          <a:xfrm>
            <a:off x="5220072" y="116632"/>
            <a:ext cx="3816424" cy="879038"/>
          </a:xfrm>
          <a:prstGeom prst="flowChartDocument">
            <a:avLst/>
          </a:prstGeom>
        </p:spPr>
        <p:style>
          <a:lnRef idx="0">
            <a:schemeClr val="accent2"/>
          </a:lnRef>
          <a:fillRef idx="3">
            <a:schemeClr val="accent2"/>
          </a:fillRef>
          <a:effectRef idx="3">
            <a:schemeClr val="accent2"/>
          </a:effectRef>
          <a:fontRef idx="minor">
            <a:schemeClr val="lt1"/>
          </a:fontRef>
        </p:style>
        <p:txBody>
          <a:bodyPr anchor="ctr">
            <a:spAutoFit/>
          </a:bodyPr>
          <a:lstStyle/>
          <a:p>
            <a:pPr>
              <a:defRPr/>
            </a:pPr>
            <a:r>
              <a:rPr lang="en-GB" sz="1000" dirty="0">
                <a:solidFill>
                  <a:schemeClr val="bg1"/>
                </a:solidFill>
              </a:rPr>
              <a:t>Instructions</a:t>
            </a:r>
          </a:p>
          <a:p>
            <a:pPr>
              <a:defRPr/>
            </a:pPr>
            <a:r>
              <a:rPr lang="en-GB" sz="1000" b="0" dirty="0">
                <a:solidFill>
                  <a:schemeClr val="bg1"/>
                </a:solidFill>
              </a:rPr>
              <a:t>Remove bullet points that do not apply to the type of action and procedure (single or two stage) of your call/topic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539750" y="115888"/>
            <a:ext cx="8229600" cy="936625"/>
          </a:xfrm>
        </p:spPr>
        <p:txBody>
          <a:bodyPr/>
          <a:lstStyle/>
          <a:p>
            <a:r>
              <a:rPr lang="en-US" smtClean="0"/>
              <a:t>Interpretation of the scores </a:t>
            </a:r>
            <a:endParaRPr lang="fr-BE" sz="2000" smtClean="0"/>
          </a:p>
        </p:txBody>
      </p:sp>
      <p:sp>
        <p:nvSpPr>
          <p:cNvPr id="40962" name="Content Placeholder 2"/>
          <p:cNvSpPr>
            <a:spLocks noGrp="1"/>
          </p:cNvSpPr>
          <p:nvPr>
            <p:ph idx="1"/>
          </p:nvPr>
        </p:nvSpPr>
        <p:spPr>
          <a:xfrm>
            <a:off x="1476375" y="1060450"/>
            <a:ext cx="7559675" cy="4889500"/>
          </a:xfrm>
        </p:spPr>
        <p:txBody>
          <a:bodyPr/>
          <a:lstStyle/>
          <a:p>
            <a:pPr indent="0">
              <a:spcBef>
                <a:spcPct val="0"/>
              </a:spcBef>
              <a:buFont typeface="Wingdings" panose="05000000000000000000" pitchFamily="2" charset="2"/>
              <a:buNone/>
            </a:pPr>
            <a:r>
              <a:rPr lang="en-GB" sz="1600" smtClean="0"/>
              <a:t>The proposal fails to address the criterion or cannot be judged due to missing or incomplete information</a:t>
            </a:r>
            <a:endParaRPr lang="fr-BE" sz="1600" smtClean="0"/>
          </a:p>
          <a:p>
            <a:pPr indent="0">
              <a:spcBef>
                <a:spcPct val="0"/>
              </a:spcBef>
              <a:buFont typeface="Wingdings" panose="05000000000000000000" pitchFamily="2" charset="2"/>
              <a:buNone/>
            </a:pPr>
            <a:endParaRPr lang="en-GB" sz="1600" smtClean="0"/>
          </a:p>
          <a:p>
            <a:pPr indent="0">
              <a:spcBef>
                <a:spcPct val="0"/>
              </a:spcBef>
              <a:buFont typeface="Wingdings" panose="05000000000000000000" pitchFamily="2" charset="2"/>
              <a:buNone/>
            </a:pPr>
            <a:r>
              <a:rPr lang="en-GB" sz="1600" smtClean="0"/>
              <a:t>Poor. </a:t>
            </a:r>
            <a:r>
              <a:rPr lang="en-GB" sz="1600" b="0" smtClean="0"/>
              <a:t>The criterion is inadequately addressed, or there are serious inherent weaknesses.</a:t>
            </a:r>
            <a:endParaRPr lang="fr-BE" sz="1600" b="0" smtClean="0"/>
          </a:p>
          <a:p>
            <a:pPr indent="0">
              <a:spcBef>
                <a:spcPct val="0"/>
              </a:spcBef>
              <a:buFont typeface="Wingdings" panose="05000000000000000000" pitchFamily="2" charset="2"/>
              <a:buNone/>
            </a:pPr>
            <a:endParaRPr lang="en-GB" sz="1600" smtClean="0"/>
          </a:p>
          <a:p>
            <a:pPr indent="0">
              <a:spcBef>
                <a:spcPct val="0"/>
              </a:spcBef>
              <a:buFont typeface="Wingdings" panose="05000000000000000000" pitchFamily="2" charset="2"/>
              <a:buNone/>
            </a:pPr>
            <a:r>
              <a:rPr lang="en-GB" sz="1600" smtClean="0"/>
              <a:t>Fair. </a:t>
            </a:r>
            <a:r>
              <a:rPr lang="en-GB" sz="1600" b="0" smtClean="0"/>
              <a:t>While the proposal broadly addresses the criterion, there are significant weaknesses.</a:t>
            </a:r>
            <a:endParaRPr lang="fr-BE" sz="1600" b="0" smtClean="0"/>
          </a:p>
          <a:p>
            <a:pPr indent="0">
              <a:spcBef>
                <a:spcPct val="0"/>
              </a:spcBef>
              <a:buFont typeface="Wingdings" panose="05000000000000000000" pitchFamily="2" charset="2"/>
              <a:buNone/>
            </a:pPr>
            <a:endParaRPr lang="en-GB" sz="1600" smtClean="0"/>
          </a:p>
          <a:p>
            <a:pPr indent="0">
              <a:spcBef>
                <a:spcPct val="0"/>
              </a:spcBef>
              <a:buFont typeface="Wingdings" panose="05000000000000000000" pitchFamily="2" charset="2"/>
              <a:buNone/>
            </a:pPr>
            <a:r>
              <a:rPr lang="en-GB" sz="1600" smtClean="0"/>
              <a:t>Good. </a:t>
            </a:r>
            <a:r>
              <a:rPr lang="en-GB" sz="1600" b="0" smtClean="0"/>
              <a:t>The proposal addresses the criterion well, although a number of shortcomings are present.</a:t>
            </a:r>
            <a:endParaRPr lang="fr-BE" sz="1600" b="0" smtClean="0"/>
          </a:p>
          <a:p>
            <a:pPr indent="0">
              <a:spcBef>
                <a:spcPct val="0"/>
              </a:spcBef>
              <a:buFont typeface="Wingdings" panose="05000000000000000000" pitchFamily="2" charset="2"/>
              <a:buNone/>
            </a:pPr>
            <a:endParaRPr lang="en-GB" sz="1600" smtClean="0"/>
          </a:p>
          <a:p>
            <a:pPr indent="0">
              <a:spcBef>
                <a:spcPct val="0"/>
              </a:spcBef>
              <a:buFont typeface="Wingdings" panose="05000000000000000000" pitchFamily="2" charset="2"/>
              <a:buNone/>
            </a:pPr>
            <a:r>
              <a:rPr lang="en-GB" sz="1600" smtClean="0"/>
              <a:t>Very Good. </a:t>
            </a:r>
            <a:r>
              <a:rPr lang="en-GB" sz="1600" b="0" smtClean="0"/>
              <a:t>The proposal addresses the criterion very well, although a small number of shortcomings are present.</a:t>
            </a:r>
            <a:endParaRPr lang="fr-BE" sz="1600" b="0" smtClean="0"/>
          </a:p>
          <a:p>
            <a:pPr indent="0">
              <a:spcBef>
                <a:spcPct val="0"/>
              </a:spcBef>
              <a:buFont typeface="Wingdings" panose="05000000000000000000" pitchFamily="2" charset="2"/>
              <a:buNone/>
            </a:pPr>
            <a:endParaRPr lang="en-GB" sz="1600" smtClean="0"/>
          </a:p>
          <a:p>
            <a:pPr indent="0">
              <a:spcBef>
                <a:spcPct val="0"/>
              </a:spcBef>
              <a:buFont typeface="Wingdings" panose="05000000000000000000" pitchFamily="2" charset="2"/>
              <a:buNone/>
            </a:pPr>
            <a:r>
              <a:rPr lang="en-GB" sz="1600" smtClean="0"/>
              <a:t>Excellent. </a:t>
            </a:r>
            <a:r>
              <a:rPr lang="en-GB" sz="1600" b="0" smtClean="0"/>
              <a:t>The proposal successfully addresses all relevant aspects of the criterion. Any shortcomings are minor.</a:t>
            </a:r>
            <a:endParaRPr lang="fr-BE" sz="1600" b="0" smtClean="0"/>
          </a:p>
        </p:txBody>
      </p:sp>
      <p:sp>
        <p:nvSpPr>
          <p:cNvPr id="40963" name="Line Callout 1 3"/>
          <p:cNvSpPr>
            <a:spLocks/>
          </p:cNvSpPr>
          <p:nvPr/>
        </p:nvSpPr>
        <p:spPr bwMode="auto">
          <a:xfrm>
            <a:off x="900113" y="1166813"/>
            <a:ext cx="342900" cy="349250"/>
          </a:xfrm>
          <a:prstGeom prst="borderCallout1">
            <a:avLst>
              <a:gd name="adj1" fmla="val 99769"/>
              <a:gd name="adj2" fmla="val 49597"/>
              <a:gd name="adj3" fmla="val 177148"/>
              <a:gd name="adj4" fmla="val 48856"/>
            </a:avLst>
          </a:prstGeom>
          <a:solidFill>
            <a:srgbClr val="0F5494"/>
          </a:solidFill>
          <a:ln w="28575">
            <a:solidFill>
              <a:srgbClr val="0F5494"/>
            </a:solidFill>
            <a:miter lim="800000"/>
            <a:headEnd/>
            <a:tailEnd/>
          </a:ln>
        </p:spPr>
        <p:txBody>
          <a:bodyPr wrap="none" anchor="ctr"/>
          <a:lstStyle/>
          <a:p>
            <a:pPr algn="ctr" defTabSz="457200"/>
            <a:r>
              <a:rPr lang="en-GB" sz="1400">
                <a:solidFill>
                  <a:schemeClr val="bg1"/>
                </a:solidFill>
              </a:rPr>
              <a:t>0</a:t>
            </a:r>
          </a:p>
        </p:txBody>
      </p:sp>
      <p:sp>
        <p:nvSpPr>
          <p:cNvPr id="40964" name="Line Callout 1 4"/>
          <p:cNvSpPr>
            <a:spLocks/>
          </p:cNvSpPr>
          <p:nvPr/>
        </p:nvSpPr>
        <p:spPr bwMode="auto">
          <a:xfrm>
            <a:off x="904875" y="2071688"/>
            <a:ext cx="342900" cy="349250"/>
          </a:xfrm>
          <a:prstGeom prst="borderCallout1">
            <a:avLst>
              <a:gd name="adj1" fmla="val 99769"/>
              <a:gd name="adj2" fmla="val 49597"/>
              <a:gd name="adj3" fmla="val 177148"/>
              <a:gd name="adj4" fmla="val 48856"/>
            </a:avLst>
          </a:prstGeom>
          <a:solidFill>
            <a:srgbClr val="0F5494"/>
          </a:solidFill>
          <a:ln w="28575">
            <a:solidFill>
              <a:srgbClr val="0F5494"/>
            </a:solidFill>
            <a:miter lim="800000"/>
            <a:headEnd/>
            <a:tailEnd/>
          </a:ln>
        </p:spPr>
        <p:txBody>
          <a:bodyPr wrap="none" anchor="ctr"/>
          <a:lstStyle/>
          <a:p>
            <a:pPr algn="ctr" defTabSz="457200"/>
            <a:r>
              <a:rPr lang="en-GB" sz="1400">
                <a:solidFill>
                  <a:schemeClr val="bg1"/>
                </a:solidFill>
              </a:rPr>
              <a:t>1</a:t>
            </a:r>
          </a:p>
        </p:txBody>
      </p:sp>
      <p:sp>
        <p:nvSpPr>
          <p:cNvPr id="40965" name="Line Callout 1 5"/>
          <p:cNvSpPr>
            <a:spLocks/>
          </p:cNvSpPr>
          <p:nvPr/>
        </p:nvSpPr>
        <p:spPr bwMode="auto">
          <a:xfrm>
            <a:off x="900113" y="2935288"/>
            <a:ext cx="342900" cy="349250"/>
          </a:xfrm>
          <a:prstGeom prst="borderCallout1">
            <a:avLst>
              <a:gd name="adj1" fmla="val 99769"/>
              <a:gd name="adj2" fmla="val 49597"/>
              <a:gd name="adj3" fmla="val 177148"/>
              <a:gd name="adj4" fmla="val 48856"/>
            </a:avLst>
          </a:prstGeom>
          <a:solidFill>
            <a:srgbClr val="0F5494"/>
          </a:solidFill>
          <a:ln w="28575">
            <a:solidFill>
              <a:srgbClr val="0F5494"/>
            </a:solidFill>
            <a:miter lim="800000"/>
            <a:headEnd/>
            <a:tailEnd/>
          </a:ln>
        </p:spPr>
        <p:txBody>
          <a:bodyPr wrap="none" anchor="ctr"/>
          <a:lstStyle/>
          <a:p>
            <a:pPr algn="ctr" defTabSz="457200"/>
            <a:r>
              <a:rPr lang="en-GB" sz="1400">
                <a:solidFill>
                  <a:schemeClr val="bg1"/>
                </a:solidFill>
              </a:rPr>
              <a:t>2</a:t>
            </a:r>
          </a:p>
        </p:txBody>
      </p:sp>
      <p:sp>
        <p:nvSpPr>
          <p:cNvPr id="40966" name="Line Callout 1 6"/>
          <p:cNvSpPr>
            <a:spLocks/>
          </p:cNvSpPr>
          <p:nvPr/>
        </p:nvSpPr>
        <p:spPr bwMode="auto">
          <a:xfrm>
            <a:off x="904875" y="3800475"/>
            <a:ext cx="342900" cy="349250"/>
          </a:xfrm>
          <a:prstGeom prst="borderCallout1">
            <a:avLst>
              <a:gd name="adj1" fmla="val 99769"/>
              <a:gd name="adj2" fmla="val 49597"/>
              <a:gd name="adj3" fmla="val 177148"/>
              <a:gd name="adj4" fmla="val 48856"/>
            </a:avLst>
          </a:prstGeom>
          <a:solidFill>
            <a:srgbClr val="0F5494"/>
          </a:solidFill>
          <a:ln w="28575">
            <a:solidFill>
              <a:srgbClr val="0F5494"/>
            </a:solidFill>
            <a:miter lim="800000"/>
            <a:headEnd/>
            <a:tailEnd/>
          </a:ln>
        </p:spPr>
        <p:txBody>
          <a:bodyPr wrap="none" anchor="ctr"/>
          <a:lstStyle/>
          <a:p>
            <a:pPr algn="ctr" defTabSz="457200"/>
            <a:r>
              <a:rPr lang="en-GB" sz="1400">
                <a:solidFill>
                  <a:schemeClr val="bg1"/>
                </a:solidFill>
              </a:rPr>
              <a:t>3</a:t>
            </a:r>
          </a:p>
        </p:txBody>
      </p:sp>
      <p:sp>
        <p:nvSpPr>
          <p:cNvPr id="40967" name="Line Callout 1 7"/>
          <p:cNvSpPr>
            <a:spLocks/>
          </p:cNvSpPr>
          <p:nvPr/>
        </p:nvSpPr>
        <p:spPr bwMode="auto">
          <a:xfrm>
            <a:off x="911225" y="4664075"/>
            <a:ext cx="342900" cy="349250"/>
          </a:xfrm>
          <a:prstGeom prst="borderCallout1">
            <a:avLst>
              <a:gd name="adj1" fmla="val 99769"/>
              <a:gd name="adj2" fmla="val 49597"/>
              <a:gd name="adj3" fmla="val 177148"/>
              <a:gd name="adj4" fmla="val 48856"/>
            </a:avLst>
          </a:prstGeom>
          <a:solidFill>
            <a:srgbClr val="0F5494"/>
          </a:solidFill>
          <a:ln w="28575">
            <a:solidFill>
              <a:srgbClr val="0F5494"/>
            </a:solidFill>
            <a:miter lim="800000"/>
            <a:headEnd/>
            <a:tailEnd/>
          </a:ln>
        </p:spPr>
        <p:txBody>
          <a:bodyPr wrap="none" anchor="ctr"/>
          <a:lstStyle/>
          <a:p>
            <a:pPr algn="ctr" defTabSz="457200"/>
            <a:r>
              <a:rPr lang="en-GB" sz="1400">
                <a:solidFill>
                  <a:schemeClr val="bg1"/>
                </a:solidFill>
              </a:rPr>
              <a:t>4</a:t>
            </a:r>
          </a:p>
        </p:txBody>
      </p:sp>
      <p:sp>
        <p:nvSpPr>
          <p:cNvPr id="40968" name="Line Callout 1 8"/>
          <p:cNvSpPr>
            <a:spLocks/>
          </p:cNvSpPr>
          <p:nvPr/>
        </p:nvSpPr>
        <p:spPr bwMode="auto">
          <a:xfrm>
            <a:off x="915988" y="5527675"/>
            <a:ext cx="342900" cy="349250"/>
          </a:xfrm>
          <a:prstGeom prst="borderCallout1">
            <a:avLst>
              <a:gd name="adj1" fmla="val 99769"/>
              <a:gd name="adj2" fmla="val 49597"/>
              <a:gd name="adj3" fmla="val 177148"/>
              <a:gd name="adj4" fmla="val 48856"/>
            </a:avLst>
          </a:prstGeom>
          <a:solidFill>
            <a:srgbClr val="0F5494"/>
          </a:solidFill>
          <a:ln w="28575">
            <a:solidFill>
              <a:srgbClr val="0F5494"/>
            </a:solidFill>
            <a:miter lim="800000"/>
            <a:headEnd/>
            <a:tailEnd/>
          </a:ln>
        </p:spPr>
        <p:txBody>
          <a:bodyPr wrap="none" anchor="ctr"/>
          <a:lstStyle/>
          <a:p>
            <a:pPr algn="ctr" defTabSz="457200"/>
            <a:r>
              <a:rPr lang="en-GB" sz="1400">
                <a:solidFill>
                  <a:schemeClr val="bg1"/>
                </a:solidFill>
              </a:rPr>
              <a:t>5</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539750" y="115888"/>
            <a:ext cx="8229600" cy="936625"/>
          </a:xfrm>
        </p:spPr>
        <p:txBody>
          <a:bodyPr/>
          <a:lstStyle/>
          <a:p>
            <a:r>
              <a:rPr lang="en-US" smtClean="0"/>
              <a:t>Consensus</a:t>
            </a:r>
            <a:endParaRPr lang="fr-BE" sz="2000" smtClean="0"/>
          </a:p>
        </p:txBody>
      </p:sp>
      <p:sp>
        <p:nvSpPr>
          <p:cNvPr id="41986" name="Content Placeholder 2"/>
          <p:cNvSpPr>
            <a:spLocks noGrp="1"/>
          </p:cNvSpPr>
          <p:nvPr>
            <p:ph idx="1"/>
          </p:nvPr>
        </p:nvSpPr>
        <p:spPr>
          <a:xfrm>
            <a:off x="539750" y="1125538"/>
            <a:ext cx="8604250" cy="4824412"/>
          </a:xfrm>
        </p:spPr>
        <p:txBody>
          <a:bodyPr/>
          <a:lstStyle/>
          <a:p>
            <a:pPr>
              <a:spcBef>
                <a:spcPct val="0"/>
              </a:spcBef>
            </a:pPr>
            <a:r>
              <a:rPr lang="en-US" smtClean="0"/>
              <a:t>It usually involves a discussion on the basis of the individual evaluations</a:t>
            </a:r>
          </a:p>
          <a:p>
            <a:pPr lvl="1">
              <a:spcBef>
                <a:spcPct val="0"/>
              </a:spcBef>
              <a:tabLst/>
            </a:pPr>
            <a:r>
              <a:rPr lang="en-US" smtClean="0"/>
              <a:t>It is not just a simple averaging exercise</a:t>
            </a:r>
          </a:p>
          <a:p>
            <a:pPr lvl="1">
              <a:spcBef>
                <a:spcPct val="0"/>
              </a:spcBef>
              <a:tabLst/>
            </a:pPr>
            <a:endParaRPr lang="en-GB" smtClean="0"/>
          </a:p>
          <a:p>
            <a:pPr>
              <a:spcBef>
                <a:spcPct val="0"/>
              </a:spcBef>
            </a:pPr>
            <a:r>
              <a:rPr lang="en-US" smtClean="0"/>
              <a:t>The aim is to find agreement on comments and scores </a:t>
            </a:r>
          </a:p>
          <a:p>
            <a:pPr lvl="1">
              <a:spcBef>
                <a:spcPct val="0"/>
              </a:spcBef>
              <a:tabLst/>
            </a:pPr>
            <a:r>
              <a:rPr lang="en-US" smtClean="0">
                <a:solidFill>
                  <a:srgbClr val="FF0000"/>
                </a:solidFill>
              </a:rPr>
              <a:t>Agree comments before scores!</a:t>
            </a:r>
          </a:p>
          <a:p>
            <a:pPr lvl="1">
              <a:spcBef>
                <a:spcPct val="0"/>
              </a:spcBef>
              <a:tabLst/>
            </a:pPr>
            <a:endParaRPr lang="en-GB" smtClean="0">
              <a:solidFill>
                <a:srgbClr val="FF0000"/>
              </a:solidFill>
            </a:endParaRPr>
          </a:p>
          <a:p>
            <a:pPr>
              <a:spcBef>
                <a:spcPct val="0"/>
              </a:spcBef>
            </a:pPr>
            <a:r>
              <a:rPr lang="en-US" smtClean="0"/>
              <a:t>If an applicant lacks basic operational capacity, you make comments and score the proposal without taking into account this partner and its associated activity(ies)</a:t>
            </a:r>
          </a:p>
          <a:p>
            <a:pPr>
              <a:spcBef>
                <a:spcPct val="0"/>
              </a:spcBef>
            </a:pPr>
            <a:endParaRPr lang="en-GB" smtClean="0"/>
          </a:p>
          <a:p>
            <a:pPr>
              <a:spcBef>
                <a:spcPct val="0"/>
              </a:spcBef>
            </a:pPr>
            <a:r>
              <a:rPr lang="en-US" smtClean="0"/>
              <a:t>“Outlying” opinions need to be explored </a:t>
            </a:r>
            <a:endParaRPr lang="en-GB" smtClean="0"/>
          </a:p>
          <a:p>
            <a:pPr lvl="1">
              <a:spcBef>
                <a:spcPct val="0"/>
              </a:spcBef>
              <a:tabLst/>
            </a:pPr>
            <a:r>
              <a:rPr lang="en-US" smtClean="0"/>
              <a:t>They might be as valid as others – be open-minded</a:t>
            </a:r>
          </a:p>
          <a:p>
            <a:pPr lvl="1">
              <a:spcBef>
                <a:spcPct val="0"/>
              </a:spcBef>
              <a:tabLst/>
            </a:pPr>
            <a:r>
              <a:rPr lang="en-US" smtClean="0"/>
              <a:t>It is normal for individual views to change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539750" y="115888"/>
            <a:ext cx="8229600" cy="936625"/>
          </a:xfrm>
        </p:spPr>
        <p:txBody>
          <a:bodyPr/>
          <a:lstStyle/>
          <a:p>
            <a:r>
              <a:rPr lang="en-US" smtClean="0"/>
              <a:t>Consensus report</a:t>
            </a:r>
            <a:endParaRPr lang="fr-BE" smtClean="0"/>
          </a:p>
        </p:txBody>
      </p:sp>
      <p:sp>
        <p:nvSpPr>
          <p:cNvPr id="43010" name="Content Placeholder 2"/>
          <p:cNvSpPr>
            <a:spLocks noGrp="1"/>
          </p:cNvSpPr>
          <p:nvPr>
            <p:ph idx="1"/>
          </p:nvPr>
        </p:nvSpPr>
        <p:spPr>
          <a:xfrm>
            <a:off x="539750" y="692150"/>
            <a:ext cx="8496300" cy="5400675"/>
          </a:xfrm>
        </p:spPr>
        <p:txBody>
          <a:bodyPr/>
          <a:lstStyle/>
          <a:p>
            <a:pPr>
              <a:spcBef>
                <a:spcPct val="0"/>
              </a:spcBef>
            </a:pPr>
            <a:r>
              <a:rPr lang="en-US" dirty="0" smtClean="0"/>
              <a:t>The </a:t>
            </a:r>
            <a:r>
              <a:rPr lang="en-US" i="1" dirty="0" smtClean="0"/>
              <a:t>rapporteur</a:t>
            </a:r>
            <a:r>
              <a:rPr lang="en-US" dirty="0" smtClean="0"/>
              <a:t> is responsible for drafting the consensus report (CR)</a:t>
            </a:r>
            <a:endParaRPr lang="en-GB" dirty="0" smtClean="0"/>
          </a:p>
          <a:p>
            <a:pPr lvl="1">
              <a:spcBef>
                <a:spcPct val="0"/>
              </a:spcBef>
              <a:spcAft>
                <a:spcPts val="300"/>
              </a:spcAft>
              <a:tabLst/>
            </a:pPr>
            <a:r>
              <a:rPr lang="en-US" dirty="0" smtClean="0"/>
              <a:t>including consensus comments and scores</a:t>
            </a:r>
          </a:p>
          <a:p>
            <a:pPr lvl="1">
              <a:spcBef>
                <a:spcPct val="0"/>
              </a:spcBef>
              <a:spcAft>
                <a:spcPts val="300"/>
              </a:spcAft>
              <a:tabLst/>
            </a:pPr>
            <a:r>
              <a:rPr lang="en-US" dirty="0" smtClean="0"/>
              <a:t>In some cases, the rapporteur does not take part in the discussion </a:t>
            </a:r>
            <a:endParaRPr lang="en-GB" dirty="0" smtClean="0"/>
          </a:p>
          <a:p>
            <a:pPr>
              <a:spcBef>
                <a:spcPct val="0"/>
              </a:spcBef>
            </a:pPr>
            <a:r>
              <a:rPr lang="en-US" dirty="0" smtClean="0"/>
              <a:t>The quality of the CR is paramount</a:t>
            </a:r>
            <a:endParaRPr lang="en-GB" dirty="0" smtClean="0"/>
          </a:p>
          <a:p>
            <a:pPr lvl="1">
              <a:spcBef>
                <a:spcPct val="0"/>
              </a:spcBef>
              <a:spcAft>
                <a:spcPts val="300"/>
              </a:spcAft>
              <a:tabLst/>
            </a:pPr>
            <a:r>
              <a:rPr lang="en-US" dirty="0" smtClean="0"/>
              <a:t>It often remains unchanged at the panel stage</a:t>
            </a:r>
            <a:endParaRPr lang="en-GB" dirty="0" smtClean="0"/>
          </a:p>
          <a:p>
            <a:pPr>
              <a:spcBef>
                <a:spcPct val="0"/>
              </a:spcBef>
            </a:pPr>
            <a:r>
              <a:rPr lang="en-GB" dirty="0" smtClean="0"/>
              <a:t>The aim of the CR is to give:</a:t>
            </a:r>
          </a:p>
          <a:p>
            <a:pPr lvl="1">
              <a:spcBef>
                <a:spcPct val="0"/>
              </a:spcBef>
              <a:spcAft>
                <a:spcPts val="300"/>
              </a:spcAft>
              <a:tabLst/>
            </a:pPr>
            <a:r>
              <a:rPr lang="en-US" dirty="0" smtClean="0"/>
              <a:t>a clear assessment of the proposal based on its merit, with justification</a:t>
            </a:r>
            <a:endParaRPr lang="en-GB" dirty="0" smtClean="0"/>
          </a:p>
          <a:p>
            <a:pPr lvl="1">
              <a:spcBef>
                <a:spcPct val="0"/>
              </a:spcBef>
              <a:spcAft>
                <a:spcPts val="300"/>
              </a:spcAft>
              <a:tabLst/>
            </a:pPr>
            <a:r>
              <a:rPr lang="en-US" dirty="0" smtClean="0"/>
              <a:t>clear feedback on the proposal’s weaknesses and strengths</a:t>
            </a:r>
          </a:p>
          <a:p>
            <a:pPr>
              <a:spcBef>
                <a:spcPct val="0"/>
              </a:spcBef>
            </a:pPr>
            <a:r>
              <a:rPr lang="en-GB" dirty="0" smtClean="0"/>
              <a:t>Avoid:</a:t>
            </a:r>
          </a:p>
          <a:p>
            <a:pPr lvl="1">
              <a:spcBef>
                <a:spcPct val="0"/>
              </a:spcBef>
              <a:tabLst/>
            </a:pPr>
            <a:r>
              <a:rPr lang="en-US" dirty="0" smtClean="0"/>
              <a:t>comments not related to the criterion in question</a:t>
            </a:r>
            <a:endParaRPr lang="en-GB" dirty="0" smtClean="0"/>
          </a:p>
          <a:p>
            <a:pPr lvl="1">
              <a:spcBef>
                <a:spcPct val="0"/>
              </a:spcBef>
              <a:tabLst/>
            </a:pPr>
            <a:r>
              <a:rPr lang="en-US" dirty="0" smtClean="0"/>
              <a:t>comments that are too short or too long or </a:t>
            </a:r>
            <a:r>
              <a:rPr lang="en-US" dirty="0" smtClean="0"/>
              <a:t>use </a:t>
            </a:r>
            <a:r>
              <a:rPr lang="en-US" dirty="0" smtClean="0"/>
              <a:t>inappropriate language</a:t>
            </a:r>
            <a:br>
              <a:rPr lang="en-US" dirty="0" smtClean="0"/>
            </a:br>
            <a:r>
              <a:rPr lang="en-US" sz="1400" dirty="0" smtClean="0">
                <a:solidFill>
                  <a:schemeClr val="tx1"/>
                </a:solidFill>
              </a:rPr>
              <a:t>you should explain what you mean in an adequate length and clear manner</a:t>
            </a:r>
            <a:endParaRPr lang="en-GB" sz="1400" dirty="0" smtClean="0">
              <a:solidFill>
                <a:schemeClr val="tx1"/>
              </a:solidFill>
            </a:endParaRPr>
          </a:p>
          <a:p>
            <a:pPr lvl="1">
              <a:spcBef>
                <a:spcPct val="0"/>
              </a:spcBef>
              <a:tabLst/>
            </a:pPr>
            <a:r>
              <a:rPr lang="en-US" dirty="0" smtClean="0"/>
              <a:t>categorical statements that have not been properly verified</a:t>
            </a:r>
            <a:br>
              <a:rPr lang="en-US" dirty="0" smtClean="0"/>
            </a:br>
            <a:r>
              <a:rPr lang="en-US" sz="1400" dirty="0" err="1" smtClean="0">
                <a:solidFill>
                  <a:schemeClr val="tx1"/>
                </a:solidFill>
              </a:rPr>
              <a:t>eg</a:t>
            </a:r>
            <a:r>
              <a:rPr lang="en-US" sz="1400" dirty="0" smtClean="0">
                <a:solidFill>
                  <a:schemeClr val="tx1"/>
                </a:solidFill>
              </a:rPr>
              <a:t>. “The proposal doesn’t mention user requirements” – when there is a short reference…</a:t>
            </a:r>
          </a:p>
          <a:p>
            <a:pPr lvl="1">
              <a:spcBef>
                <a:spcPct val="0"/>
              </a:spcBef>
              <a:tabLst/>
            </a:pPr>
            <a:r>
              <a:rPr lang="en-US" dirty="0" smtClean="0"/>
              <a:t>scores that don’t match the comments</a:t>
            </a:r>
            <a:endParaRPr lang="en-GB" dirty="0" smtClean="0"/>
          </a:p>
          <a:p>
            <a:pPr lvl="1">
              <a:spcBef>
                <a:spcPct val="0"/>
              </a:spcBef>
              <a:tabLst/>
            </a:pPr>
            <a:r>
              <a:rPr lang="en-US" dirty="0" smtClean="0"/>
              <a:t>marking down a proposal for the same critical aspect under two different criteria</a:t>
            </a:r>
            <a:endParaRPr lang="en-GB" dirty="0" smtClean="0"/>
          </a:p>
          <a:p>
            <a:pPr lvl="1">
              <a:spcBef>
                <a:spcPct val="0"/>
              </a:spcBef>
              <a:tabLst/>
            </a:pPr>
            <a:endParaRPr lang="fr-BE" sz="2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539750" y="115888"/>
            <a:ext cx="8229600" cy="936625"/>
          </a:xfrm>
        </p:spPr>
        <p:txBody>
          <a:bodyPr/>
          <a:lstStyle/>
          <a:p>
            <a:r>
              <a:rPr lang="en-US" smtClean="0"/>
              <a:t>Consensus group</a:t>
            </a:r>
            <a:endParaRPr lang="fr-BE" sz="2000" smtClean="0"/>
          </a:p>
        </p:txBody>
      </p:sp>
      <p:sp>
        <p:nvSpPr>
          <p:cNvPr id="3" name="Content Placeholder 2"/>
          <p:cNvSpPr>
            <a:spLocks noGrp="1"/>
          </p:cNvSpPr>
          <p:nvPr>
            <p:ph idx="1"/>
          </p:nvPr>
        </p:nvSpPr>
        <p:spPr>
          <a:xfrm>
            <a:off x="539750" y="836613"/>
            <a:ext cx="8496300" cy="5329237"/>
          </a:xfrm>
          <a:solidFill>
            <a:schemeClr val="bg1"/>
          </a:solidFill>
        </p:spPr>
        <p:txBody>
          <a:bodyPr/>
          <a:lstStyle/>
          <a:p>
            <a:pPr>
              <a:defRPr/>
            </a:pPr>
            <a:r>
              <a:rPr lang="en-US" dirty="0"/>
              <a:t>It is moderated by Commission/Agency staff (or an expert in some cases) who</a:t>
            </a:r>
            <a:endParaRPr lang="en-GB" dirty="0"/>
          </a:p>
          <a:p>
            <a:pPr lvl="1">
              <a:defRPr/>
            </a:pPr>
            <a:r>
              <a:rPr lang="en-US" dirty="0"/>
              <a:t>manages the evaluation, protects its confidentiality and ensures its fairness</a:t>
            </a:r>
            <a:endParaRPr lang="en-GB" dirty="0"/>
          </a:p>
          <a:p>
            <a:pPr lvl="1">
              <a:defRPr/>
            </a:pPr>
            <a:r>
              <a:rPr lang="en-GB" dirty="0"/>
              <a:t>ensures objectivity and accuracy, makes all voices heard and points discussed, helps you keep time</a:t>
            </a:r>
          </a:p>
          <a:p>
            <a:pPr lvl="1">
              <a:defRPr/>
            </a:pPr>
            <a:r>
              <a:rPr lang="en-US" dirty="0"/>
              <a:t>helps the group reach a consensual conclusion</a:t>
            </a:r>
            <a:endParaRPr lang="en-GB" dirty="0"/>
          </a:p>
          <a:p>
            <a:pPr lvl="1">
              <a:defRPr/>
            </a:pPr>
            <a:r>
              <a:rPr lang="en-US" dirty="0"/>
              <a:t>provides information if necessary</a:t>
            </a:r>
            <a:endParaRPr lang="en-GB" dirty="0"/>
          </a:p>
          <a:p>
            <a:pPr lvl="1">
              <a:defRPr/>
            </a:pPr>
            <a:r>
              <a:rPr lang="en-US" dirty="0"/>
              <a:t>does not give an opinion</a:t>
            </a:r>
            <a:endParaRPr lang="fr-BE" sz="2600" dirty="0"/>
          </a:p>
          <a:p>
            <a:pPr>
              <a:defRPr/>
            </a:pPr>
            <a:r>
              <a:rPr lang="en-GB" dirty="0" smtClean="0"/>
              <a:t>Observer(s), appointed by the Commission/Agency may attend any meetings, </a:t>
            </a:r>
            <a:r>
              <a:rPr lang="en-GB" dirty="0"/>
              <a:t>to ensure </a:t>
            </a:r>
            <a:r>
              <a:rPr lang="en-GB" dirty="0" smtClean="0"/>
              <a:t>a high quality evaluation. They:</a:t>
            </a:r>
          </a:p>
          <a:p>
            <a:pPr lvl="1">
              <a:defRPr/>
            </a:pPr>
            <a:r>
              <a:rPr lang="en-GB" dirty="0"/>
              <a:t>check the functioning and running of the overall process </a:t>
            </a:r>
          </a:p>
          <a:p>
            <a:pPr lvl="1">
              <a:defRPr/>
            </a:pPr>
            <a:r>
              <a:rPr lang="en-US" dirty="0" smtClean="0"/>
              <a:t>Advise, in their report, </a:t>
            </a:r>
            <a:r>
              <a:rPr lang="en-US" dirty="0"/>
              <a:t>on the conduct and fairness of the evaluation </a:t>
            </a:r>
            <a:r>
              <a:rPr lang="en-US" dirty="0" smtClean="0"/>
              <a:t>sessions</a:t>
            </a:r>
            <a:r>
              <a:rPr lang="en-GB" dirty="0"/>
              <a:t> </a:t>
            </a:r>
            <a:r>
              <a:rPr lang="en-GB" dirty="0" smtClean="0"/>
              <a:t>and, </a:t>
            </a:r>
            <a:r>
              <a:rPr lang="en-US" dirty="0" smtClean="0"/>
              <a:t>if </a:t>
            </a:r>
            <a:r>
              <a:rPr lang="en-US" dirty="0"/>
              <a:t>necessary, </a:t>
            </a:r>
            <a:r>
              <a:rPr lang="en-US" dirty="0" smtClean="0"/>
              <a:t>suggest </a:t>
            </a:r>
            <a:r>
              <a:rPr lang="en-US" dirty="0"/>
              <a:t>possible improvements </a:t>
            </a:r>
            <a:endParaRPr lang="en-GB" dirty="0"/>
          </a:p>
          <a:p>
            <a:pPr lvl="1">
              <a:defRPr/>
            </a:pPr>
            <a:r>
              <a:rPr lang="en-US" dirty="0" smtClean="0"/>
              <a:t>do </a:t>
            </a:r>
            <a:r>
              <a:rPr lang="en-US" dirty="0"/>
              <a:t>not evaluate proposals </a:t>
            </a:r>
            <a:r>
              <a:rPr lang="en-GB" dirty="0"/>
              <a:t>and, therefore, do not express any opinion on their quality</a:t>
            </a:r>
          </a:p>
          <a:p>
            <a:pPr lvl="1">
              <a:defRPr/>
            </a:pPr>
            <a:r>
              <a:rPr lang="en-US" dirty="0" smtClean="0"/>
              <a:t>may </a:t>
            </a:r>
            <a:r>
              <a:rPr lang="en-US" dirty="0"/>
              <a:t>raise any </a:t>
            </a:r>
            <a:r>
              <a:rPr lang="en-US" dirty="0" smtClean="0"/>
              <a:t>questions - p</a:t>
            </a:r>
            <a:r>
              <a:rPr lang="en-GB" dirty="0" smtClean="0"/>
              <a:t>lease </a:t>
            </a:r>
            <a:r>
              <a:rPr lang="en-GB" dirty="0"/>
              <a:t>give them your full </a:t>
            </a:r>
            <a:r>
              <a:rPr lang="en-GB" dirty="0" smtClean="0"/>
              <a:t>support</a:t>
            </a:r>
            <a:endParaRPr lang="en-GB" dirty="0"/>
          </a:p>
          <a:p>
            <a:pPr marL="357188" indent="-357188">
              <a:spcBef>
                <a:spcPts val="600"/>
              </a:spcBef>
              <a:tabLst>
                <a:tab pos="357188" algn="l"/>
              </a:tabLst>
              <a:defRPr/>
            </a:pPr>
            <a:endParaRPr lang="fr-BE" sz="1600" b="0" dirty="0"/>
          </a:p>
        </p:txBody>
      </p:sp>
      <p:pic>
        <p:nvPicPr>
          <p:cNvPr id="44035" name="Picture 2" descr="image001"/>
          <p:cNvPicPr>
            <a:picLocks noChangeAspect="1" noChangeArrowheads="1"/>
          </p:cNvPicPr>
          <p:nvPr/>
        </p:nvPicPr>
        <p:blipFill>
          <a:blip r:embed="rId2"/>
          <a:srcRect/>
          <a:stretch>
            <a:fillRect/>
          </a:stretch>
        </p:blipFill>
        <p:spPr bwMode="auto">
          <a:xfrm>
            <a:off x="7740650" y="-192088"/>
            <a:ext cx="1295400" cy="1512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916113"/>
            <a:ext cx="7772400" cy="1362075"/>
          </a:xfrm>
        </p:spPr>
        <p:txBody>
          <a:bodyPr/>
          <a:lstStyle/>
          <a:p>
            <a:pPr>
              <a:defRPr/>
            </a:pPr>
            <a:r>
              <a:rPr lang="en-GB" dirty="0"/>
              <a:t>HORIZON 2020</a:t>
            </a:r>
            <a:br>
              <a:rPr lang="en-GB" dirty="0"/>
            </a:br>
            <a:r>
              <a:rPr lang="en-GB" dirty="0"/>
              <a:t>PROPOSAL EVALUATION</a:t>
            </a:r>
          </a:p>
        </p:txBody>
      </p:sp>
      <p:sp>
        <p:nvSpPr>
          <p:cNvPr id="3" name="Text Placeholder 2"/>
          <p:cNvSpPr>
            <a:spLocks noGrp="1"/>
          </p:cNvSpPr>
          <p:nvPr>
            <p:ph type="body" idx="1"/>
          </p:nvPr>
        </p:nvSpPr>
        <p:spPr>
          <a:xfrm>
            <a:off x="722313" y="3357563"/>
            <a:ext cx="7772400" cy="719137"/>
          </a:xfrm>
        </p:spPr>
        <p:txBody>
          <a:bodyPr/>
          <a:lstStyle/>
          <a:p>
            <a:pPr>
              <a:defRPr/>
            </a:pPr>
            <a:r>
              <a:rPr lang="en-GB" dirty="0" smtClean="0"/>
              <a:t>a </a:t>
            </a:r>
            <a:r>
              <a:rPr lang="en-GB" dirty="0"/>
              <a:t>new type of EU R&amp;I programme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539750" y="115888"/>
            <a:ext cx="8229600" cy="936625"/>
          </a:xfrm>
        </p:spPr>
        <p:txBody>
          <a:bodyPr/>
          <a:lstStyle/>
          <a:p>
            <a:r>
              <a:rPr lang="en-US" smtClean="0"/>
              <a:t>The panel review</a:t>
            </a:r>
            <a:endParaRPr lang="fr-BE" sz="2000" smtClean="0"/>
          </a:p>
        </p:txBody>
      </p:sp>
      <p:sp>
        <p:nvSpPr>
          <p:cNvPr id="45058" name="Content Placeholder 2"/>
          <p:cNvSpPr>
            <a:spLocks noGrp="1"/>
          </p:cNvSpPr>
          <p:nvPr>
            <p:ph idx="1"/>
          </p:nvPr>
        </p:nvSpPr>
        <p:spPr>
          <a:xfrm>
            <a:off x="539750" y="836613"/>
            <a:ext cx="8604250" cy="5113337"/>
          </a:xfrm>
        </p:spPr>
        <p:txBody>
          <a:bodyPr/>
          <a:lstStyle/>
          <a:p>
            <a:pPr>
              <a:spcBef>
                <a:spcPct val="0"/>
              </a:spcBef>
              <a:spcAft>
                <a:spcPts val="1200"/>
              </a:spcAft>
            </a:pPr>
            <a:r>
              <a:rPr lang="en-GB" smtClean="0"/>
              <a:t>Consists of experts from the consensus groups and/or new experts </a:t>
            </a:r>
          </a:p>
          <a:p>
            <a:pPr>
              <a:spcBef>
                <a:spcPct val="0"/>
              </a:spcBef>
              <a:spcAft>
                <a:spcPts val="1200"/>
              </a:spcAft>
            </a:pPr>
            <a:r>
              <a:rPr lang="en-GB" smtClean="0"/>
              <a:t>Ensure the consistency of comments and scores given at the consensus stage</a:t>
            </a:r>
          </a:p>
          <a:p>
            <a:pPr>
              <a:spcBef>
                <a:spcPct val="0"/>
              </a:spcBef>
              <a:spcAft>
                <a:spcPts val="1200"/>
              </a:spcAft>
            </a:pPr>
            <a:r>
              <a:rPr lang="en-GB" smtClean="0"/>
              <a:t>Resolves any cases where a minority view is recorded in the CR</a:t>
            </a:r>
          </a:p>
          <a:p>
            <a:pPr>
              <a:spcBef>
                <a:spcPct val="0"/>
              </a:spcBef>
              <a:spcAft>
                <a:spcPts val="1200"/>
              </a:spcAft>
            </a:pPr>
            <a:r>
              <a:rPr lang="en-GB" smtClean="0"/>
              <a:t>Endorses the final scores and comments for each proposal</a:t>
            </a:r>
          </a:p>
          <a:p>
            <a:pPr lvl="1">
              <a:spcBef>
                <a:spcPct val="0"/>
              </a:spcBef>
              <a:spcAft>
                <a:spcPts val="1200"/>
              </a:spcAft>
              <a:tabLst/>
            </a:pPr>
            <a:r>
              <a:rPr lang="en-US" smtClean="0"/>
              <a:t>Any new comments and scores (if necessary) should be carefully justified</a:t>
            </a:r>
            <a:endParaRPr lang="en-GB" smtClean="0"/>
          </a:p>
          <a:p>
            <a:pPr>
              <a:spcBef>
                <a:spcPct val="0"/>
              </a:spcBef>
              <a:spcAft>
                <a:spcPts val="1200"/>
              </a:spcAft>
            </a:pPr>
            <a:r>
              <a:rPr lang="en-GB" smtClean="0"/>
              <a:t>Prioritises proposals with </a:t>
            </a:r>
            <a:r>
              <a:rPr lang="en-US" smtClean="0"/>
              <a:t>identical total </a:t>
            </a:r>
            <a:r>
              <a:rPr lang="en-GB" smtClean="0"/>
              <a:t>scores, after any adjustments for consistency</a:t>
            </a:r>
          </a:p>
          <a:p>
            <a:pPr>
              <a:spcBef>
                <a:spcPct val="0"/>
              </a:spcBef>
              <a:spcAft>
                <a:spcPts val="1200"/>
              </a:spcAft>
            </a:pPr>
            <a:r>
              <a:rPr lang="en-GB" smtClean="0"/>
              <a:t>Recommend </a:t>
            </a:r>
            <a:r>
              <a:rPr lang="en-US" smtClean="0"/>
              <a:t>a list of proposals in priority order</a:t>
            </a:r>
            <a:endParaRPr lang="en-GB" smtClean="0"/>
          </a:p>
          <a:p>
            <a:pPr>
              <a:spcBef>
                <a:spcPct val="0"/>
              </a:spcBef>
              <a:spcAft>
                <a:spcPts val="1200"/>
              </a:spcAft>
            </a:pPr>
            <a:r>
              <a:rPr lang="en-GB" smtClean="0"/>
              <a:t>May also hold hearings at which </a:t>
            </a:r>
            <a:r>
              <a:rPr lang="en-US" smtClean="0"/>
              <a:t>applicants are invited to present their proposal</a:t>
            </a:r>
            <a:endParaRPr lang="en-GB"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539750" y="115888"/>
            <a:ext cx="8229600" cy="936625"/>
          </a:xfrm>
        </p:spPr>
        <p:txBody>
          <a:bodyPr/>
          <a:lstStyle/>
          <a:p>
            <a:r>
              <a:rPr lang="en-US" smtClean="0"/>
              <a:t>Proposals with identical total scores</a:t>
            </a:r>
            <a:endParaRPr lang="fr-BE" sz="2000" smtClean="0"/>
          </a:p>
        </p:txBody>
      </p:sp>
      <p:sp>
        <p:nvSpPr>
          <p:cNvPr id="3" name="Content Placeholder 2"/>
          <p:cNvSpPr>
            <a:spLocks noGrp="1"/>
          </p:cNvSpPr>
          <p:nvPr>
            <p:ph idx="1"/>
          </p:nvPr>
        </p:nvSpPr>
        <p:spPr>
          <a:xfrm>
            <a:off x="539750" y="836613"/>
            <a:ext cx="8496300" cy="5113337"/>
          </a:xfrm>
        </p:spPr>
        <p:txBody>
          <a:bodyPr/>
          <a:lstStyle/>
          <a:p>
            <a:pPr>
              <a:spcAft>
                <a:spcPts val="1200"/>
              </a:spcAft>
              <a:defRPr/>
            </a:pPr>
            <a:r>
              <a:rPr lang="en-GB" sz="1600" dirty="0"/>
              <a:t>For each group of </a:t>
            </a:r>
            <a:r>
              <a:rPr lang="en-GB" sz="1600" dirty="0" smtClean="0"/>
              <a:t>proposals with </a:t>
            </a:r>
            <a:r>
              <a:rPr lang="en-US" sz="1600" dirty="0"/>
              <a:t>identical total </a:t>
            </a:r>
            <a:r>
              <a:rPr lang="en-GB" sz="1600" dirty="0" smtClean="0"/>
              <a:t>scores, the panel considers </a:t>
            </a:r>
            <a:r>
              <a:rPr lang="en-GB" sz="1600" dirty="0"/>
              <a:t>first proposals that address topics that are not already covered by more highly-ranked proposals</a:t>
            </a:r>
          </a:p>
          <a:p>
            <a:pPr>
              <a:spcAft>
                <a:spcPts val="1200"/>
              </a:spcAft>
              <a:defRPr/>
            </a:pPr>
            <a:r>
              <a:rPr lang="en-GB" sz="1600" dirty="0" smtClean="0"/>
              <a:t>The panel </a:t>
            </a:r>
            <a:r>
              <a:rPr lang="en-GB" sz="1600" dirty="0"/>
              <a:t>then </a:t>
            </a:r>
            <a:r>
              <a:rPr lang="en-GB" sz="1600" dirty="0" smtClean="0"/>
              <a:t>orders </a:t>
            </a:r>
            <a:r>
              <a:rPr lang="en-GB" sz="1600" dirty="0"/>
              <a:t>them according to: </a:t>
            </a:r>
          </a:p>
          <a:p>
            <a:pPr lvl="1">
              <a:defRPr/>
            </a:pPr>
            <a:r>
              <a:rPr lang="en-US" sz="1400" dirty="0" smtClean="0"/>
              <a:t>first, </a:t>
            </a:r>
            <a:r>
              <a:rPr lang="en-US" sz="1400" dirty="0"/>
              <a:t>their score for Excellence, </a:t>
            </a:r>
            <a:endParaRPr lang="en-GB" sz="1400" dirty="0"/>
          </a:p>
          <a:p>
            <a:pPr lvl="1">
              <a:defRPr/>
            </a:pPr>
            <a:r>
              <a:rPr lang="en-US" sz="1400" dirty="0"/>
              <a:t>and </a:t>
            </a:r>
            <a:r>
              <a:rPr lang="en-US" sz="1400" dirty="0" smtClean="0"/>
              <a:t>second, </a:t>
            </a:r>
            <a:r>
              <a:rPr lang="en-US" sz="1400" dirty="0"/>
              <a:t>their score for Impact </a:t>
            </a:r>
            <a:endParaRPr lang="en-GB" sz="1400" dirty="0"/>
          </a:p>
          <a:p>
            <a:pPr marL="457200" lvl="1" indent="0">
              <a:buFontTx/>
              <a:buNone/>
              <a:defRPr/>
            </a:pPr>
            <a:r>
              <a:rPr lang="en-US" sz="1400" dirty="0" smtClean="0"/>
              <a:t>[for </a:t>
            </a:r>
            <a:r>
              <a:rPr lang="en-US" sz="1400" dirty="0"/>
              <a:t>Innovation actions and SME instrument, first their score for Impact and second for </a:t>
            </a:r>
            <a:r>
              <a:rPr lang="en-US" sz="1400" dirty="0" smtClean="0"/>
              <a:t>Excellence]</a:t>
            </a:r>
            <a:endParaRPr lang="en-GB" sz="1400" dirty="0"/>
          </a:p>
          <a:p>
            <a:pPr>
              <a:spcAft>
                <a:spcPts val="1200"/>
              </a:spcAft>
              <a:defRPr/>
            </a:pPr>
            <a:r>
              <a:rPr lang="en-GB" sz="1600" dirty="0"/>
              <a:t>If there are ties, </a:t>
            </a:r>
            <a:r>
              <a:rPr lang="en-GB" sz="1600" dirty="0" smtClean="0"/>
              <a:t>the panel takes </a:t>
            </a:r>
            <a:r>
              <a:rPr lang="en-GB" sz="1600" dirty="0"/>
              <a:t>into account the following </a:t>
            </a:r>
            <a:r>
              <a:rPr lang="en-GB" sz="1600" dirty="0" smtClean="0"/>
              <a:t>factors:</a:t>
            </a:r>
            <a:endParaRPr lang="en-GB" sz="1600" dirty="0"/>
          </a:p>
          <a:p>
            <a:pPr lvl="1">
              <a:defRPr/>
            </a:pPr>
            <a:r>
              <a:rPr lang="en-US" sz="1400" dirty="0" smtClean="0"/>
              <a:t>First, the size </a:t>
            </a:r>
            <a:r>
              <a:rPr lang="en-US" sz="1400" dirty="0"/>
              <a:t>of </a:t>
            </a:r>
            <a:r>
              <a:rPr lang="en-US" sz="1400" dirty="0" smtClean="0"/>
              <a:t>the budget </a:t>
            </a:r>
            <a:r>
              <a:rPr lang="en-US" sz="1400" dirty="0"/>
              <a:t>allocated to SMEs</a:t>
            </a:r>
            <a:endParaRPr lang="en-GB" sz="1400" dirty="0"/>
          </a:p>
          <a:p>
            <a:pPr lvl="1">
              <a:defRPr/>
            </a:pPr>
            <a:r>
              <a:rPr lang="en-US" sz="1400" dirty="0" smtClean="0"/>
              <a:t>Second, the gender </a:t>
            </a:r>
            <a:r>
              <a:rPr lang="en-US" sz="1400" dirty="0"/>
              <a:t>balance of personnel carrying out the research and/or innovation activities</a:t>
            </a:r>
            <a:endParaRPr lang="en-GB" sz="1400" dirty="0"/>
          </a:p>
          <a:p>
            <a:pPr>
              <a:spcAft>
                <a:spcPts val="1200"/>
              </a:spcAft>
              <a:defRPr/>
            </a:pPr>
            <a:r>
              <a:rPr lang="en-GB" sz="1600" dirty="0"/>
              <a:t>If there are still ties, the panel agrees further factors to consider:</a:t>
            </a:r>
          </a:p>
          <a:p>
            <a:pPr lvl="1">
              <a:defRPr/>
            </a:pPr>
            <a:r>
              <a:rPr lang="en-US" sz="1400" dirty="0"/>
              <a:t>e.g. synergies between projects or contribution to the objectives of the call or of Horizon 2020</a:t>
            </a:r>
            <a:endParaRPr lang="en-GB" sz="1400" dirty="0"/>
          </a:p>
          <a:p>
            <a:pPr>
              <a:spcAft>
                <a:spcPts val="1200"/>
              </a:spcAft>
              <a:defRPr/>
            </a:pPr>
            <a:r>
              <a:rPr lang="en-GB" sz="1600" dirty="0"/>
              <a:t>The same method is then applied to proposals that address topics that are already covered by more highly-ranked proposals</a:t>
            </a:r>
            <a:endParaRPr lang="fr-BE" sz="2800" dirty="0"/>
          </a:p>
        </p:txBody>
      </p:sp>
      <p:sp>
        <p:nvSpPr>
          <p:cNvPr id="4" name="Flowchart: Document 3"/>
          <p:cNvSpPr/>
          <p:nvPr/>
        </p:nvSpPr>
        <p:spPr>
          <a:xfrm>
            <a:off x="2267744" y="6170057"/>
            <a:ext cx="3816424" cy="687943"/>
          </a:xfrm>
          <a:prstGeom prst="flowChartDocument">
            <a:avLst/>
          </a:prstGeom>
        </p:spPr>
        <p:style>
          <a:lnRef idx="0">
            <a:schemeClr val="accent2"/>
          </a:lnRef>
          <a:fillRef idx="3">
            <a:schemeClr val="accent2"/>
          </a:fillRef>
          <a:effectRef idx="3">
            <a:schemeClr val="accent2"/>
          </a:effectRef>
          <a:fontRef idx="minor">
            <a:schemeClr val="lt1"/>
          </a:fontRef>
        </p:style>
        <p:txBody>
          <a:bodyPr anchor="ctr">
            <a:spAutoFit/>
          </a:bodyPr>
          <a:lstStyle/>
          <a:p>
            <a:pPr>
              <a:defRPr/>
            </a:pPr>
            <a:r>
              <a:rPr lang="en-GB" sz="1000" dirty="0">
                <a:solidFill>
                  <a:schemeClr val="bg1"/>
                </a:solidFill>
              </a:rPr>
              <a:t>Instructions</a:t>
            </a:r>
          </a:p>
          <a:p>
            <a:pPr>
              <a:defRPr/>
            </a:pPr>
            <a:r>
              <a:rPr lang="en-GB" sz="1000" b="0" dirty="0">
                <a:solidFill>
                  <a:schemeClr val="bg1"/>
                </a:solidFill>
              </a:rPr>
              <a:t>Adapt the second bullet point to the type of action of your call/topic</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539750" y="115888"/>
            <a:ext cx="8604250" cy="936625"/>
          </a:xfrm>
        </p:spPr>
        <p:txBody>
          <a:bodyPr/>
          <a:lstStyle/>
          <a:p>
            <a:pPr marL="0" indent="0"/>
            <a:r>
              <a:rPr lang="en-US" smtClean="0"/>
              <a:t>Ethics review</a:t>
            </a:r>
            <a:endParaRPr lang="fr-BE" smtClean="0"/>
          </a:p>
        </p:txBody>
      </p:sp>
      <p:sp>
        <p:nvSpPr>
          <p:cNvPr id="47106" name="Content Placeholder 2"/>
          <p:cNvSpPr>
            <a:spLocks noGrp="1"/>
          </p:cNvSpPr>
          <p:nvPr>
            <p:ph idx="1"/>
          </p:nvPr>
        </p:nvSpPr>
        <p:spPr>
          <a:xfrm>
            <a:off x="468313" y="1052513"/>
            <a:ext cx="8496300" cy="5113337"/>
          </a:xfrm>
        </p:spPr>
        <p:txBody>
          <a:bodyPr/>
          <a:lstStyle/>
          <a:p>
            <a:pPr>
              <a:spcBef>
                <a:spcPct val="0"/>
              </a:spcBef>
              <a:spcAft>
                <a:spcPts val="1200"/>
              </a:spcAft>
            </a:pPr>
            <a:r>
              <a:rPr lang="en-GB" sz="1600" smtClean="0"/>
              <a:t>Only proposals that comply with the ethical principles and legislation may receive funding</a:t>
            </a:r>
          </a:p>
          <a:p>
            <a:pPr>
              <a:spcBef>
                <a:spcPct val="0"/>
              </a:spcBef>
              <a:spcAft>
                <a:spcPct val="0"/>
              </a:spcAft>
            </a:pPr>
            <a:r>
              <a:rPr lang="en-GB" sz="1600" smtClean="0"/>
              <a:t>For proposals above threshold and considered for funding, an ethics screening and, if necessary, an ethics assessment is carried out by independent ethics experts in parallel with the scientific evaluation or soon after</a:t>
            </a:r>
          </a:p>
          <a:p>
            <a:pPr lvl="1">
              <a:spcBef>
                <a:spcPct val="0"/>
              </a:spcBef>
              <a:tabLst/>
            </a:pPr>
            <a:r>
              <a:rPr lang="en-US" sz="1400" smtClean="0"/>
              <a:t>Proposals involving the use of human embryonic stems cells automatically undergo an ethics assessment</a:t>
            </a:r>
            <a:endParaRPr lang="en-GB" sz="1400" smtClean="0"/>
          </a:p>
          <a:p>
            <a:pPr>
              <a:spcBef>
                <a:spcPct val="0"/>
              </a:spcBef>
              <a:spcAft>
                <a:spcPts val="1200"/>
              </a:spcAft>
            </a:pPr>
            <a:r>
              <a:rPr lang="en-GB" sz="1600" smtClean="0"/>
              <a:t>For those proposals in which one or more ethical issues have been identified, the experts will assess whether the ethics issues are adequately addressed </a:t>
            </a:r>
          </a:p>
          <a:p>
            <a:pPr>
              <a:spcBef>
                <a:spcPct val="0"/>
              </a:spcBef>
              <a:spcAft>
                <a:spcPts val="1200"/>
              </a:spcAft>
            </a:pPr>
            <a:r>
              <a:rPr lang="en-GB" sz="1600" smtClean="0"/>
              <a:t>The ethics experts will produce an ethics report and give an opinion on the proposal, including:</a:t>
            </a:r>
          </a:p>
          <a:p>
            <a:pPr lvl="1">
              <a:spcBef>
                <a:spcPct val="0"/>
              </a:spcBef>
              <a:spcAft>
                <a:spcPct val="0"/>
              </a:spcAft>
              <a:tabLst/>
            </a:pPr>
            <a:r>
              <a:rPr lang="en-US" sz="1400" smtClean="0"/>
              <a:t>granting ethics clearance (or not)</a:t>
            </a:r>
            <a:endParaRPr lang="en-GB" sz="1400" smtClean="0"/>
          </a:p>
          <a:p>
            <a:pPr lvl="1">
              <a:spcBef>
                <a:spcPct val="0"/>
              </a:spcBef>
              <a:spcAft>
                <a:spcPts val="1200"/>
              </a:spcAft>
              <a:tabLst/>
            </a:pPr>
            <a:r>
              <a:rPr lang="en-US" sz="1400" smtClean="0"/>
              <a:t>recommending  the inclusion of ‘ethics requirements’ in the grant agreement, or</a:t>
            </a:r>
            <a:endParaRPr lang="en-GB" sz="1400" smtClean="0"/>
          </a:p>
          <a:p>
            <a:pPr>
              <a:spcBef>
                <a:spcPct val="0"/>
              </a:spcBef>
              <a:spcAft>
                <a:spcPts val="1200"/>
              </a:spcAft>
            </a:pPr>
            <a:r>
              <a:rPr lang="en-US" sz="1600" smtClean="0"/>
              <a:t>recommending a further Ethics Assessment and/or an Ethics Check or Audit</a:t>
            </a:r>
            <a:endParaRPr lang="fr-BE" sz="2400" b="0" smtClean="0"/>
          </a:p>
        </p:txBody>
      </p:sp>
      <p:pic>
        <p:nvPicPr>
          <p:cNvPr id="47107" name="Picture 2" descr="image001"/>
          <p:cNvPicPr>
            <a:picLocks noChangeAspect="1" noChangeArrowheads="1"/>
          </p:cNvPicPr>
          <p:nvPr/>
        </p:nvPicPr>
        <p:blipFill>
          <a:blip r:embed="rId2"/>
          <a:srcRect/>
          <a:stretch>
            <a:fillRect/>
          </a:stretch>
        </p:blipFill>
        <p:spPr bwMode="auto">
          <a:xfrm>
            <a:off x="7740650" y="-192088"/>
            <a:ext cx="1295400" cy="1512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539750" y="115888"/>
            <a:ext cx="8604250" cy="720725"/>
          </a:xfrm>
        </p:spPr>
        <p:txBody>
          <a:bodyPr/>
          <a:lstStyle/>
          <a:p>
            <a:pPr marL="0" indent="0"/>
            <a:r>
              <a:rPr lang="en-US" smtClean="0"/>
              <a:t>Logistics</a:t>
            </a:r>
            <a:endParaRPr lang="fr-BE" smtClean="0"/>
          </a:p>
        </p:txBody>
      </p:sp>
      <p:sp>
        <p:nvSpPr>
          <p:cNvPr id="48130" name="Content Placeholder 2"/>
          <p:cNvSpPr>
            <a:spLocks noGrp="1"/>
          </p:cNvSpPr>
          <p:nvPr>
            <p:ph idx="1"/>
          </p:nvPr>
        </p:nvSpPr>
        <p:spPr>
          <a:xfrm>
            <a:off x="539750" y="1196975"/>
            <a:ext cx="8496300" cy="4824413"/>
          </a:xfrm>
        </p:spPr>
        <p:txBody>
          <a:bodyPr/>
          <a:lstStyle/>
          <a:p>
            <a:pPr>
              <a:spcBef>
                <a:spcPct val="0"/>
              </a:spcBef>
            </a:pPr>
            <a:r>
              <a:rPr lang="en-GB" smtClean="0"/>
              <a:t>A new electronic system for the evaluation of proposals is available and accessible via your ECAS password</a:t>
            </a:r>
          </a:p>
          <a:p>
            <a:pPr>
              <a:spcBef>
                <a:spcPct val="0"/>
              </a:spcBef>
            </a:pPr>
            <a:r>
              <a:rPr lang="en-GB" smtClean="0"/>
              <a:t>Please bring your own device</a:t>
            </a:r>
          </a:p>
          <a:p>
            <a:pPr lvl="1">
              <a:spcBef>
                <a:spcPct val="0"/>
              </a:spcBef>
              <a:tabLst/>
            </a:pPr>
            <a:r>
              <a:rPr lang="en-US" smtClean="0"/>
              <a:t>You are invited to bring your own laptop/tablet/notebook for the on-site evaluation in Brussels</a:t>
            </a:r>
          </a:p>
          <a:p>
            <a:pPr lvl="1">
              <a:spcBef>
                <a:spcPct val="0"/>
              </a:spcBef>
              <a:tabLst/>
            </a:pPr>
            <a:r>
              <a:rPr lang="en-US" smtClean="0"/>
              <a:t>There are no fixed computers available in the open space/reading rooms of the evaluation building in Brussels</a:t>
            </a:r>
          </a:p>
          <a:p>
            <a:pPr lvl="2">
              <a:spcBef>
                <a:spcPct val="0"/>
              </a:spcBef>
            </a:pPr>
            <a:r>
              <a:rPr lang="en-US" smtClean="0"/>
              <a:t>Laptops are available upon request</a:t>
            </a:r>
            <a:endParaRPr lang="en-GB" smtClean="0"/>
          </a:p>
          <a:p>
            <a:pPr lvl="2">
              <a:spcBef>
                <a:spcPct val="0"/>
              </a:spcBef>
            </a:pPr>
            <a:r>
              <a:rPr lang="en-GB" smtClean="0"/>
              <a:t>Fixed computers are available in the meeting rooms</a:t>
            </a:r>
          </a:p>
          <a:p>
            <a:pPr>
              <a:spcBef>
                <a:spcPct val="0"/>
              </a:spcBef>
            </a:pPr>
            <a:r>
              <a:rPr lang="en-GB" smtClean="0"/>
              <a:t>Reduction of paper copies</a:t>
            </a:r>
          </a:p>
          <a:p>
            <a:pPr lvl="1">
              <a:spcBef>
                <a:spcPct val="0"/>
              </a:spcBef>
              <a:tabLst/>
            </a:pPr>
            <a:r>
              <a:rPr lang="en-US" smtClean="0"/>
              <a:t>A few printers are available in the evaluation building in Brussels</a:t>
            </a:r>
          </a:p>
          <a:p>
            <a:pPr lvl="1">
              <a:spcBef>
                <a:spcPct val="0"/>
              </a:spcBef>
              <a:tabLst/>
            </a:pPr>
            <a:r>
              <a:rPr lang="en-US" smtClean="0"/>
              <a:t>Copies of proposals will be still made available for the on-site evaluation</a:t>
            </a:r>
          </a:p>
          <a:p>
            <a:pPr>
              <a:spcBef>
                <a:spcPct val="0"/>
              </a:spcBef>
            </a:pPr>
            <a:r>
              <a:rPr lang="en-GB" smtClean="0"/>
              <a:t>Electronic workflow</a:t>
            </a:r>
          </a:p>
          <a:p>
            <a:pPr lvl="1">
              <a:spcBef>
                <a:spcPct val="0"/>
              </a:spcBef>
              <a:tabLst/>
            </a:pPr>
            <a:r>
              <a:rPr lang="en-US" smtClean="0"/>
              <a:t>The processing of your payment requests is done electronically (no more queues for reimbursement) </a:t>
            </a:r>
          </a:p>
          <a:p>
            <a:pPr lvl="1">
              <a:spcBef>
                <a:spcPct val="0"/>
              </a:spcBef>
              <a:tabLst/>
            </a:pPr>
            <a:r>
              <a:rPr lang="en-US" smtClean="0"/>
              <a:t>Please make sure you know your ECAS login and password</a:t>
            </a:r>
            <a:endParaRPr lang="en-GB" smtClean="0"/>
          </a:p>
          <a:p>
            <a:pPr>
              <a:spcBef>
                <a:spcPct val="0"/>
              </a:spcBef>
            </a:pPr>
            <a:endParaRPr lang="en-US" smtClean="0"/>
          </a:p>
        </p:txBody>
      </p:sp>
      <p:pic>
        <p:nvPicPr>
          <p:cNvPr id="48131" name="Picture 3"/>
          <p:cNvPicPr>
            <a:picLocks noChangeAspect="1" noChangeArrowheads="1"/>
          </p:cNvPicPr>
          <p:nvPr/>
        </p:nvPicPr>
        <p:blipFill>
          <a:blip r:embed="rId2"/>
          <a:srcRect/>
          <a:stretch>
            <a:fillRect/>
          </a:stretch>
        </p:blipFill>
        <p:spPr bwMode="auto">
          <a:xfrm>
            <a:off x="7740650" y="11113"/>
            <a:ext cx="1295400" cy="105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395288" y="115888"/>
            <a:ext cx="8229600" cy="649287"/>
          </a:xfrm>
        </p:spPr>
        <p:txBody>
          <a:bodyPr/>
          <a:lstStyle/>
          <a:p>
            <a:r>
              <a:rPr lang="en-GB" smtClean="0"/>
              <a:t>Feedback</a:t>
            </a:r>
          </a:p>
        </p:txBody>
      </p:sp>
      <p:sp>
        <p:nvSpPr>
          <p:cNvPr id="3" name="Content Placeholder 2"/>
          <p:cNvSpPr>
            <a:spLocks noGrp="1"/>
          </p:cNvSpPr>
          <p:nvPr>
            <p:ph idx="1"/>
          </p:nvPr>
        </p:nvSpPr>
        <p:spPr>
          <a:xfrm>
            <a:off x="395288" y="1700213"/>
            <a:ext cx="8229600" cy="4032250"/>
          </a:xfrm>
        </p:spPr>
        <p:txBody>
          <a:bodyPr/>
          <a:lstStyle/>
          <a:p>
            <a:pPr>
              <a:defRPr/>
            </a:pPr>
            <a:r>
              <a:rPr lang="en-GB" dirty="0"/>
              <a:t>When you get home, you will receive an on-line questionnaire on your experience in this evaluation </a:t>
            </a:r>
            <a:r>
              <a:rPr lang="en-GB" dirty="0" smtClean="0"/>
              <a:t>session</a:t>
            </a:r>
          </a:p>
          <a:p>
            <a:pPr>
              <a:defRPr/>
            </a:pPr>
            <a:endParaRPr lang="en-GB" dirty="0"/>
          </a:p>
          <a:p>
            <a:pPr>
              <a:defRPr/>
            </a:pPr>
            <a:r>
              <a:rPr lang="en-GB" dirty="0"/>
              <a:t>It is important that you complete </a:t>
            </a:r>
            <a:r>
              <a:rPr lang="en-GB" dirty="0" smtClean="0"/>
              <a:t>it as </a:t>
            </a:r>
            <a:r>
              <a:rPr lang="en-GB" dirty="0"/>
              <a:t>carefully and as promptly as </a:t>
            </a:r>
            <a:r>
              <a:rPr lang="en-GB" dirty="0" smtClean="0"/>
              <a:t>possible</a:t>
            </a:r>
          </a:p>
          <a:p>
            <a:pPr>
              <a:defRPr/>
            </a:pPr>
            <a:endParaRPr lang="en-GB" dirty="0"/>
          </a:p>
          <a:p>
            <a:pPr>
              <a:defRPr/>
            </a:pPr>
            <a:r>
              <a:rPr lang="en-GB" dirty="0"/>
              <a:t>Your feedback helps us maintain and improve the quality of our evaluation </a:t>
            </a:r>
            <a:r>
              <a:rPr lang="en-GB" dirty="0" smtClean="0"/>
              <a:t>process</a:t>
            </a:r>
          </a:p>
          <a:p>
            <a:pPr marL="0" indent="0">
              <a:buFont typeface="Wingdings" panose="05000000000000000000" pitchFamily="2" charset="2"/>
              <a:buNone/>
              <a:defRPr/>
            </a:pPr>
            <a:r>
              <a:rPr lang="en-GB" dirty="0"/>
              <a:t> </a:t>
            </a:r>
          </a:p>
          <a:p>
            <a:pPr>
              <a:defRPr/>
            </a:pPr>
            <a:r>
              <a:rPr lang="en-GB" dirty="0"/>
              <a:t>Thank you!</a:t>
            </a:r>
          </a:p>
          <a:p>
            <a:pPr>
              <a:defRPr/>
            </a:pPr>
            <a:endParaRPr lang="en-GB" dirty="0"/>
          </a:p>
          <a:p>
            <a:pPr>
              <a:defRPr/>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750" y="115888"/>
            <a:ext cx="8229600" cy="936625"/>
          </a:xfrm>
        </p:spPr>
        <p:txBody>
          <a:bodyPr/>
          <a:lstStyle/>
          <a:p>
            <a:r>
              <a:rPr lang="en-GB" smtClean="0"/>
              <a:t>New types of calls and proposals</a:t>
            </a:r>
            <a:endParaRPr lang="fr-BE" sz="2000" smtClean="0"/>
          </a:p>
        </p:txBody>
      </p:sp>
      <p:sp>
        <p:nvSpPr>
          <p:cNvPr id="18434" name="Content Placeholder 2"/>
          <p:cNvSpPr>
            <a:spLocks noGrp="1"/>
          </p:cNvSpPr>
          <p:nvPr>
            <p:ph idx="1"/>
          </p:nvPr>
        </p:nvSpPr>
        <p:spPr>
          <a:xfrm>
            <a:off x="539750" y="1557338"/>
            <a:ext cx="8496300" cy="4392612"/>
          </a:xfrm>
        </p:spPr>
        <p:txBody>
          <a:bodyPr/>
          <a:lstStyle/>
          <a:p>
            <a:pPr>
              <a:spcBef>
                <a:spcPct val="0"/>
              </a:spcBef>
            </a:pPr>
            <a:r>
              <a:rPr lang="en-GB" smtClean="0"/>
              <a:t>Calls are challenged-based, and therefore more open to innovative proposals</a:t>
            </a:r>
          </a:p>
          <a:p>
            <a:pPr lvl="1">
              <a:spcBef>
                <a:spcPct val="0"/>
              </a:spcBef>
              <a:tabLst/>
            </a:pPr>
            <a:r>
              <a:rPr lang="en-GB" sz="1400" smtClean="0"/>
              <a:t>Calls are l</a:t>
            </a:r>
            <a:r>
              <a:rPr lang="en-US" sz="1400" smtClean="0"/>
              <a:t>ess prescriptive - they do </a:t>
            </a:r>
            <a:r>
              <a:rPr lang="en-GB" sz="1400" smtClean="0"/>
              <a:t>not outline the expected solutions to the problem, nor the approach to be taken to solve it</a:t>
            </a:r>
            <a:endParaRPr lang="en-US" sz="1400" smtClean="0"/>
          </a:p>
          <a:p>
            <a:pPr lvl="1">
              <a:spcBef>
                <a:spcPct val="0"/>
              </a:spcBef>
              <a:tabLst/>
            </a:pPr>
            <a:r>
              <a:rPr lang="en-US" sz="1400" smtClean="0"/>
              <a:t>Calls/topics </a:t>
            </a:r>
            <a:r>
              <a:rPr lang="en-GB" sz="1400" smtClean="0"/>
              <a:t>descriptions allow plenty of scope for applicants to propose innovative solutions of their own choice  </a:t>
            </a:r>
          </a:p>
          <a:p>
            <a:pPr>
              <a:spcBef>
                <a:spcPct val="0"/>
              </a:spcBef>
            </a:pPr>
            <a:r>
              <a:rPr lang="en-US" smtClean="0"/>
              <a:t>There is a greater emphasis on impact, in particular through each call/topic impact statements </a:t>
            </a:r>
          </a:p>
          <a:p>
            <a:pPr lvl="1">
              <a:spcBef>
                <a:spcPct val="0"/>
              </a:spcBef>
              <a:tabLst/>
            </a:pPr>
            <a:r>
              <a:rPr lang="en-GB" sz="1400" smtClean="0"/>
              <a:t>Applicants are asked to explain how their work will contribute to bringing about the described impacts</a:t>
            </a:r>
          </a:p>
          <a:p>
            <a:pPr lvl="1">
              <a:spcBef>
                <a:spcPct val="0"/>
              </a:spcBef>
              <a:tabLst/>
            </a:pPr>
            <a:r>
              <a:rPr lang="en-GB" sz="1400" smtClean="0"/>
              <a:t>During the evaluation, you are asked to assess this potential contribution.</a:t>
            </a:r>
            <a:endParaRPr lang="en-US" sz="1400" smtClean="0"/>
          </a:p>
          <a:p>
            <a:pPr>
              <a:spcBef>
                <a:spcPct val="0"/>
              </a:spcBef>
            </a:pPr>
            <a:r>
              <a:rPr lang="en-GB" smtClean="0"/>
              <a:t>Proposals may be both inter-disciplinary and cross-sectoral in nature to tackle specific challenges</a:t>
            </a:r>
          </a:p>
        </p:txBody>
      </p:sp>
      <p:pic>
        <p:nvPicPr>
          <p:cNvPr id="18435" name="Picture 3"/>
          <p:cNvPicPr>
            <a:picLocks noChangeAspect="1" noChangeArrowheads="1"/>
          </p:cNvPicPr>
          <p:nvPr/>
        </p:nvPicPr>
        <p:blipFill>
          <a:blip r:embed="rId2"/>
          <a:srcRect/>
          <a:stretch>
            <a:fillRect/>
          </a:stretch>
        </p:blipFill>
        <p:spPr bwMode="auto">
          <a:xfrm>
            <a:off x="7740650" y="11113"/>
            <a:ext cx="1295400" cy="105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39750" y="115888"/>
            <a:ext cx="8229600" cy="936625"/>
          </a:xfrm>
        </p:spPr>
        <p:txBody>
          <a:bodyPr/>
          <a:lstStyle/>
          <a:p>
            <a:r>
              <a:rPr lang="en-US" smtClean="0"/>
              <a:t>More emphasis on innovation*</a:t>
            </a:r>
            <a:endParaRPr lang="en-GB" smtClean="0"/>
          </a:p>
        </p:txBody>
      </p:sp>
      <p:sp>
        <p:nvSpPr>
          <p:cNvPr id="19458" name="Content Placeholder 2"/>
          <p:cNvSpPr>
            <a:spLocks noGrp="1"/>
          </p:cNvSpPr>
          <p:nvPr>
            <p:ph idx="1"/>
          </p:nvPr>
        </p:nvSpPr>
        <p:spPr>
          <a:xfrm>
            <a:off x="647700" y="620713"/>
            <a:ext cx="8496300" cy="5400675"/>
          </a:xfrm>
          <a:solidFill>
            <a:schemeClr val="bg1"/>
          </a:solidFill>
        </p:spPr>
        <p:txBody>
          <a:bodyPr/>
          <a:lstStyle/>
          <a:p>
            <a:pPr>
              <a:spcBef>
                <a:spcPct val="0"/>
              </a:spcBef>
            </a:pPr>
            <a:r>
              <a:rPr lang="en-GB" smtClean="0"/>
              <a:t>Substantial support to</a:t>
            </a:r>
            <a:r>
              <a:rPr lang="en-GB" sz="2800" smtClean="0"/>
              <a:t> </a:t>
            </a:r>
            <a:r>
              <a:rPr lang="en-GB" smtClean="0"/>
              <a:t>activities </a:t>
            </a:r>
            <a:r>
              <a:rPr lang="en-GB" sz="1600" b="0" smtClean="0"/>
              <a:t>such as prototyping and testing, demonstrating and piloting, first market replication - establishing technical and economic viability in (near) operational environments</a:t>
            </a:r>
          </a:p>
          <a:p>
            <a:pPr>
              <a:spcBef>
                <a:spcPct val="0"/>
              </a:spcBef>
            </a:pPr>
            <a:endParaRPr lang="en-GB" sz="1600" b="0" smtClean="0"/>
          </a:p>
          <a:p>
            <a:pPr>
              <a:spcBef>
                <a:spcPct val="0"/>
              </a:spcBef>
            </a:pPr>
            <a:r>
              <a:rPr lang="en-GB" smtClean="0"/>
              <a:t>Significant support to demand side approaches</a:t>
            </a:r>
            <a:r>
              <a:rPr lang="en-GB" sz="1600" smtClean="0"/>
              <a:t> </a:t>
            </a:r>
            <a:br>
              <a:rPr lang="en-GB" sz="1600" smtClean="0"/>
            </a:br>
            <a:r>
              <a:rPr lang="en-GB" sz="1600" b="0" smtClean="0"/>
              <a:t>innovation procurement (pre-commercial procurement and public procurement of innovative solutions), standard-setting, inducement prices…</a:t>
            </a:r>
          </a:p>
          <a:p>
            <a:pPr>
              <a:spcBef>
                <a:spcPct val="0"/>
              </a:spcBef>
            </a:pPr>
            <a:endParaRPr lang="en-GB" smtClean="0"/>
          </a:p>
          <a:p>
            <a:pPr>
              <a:spcBef>
                <a:spcPct val="0"/>
              </a:spcBef>
            </a:pPr>
            <a:r>
              <a:rPr lang="en-GB" smtClean="0"/>
              <a:t>Piloting new forms and sources of innovation </a:t>
            </a:r>
            <a:br>
              <a:rPr lang="en-GB" smtClean="0"/>
            </a:br>
            <a:r>
              <a:rPr lang="en-GB" sz="1600" b="0" smtClean="0"/>
              <a:t>extending beyond technological and research-based innovation</a:t>
            </a:r>
          </a:p>
          <a:p>
            <a:pPr>
              <a:spcBef>
                <a:spcPct val="0"/>
              </a:spcBef>
            </a:pPr>
            <a:endParaRPr lang="en-GB" smtClean="0"/>
          </a:p>
          <a:p>
            <a:pPr>
              <a:spcBef>
                <a:spcPct val="0"/>
              </a:spcBef>
            </a:pPr>
            <a:r>
              <a:rPr lang="en-GB" smtClean="0"/>
              <a:t>Leveraging and boosting engagement of industry</a:t>
            </a:r>
            <a:br>
              <a:rPr lang="en-GB" smtClean="0"/>
            </a:br>
            <a:r>
              <a:rPr lang="en-GB" sz="1600" b="0" smtClean="0"/>
              <a:t>Public Private Partnerships, SME measures, Debt and Equity Instruments… </a:t>
            </a:r>
          </a:p>
          <a:p>
            <a:pPr>
              <a:spcBef>
                <a:spcPct val="0"/>
              </a:spcBef>
            </a:pPr>
            <a:endParaRPr lang="en-GB" smtClean="0"/>
          </a:p>
          <a:p>
            <a:pPr>
              <a:spcBef>
                <a:spcPct val="0"/>
              </a:spcBef>
            </a:pPr>
            <a:r>
              <a:rPr lang="en-GB" smtClean="0"/>
              <a:t>When you evaluate a proposal, you need to take into account innovation activities in the targeted innovation actions as well as in research and innovation actions</a:t>
            </a:r>
          </a:p>
          <a:p>
            <a:pPr>
              <a:spcBef>
                <a:spcPct val="0"/>
              </a:spcBef>
            </a:pPr>
            <a:endParaRPr lang="en-GB" smtClean="0"/>
          </a:p>
        </p:txBody>
      </p:sp>
      <p:pic>
        <p:nvPicPr>
          <p:cNvPr id="19459" name="Picture 3"/>
          <p:cNvPicPr>
            <a:picLocks noChangeAspect="1" noChangeArrowheads="1"/>
          </p:cNvPicPr>
          <p:nvPr/>
        </p:nvPicPr>
        <p:blipFill>
          <a:blip r:embed="rId2"/>
          <a:srcRect/>
          <a:stretch>
            <a:fillRect/>
          </a:stretch>
        </p:blipFill>
        <p:spPr bwMode="auto">
          <a:xfrm>
            <a:off x="7740650" y="11113"/>
            <a:ext cx="1295400" cy="1054100"/>
          </a:xfrm>
          <a:prstGeom prst="rect">
            <a:avLst/>
          </a:prstGeom>
          <a:noFill/>
          <a:ln w="9525">
            <a:noFill/>
            <a:miter lim="800000"/>
            <a:headEnd/>
            <a:tailEnd/>
          </a:ln>
        </p:spPr>
      </p:pic>
      <p:sp>
        <p:nvSpPr>
          <p:cNvPr id="5" name="Title 1">
            <a:hlinkClick r:id="rId3"/>
          </p:cNvPr>
          <p:cNvSpPr txBox="1">
            <a:spLocks/>
          </p:cNvSpPr>
          <p:nvPr/>
        </p:nvSpPr>
        <p:spPr bwMode="auto">
          <a:xfrm>
            <a:off x="184150" y="5945188"/>
            <a:ext cx="6553200" cy="431800"/>
          </a:xfrm>
          <a:prstGeom prst="rect">
            <a:avLst/>
          </a:prstGeom>
          <a:noFill/>
          <a:ln w="9525">
            <a:noFill/>
            <a:miter lim="800000"/>
            <a:headEnd/>
            <a:tailEnd/>
          </a:ln>
        </p:spPr>
        <p:txBody>
          <a:bodyPr/>
          <a:lstStyle>
            <a:lvl1pPr marL="358775" indent="-358775" algn="l" rtl="0" eaLnBrk="0" fontAlgn="base" hangingPunct="0">
              <a:spcBef>
                <a:spcPct val="0"/>
              </a:spcBef>
              <a:spcAft>
                <a:spcPct val="0"/>
              </a:spcAft>
              <a:defRPr sz="3000" b="1">
                <a:solidFill>
                  <a:schemeClr val="tx1"/>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defRPr/>
            </a:pPr>
            <a:r>
              <a:rPr lang="en-US" sz="1200" kern="0" dirty="0" smtClean="0"/>
              <a:t>* 	</a:t>
            </a:r>
            <a:r>
              <a:rPr lang="en-US" sz="1100" kern="0" dirty="0"/>
              <a:t>The definitions of </a:t>
            </a:r>
            <a:r>
              <a:rPr lang="en-US" sz="1100" kern="0" dirty="0" smtClean="0"/>
              <a:t>the terms used are available in the </a:t>
            </a:r>
            <a:r>
              <a:rPr lang="en-US" sz="1100" kern="0" dirty="0" smtClean="0">
                <a:hlinkClick r:id="rId3"/>
              </a:rPr>
              <a:t>Horizon 2020 Glossary</a:t>
            </a:r>
            <a:r>
              <a:rPr lang="en-US" sz="1100" kern="0" dirty="0" smtClean="0"/>
              <a:t> on the Participant Portal</a:t>
            </a:r>
            <a:endParaRPr lang="en-GB" sz="1100" kern="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539750" y="115888"/>
            <a:ext cx="8229600" cy="936625"/>
          </a:xfrm>
        </p:spPr>
        <p:txBody>
          <a:bodyPr/>
          <a:lstStyle/>
          <a:p>
            <a:pPr marL="0" indent="0"/>
            <a:r>
              <a:rPr lang="en-GB" sz="2800" smtClean="0"/>
              <a:t>Cross-cutting issues</a:t>
            </a:r>
            <a:endParaRPr lang="fr-BE" sz="1800" smtClean="0"/>
          </a:p>
        </p:txBody>
      </p:sp>
      <p:sp>
        <p:nvSpPr>
          <p:cNvPr id="20482" name="Content Placeholder 2"/>
          <p:cNvSpPr>
            <a:spLocks noGrp="1"/>
          </p:cNvSpPr>
          <p:nvPr>
            <p:ph idx="1"/>
          </p:nvPr>
        </p:nvSpPr>
        <p:spPr>
          <a:xfrm>
            <a:off x="539750" y="620713"/>
            <a:ext cx="8353425" cy="5184775"/>
          </a:xfrm>
          <a:solidFill>
            <a:schemeClr val="bg1"/>
          </a:solidFill>
        </p:spPr>
        <p:txBody>
          <a:bodyPr/>
          <a:lstStyle/>
          <a:p>
            <a:pPr>
              <a:spcBef>
                <a:spcPct val="0"/>
              </a:spcBef>
            </a:pPr>
            <a:r>
              <a:rPr lang="en-GB" smtClean="0"/>
              <a:t>Cross-cutting issues are fully integrated in the work programme (WP):</a:t>
            </a:r>
          </a:p>
          <a:p>
            <a:pPr lvl="1">
              <a:spcBef>
                <a:spcPct val="0"/>
              </a:spcBef>
              <a:tabLst/>
            </a:pPr>
            <a:r>
              <a:rPr lang="en-US" b="1" smtClean="0"/>
              <a:t>Social Sciences and Humanities  </a:t>
            </a:r>
            <a:r>
              <a:rPr lang="en-US" smtClean="0"/>
              <a:t>(SSH) is integrated across all Horizon 2020 activities to successfully address European challenges</a:t>
            </a:r>
            <a:endParaRPr lang="en-GB" smtClean="0"/>
          </a:p>
          <a:p>
            <a:pPr lvl="1">
              <a:spcBef>
                <a:spcPct val="0"/>
              </a:spcBef>
              <a:tabLst/>
            </a:pPr>
            <a:r>
              <a:rPr lang="en-US" b="1" smtClean="0"/>
              <a:t>Gender dimension in the content of R&amp;I </a:t>
            </a:r>
            <a:r>
              <a:rPr lang="en-US" smtClean="0"/>
              <a:t>- a standard question on relevance of sex/gender analysis is included in proposal templates </a:t>
            </a:r>
            <a:endParaRPr lang="en-GB" smtClean="0"/>
          </a:p>
          <a:p>
            <a:pPr lvl="1">
              <a:spcBef>
                <a:spcPct val="0"/>
              </a:spcBef>
              <a:tabLst/>
            </a:pPr>
            <a:r>
              <a:rPr lang="en-US" b="1" smtClean="0"/>
              <a:t>The new strategic approach to international cooperation </a:t>
            </a:r>
            <a:r>
              <a:rPr lang="en-US" smtClean="0"/>
              <a:t>consists of a general opening of the WP and targeted activities across all relevant Horizon 2020 parts</a:t>
            </a:r>
            <a:endParaRPr lang="en-GB" smtClean="0"/>
          </a:p>
          <a:p>
            <a:pPr lvl="2">
              <a:spcBef>
                <a:spcPct val="0"/>
              </a:spcBef>
              <a:spcAft>
                <a:spcPts val="300"/>
              </a:spcAft>
            </a:pPr>
            <a:r>
              <a:rPr lang="en-US" sz="1200" b="1" smtClean="0">
                <a:solidFill>
                  <a:schemeClr val="tx1"/>
                </a:solidFill>
              </a:rPr>
              <a:t>The approach to providing 'automatic funding' to third country participants is restricted – see </a:t>
            </a:r>
            <a:r>
              <a:rPr lang="en-US" sz="1200" b="1" smtClean="0">
                <a:solidFill>
                  <a:schemeClr val="tx1"/>
                </a:solidFill>
                <a:hlinkClick r:id="rId2"/>
              </a:rPr>
              <a:t>list of countries</a:t>
            </a:r>
            <a:endParaRPr lang="en-US" sz="1200" b="1" smtClean="0">
              <a:solidFill>
                <a:schemeClr val="tx1"/>
              </a:solidFill>
            </a:endParaRPr>
          </a:p>
          <a:p>
            <a:pPr lvl="2">
              <a:spcBef>
                <a:spcPct val="0"/>
              </a:spcBef>
              <a:spcAft>
                <a:spcPts val="300"/>
              </a:spcAft>
            </a:pPr>
            <a:r>
              <a:rPr lang="en-US" sz="1200" b="1" smtClean="0">
                <a:solidFill>
                  <a:schemeClr val="tx1"/>
                </a:solidFill>
              </a:rPr>
              <a:t>you should check requests for ‘exceptional funding’</a:t>
            </a:r>
            <a:endParaRPr lang="en-GB" sz="1200" smtClean="0">
              <a:solidFill>
                <a:schemeClr val="tx1"/>
              </a:solidFill>
            </a:endParaRPr>
          </a:p>
          <a:p>
            <a:pPr lvl="1">
              <a:spcBef>
                <a:spcPct val="0"/>
              </a:spcBef>
              <a:spcAft>
                <a:spcPts val="300"/>
              </a:spcAft>
              <a:tabLst/>
            </a:pPr>
            <a:r>
              <a:rPr lang="en-US" b="1" smtClean="0"/>
              <a:t>Other cross-cutting issues </a:t>
            </a:r>
            <a:r>
              <a:rPr lang="en-US" smtClean="0"/>
              <a:t>such as science education, open access to scientific publications, ethics, standardisation … may also be included in the WP</a:t>
            </a:r>
            <a:endParaRPr lang="en-GB" sz="1800" smtClean="0"/>
          </a:p>
          <a:p>
            <a:pPr>
              <a:spcBef>
                <a:spcPct val="0"/>
              </a:spcBef>
            </a:pPr>
            <a:r>
              <a:rPr lang="en-GB" smtClean="0"/>
              <a:t>When you evaluate a proposal, you need to take into account cross-cutting issues if explicitly mentioned under the scope of the topic</a:t>
            </a:r>
          </a:p>
          <a:p>
            <a:pPr lvl="1">
              <a:spcBef>
                <a:spcPct val="0"/>
              </a:spcBef>
              <a:tabLst/>
            </a:pPr>
            <a:r>
              <a:rPr lang="en-GB" smtClean="0"/>
              <a:t>A successful proposal is expected to include these elements, or convincingly explain why not relevant in a particular case</a:t>
            </a:r>
            <a:endParaRPr lang="fr-BE" sz="3000" smtClean="0"/>
          </a:p>
        </p:txBody>
      </p:sp>
      <p:pic>
        <p:nvPicPr>
          <p:cNvPr id="20483" name="Picture 3"/>
          <p:cNvPicPr>
            <a:picLocks noChangeAspect="1" noChangeArrowheads="1"/>
          </p:cNvPicPr>
          <p:nvPr/>
        </p:nvPicPr>
        <p:blipFill>
          <a:blip r:embed="rId3"/>
          <a:srcRect/>
          <a:stretch>
            <a:fillRect/>
          </a:stretch>
        </p:blipFill>
        <p:spPr bwMode="auto">
          <a:xfrm>
            <a:off x="7740650" y="11113"/>
            <a:ext cx="1295400" cy="105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539750" y="115888"/>
            <a:ext cx="8229600" cy="936625"/>
          </a:xfrm>
        </p:spPr>
        <p:txBody>
          <a:bodyPr/>
          <a:lstStyle/>
          <a:p>
            <a:pPr marL="0" indent="0"/>
            <a:r>
              <a:rPr lang="en-GB" sz="2400" smtClean="0"/>
              <a:t>Impact of grant preparation on evaluation </a:t>
            </a:r>
            <a:endParaRPr lang="fr-BE" sz="1600" smtClean="0"/>
          </a:p>
        </p:txBody>
      </p:sp>
      <p:sp>
        <p:nvSpPr>
          <p:cNvPr id="21506" name="Content Placeholder 2"/>
          <p:cNvSpPr>
            <a:spLocks noGrp="1"/>
          </p:cNvSpPr>
          <p:nvPr>
            <p:ph idx="1"/>
          </p:nvPr>
        </p:nvSpPr>
        <p:spPr>
          <a:xfrm>
            <a:off x="539750" y="692150"/>
            <a:ext cx="8496300" cy="5257800"/>
          </a:xfrm>
          <a:solidFill>
            <a:schemeClr val="bg1"/>
          </a:solidFill>
        </p:spPr>
        <p:txBody>
          <a:bodyPr/>
          <a:lstStyle/>
          <a:p>
            <a:pPr>
              <a:spcBef>
                <a:spcPct val="0"/>
              </a:spcBef>
            </a:pPr>
            <a:r>
              <a:rPr lang="en-GB" smtClean="0">
                <a:solidFill>
                  <a:srgbClr val="C00000"/>
                </a:solidFill>
              </a:rPr>
              <a:t>No grant negotiation phase! </a:t>
            </a:r>
          </a:p>
          <a:p>
            <a:pPr lvl="1">
              <a:spcBef>
                <a:spcPct val="0"/>
              </a:spcBef>
              <a:tabLst/>
            </a:pPr>
            <a:r>
              <a:rPr lang="en-GB" b="1" smtClean="0"/>
              <a:t>The time from submission of a proposal, evaluation and signature of the grant has been reduced to a maximum of 8 months </a:t>
            </a:r>
            <a:br>
              <a:rPr lang="en-GB" b="1" smtClean="0"/>
            </a:br>
            <a:r>
              <a:rPr lang="en-GB" smtClean="0"/>
              <a:t>(max. 5 months for evaluation + max. 3 months for grant signature)</a:t>
            </a:r>
          </a:p>
          <a:p>
            <a:pPr>
              <a:spcBef>
                <a:spcPct val="0"/>
              </a:spcBef>
            </a:pPr>
            <a:r>
              <a:rPr lang="en-GB" smtClean="0"/>
              <a:t>What does this mean for the evaluation of proposal?</a:t>
            </a:r>
          </a:p>
          <a:p>
            <a:pPr lvl="1">
              <a:spcBef>
                <a:spcPct val="0"/>
              </a:spcBef>
              <a:tabLst/>
            </a:pPr>
            <a:r>
              <a:rPr lang="en-GB" b="1" smtClean="0"/>
              <a:t>You evaluate each proposal as submitted</a:t>
            </a:r>
            <a:r>
              <a:rPr lang="en-GB" smtClean="0"/>
              <a:t/>
            </a:r>
            <a:br>
              <a:rPr lang="en-GB" smtClean="0"/>
            </a:br>
            <a:r>
              <a:rPr lang="en-GB" smtClean="0"/>
              <a:t>not on its potential if certain changes were to be made</a:t>
            </a:r>
          </a:p>
          <a:p>
            <a:pPr lvl="1">
              <a:spcBef>
                <a:spcPct val="0"/>
              </a:spcBef>
              <a:tabLst/>
            </a:pPr>
            <a:r>
              <a:rPr lang="en-GB" b="1" smtClean="0"/>
              <a:t>You do not recommend substantial modifications </a:t>
            </a:r>
            <a:r>
              <a:rPr lang="en-GB" smtClean="0"/>
              <a:t/>
            </a:r>
            <a:br>
              <a:rPr lang="en-GB" smtClean="0"/>
            </a:br>
            <a:r>
              <a:rPr lang="en-GB" smtClean="0"/>
              <a:t>such as </a:t>
            </a:r>
            <a:r>
              <a:rPr lang="en-US" smtClean="0"/>
              <a:t>change of partners, additional work packages, significant budget or resources cut, additional scientific activities to strengthen the concept, trans-disciplinary aspects not appropriately covered…</a:t>
            </a:r>
          </a:p>
          <a:p>
            <a:pPr lvl="1">
              <a:spcBef>
                <a:spcPct val="0"/>
              </a:spcBef>
              <a:tabLst/>
            </a:pPr>
            <a:r>
              <a:rPr lang="en-GB" b="1" smtClean="0"/>
              <a:t>If you identify significant shortcomings, you must reflect those in a lower score for the relevant criterion</a:t>
            </a:r>
            <a:br>
              <a:rPr lang="en-GB" b="1" smtClean="0"/>
            </a:br>
            <a:r>
              <a:rPr lang="en-US" smtClean="0"/>
              <a:t>Proposals requiring substantial modifications are not expected to pass the relevant thresholds</a:t>
            </a:r>
          </a:p>
          <a:p>
            <a:pPr>
              <a:spcBef>
                <a:spcPct val="0"/>
              </a:spcBef>
            </a:pPr>
            <a:r>
              <a:rPr lang="en-GB" smtClean="0"/>
              <a:t>Is there a margin for making some recommendations?</a:t>
            </a:r>
          </a:p>
          <a:p>
            <a:pPr lvl="1">
              <a:spcBef>
                <a:spcPct val="0"/>
              </a:spcBef>
              <a:tabLst/>
            </a:pPr>
            <a:r>
              <a:rPr lang="en-GB" smtClean="0"/>
              <a:t>Minor and specific corrections to be implemented without negotiation, e.g. timing of work package…</a:t>
            </a:r>
          </a:p>
          <a:p>
            <a:pPr lvl="1">
              <a:spcBef>
                <a:spcPct val="0"/>
              </a:spcBef>
              <a:tabLst/>
            </a:pPr>
            <a:r>
              <a:rPr lang="en-GB" smtClean="0"/>
              <a:t>Obvious clerical errors</a:t>
            </a:r>
            <a:endParaRPr lang="en-GB" sz="1400" smtClean="0"/>
          </a:p>
        </p:txBody>
      </p:sp>
      <p:pic>
        <p:nvPicPr>
          <p:cNvPr id="21507" name="Picture 3"/>
          <p:cNvPicPr>
            <a:picLocks noChangeAspect="1" noChangeArrowheads="1"/>
          </p:cNvPicPr>
          <p:nvPr/>
        </p:nvPicPr>
        <p:blipFill>
          <a:blip r:embed="rId2"/>
          <a:srcRect/>
          <a:stretch>
            <a:fillRect/>
          </a:stretch>
        </p:blipFill>
        <p:spPr bwMode="auto">
          <a:xfrm>
            <a:off x="7740650" y="11113"/>
            <a:ext cx="1295400" cy="105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916113"/>
            <a:ext cx="7772400" cy="1362075"/>
          </a:xfrm>
        </p:spPr>
        <p:txBody>
          <a:bodyPr/>
          <a:lstStyle/>
          <a:p>
            <a:pPr>
              <a:defRPr/>
            </a:pPr>
            <a:r>
              <a:rPr lang="en-GB" dirty="0"/>
              <a:t>HORIZON 2020</a:t>
            </a:r>
            <a:br>
              <a:rPr lang="en-GB" dirty="0"/>
            </a:br>
            <a:r>
              <a:rPr lang="en-GB" dirty="0"/>
              <a:t>PROPOSAL EVALUATION</a:t>
            </a:r>
          </a:p>
        </p:txBody>
      </p:sp>
      <p:sp>
        <p:nvSpPr>
          <p:cNvPr id="3" name="Text Placeholder 2"/>
          <p:cNvSpPr>
            <a:spLocks noGrp="1"/>
          </p:cNvSpPr>
          <p:nvPr>
            <p:ph type="body" idx="1"/>
          </p:nvPr>
        </p:nvSpPr>
        <p:spPr>
          <a:xfrm>
            <a:off x="722313" y="3357563"/>
            <a:ext cx="7772400" cy="719137"/>
          </a:xfrm>
        </p:spPr>
        <p:txBody>
          <a:bodyPr/>
          <a:lstStyle/>
          <a:p>
            <a:pPr>
              <a:defRPr/>
            </a:pPr>
            <a:r>
              <a:rPr lang="en-GB" dirty="0" smtClean="0"/>
              <a:t>Evaluation Process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ight Arrow 45"/>
          <p:cNvSpPr/>
          <p:nvPr/>
        </p:nvSpPr>
        <p:spPr>
          <a:xfrm>
            <a:off x="250825" y="1341438"/>
            <a:ext cx="8569325" cy="176212"/>
          </a:xfrm>
          <a:prstGeom prst="rightArrow">
            <a:avLst>
              <a:gd name="adj1" fmla="val 50000"/>
              <a:gd name="adj2" fmla="val 92968"/>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fr-BE" sz="1800" b="0" dirty="0"/>
          </a:p>
        </p:txBody>
      </p:sp>
      <p:sp>
        <p:nvSpPr>
          <p:cNvPr id="12" name="Right Arrow 11"/>
          <p:cNvSpPr/>
          <p:nvPr/>
        </p:nvSpPr>
        <p:spPr>
          <a:xfrm>
            <a:off x="250825" y="2463800"/>
            <a:ext cx="8569325" cy="177800"/>
          </a:xfrm>
          <a:prstGeom prst="rightArrow">
            <a:avLst>
              <a:gd name="adj1" fmla="val 50000"/>
              <a:gd name="adj2" fmla="val 92968"/>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fr-BE" sz="1800" b="0" dirty="0"/>
          </a:p>
        </p:txBody>
      </p:sp>
      <p:sp>
        <p:nvSpPr>
          <p:cNvPr id="23555" name="Title 1"/>
          <p:cNvSpPr>
            <a:spLocks noGrp="1"/>
          </p:cNvSpPr>
          <p:nvPr>
            <p:ph type="title"/>
          </p:nvPr>
        </p:nvSpPr>
        <p:spPr>
          <a:xfrm>
            <a:off x="539750" y="115888"/>
            <a:ext cx="8229600" cy="936625"/>
          </a:xfrm>
        </p:spPr>
        <p:txBody>
          <a:bodyPr/>
          <a:lstStyle/>
          <a:p>
            <a:r>
              <a:rPr lang="en-US" smtClean="0"/>
              <a:t>Overview of the Evaluation Process</a:t>
            </a:r>
            <a:endParaRPr lang="fr-BE" sz="2000" smtClean="0"/>
          </a:p>
        </p:txBody>
      </p:sp>
      <p:sp>
        <p:nvSpPr>
          <p:cNvPr id="11" name="Oval 10"/>
          <p:cNvSpPr/>
          <p:nvPr/>
        </p:nvSpPr>
        <p:spPr>
          <a:xfrm>
            <a:off x="395536" y="2064826"/>
            <a:ext cx="1512168" cy="936104"/>
          </a:xfrm>
          <a:prstGeom prst="ellipse">
            <a:avLst/>
          </a:prstGeom>
          <a:solidFill>
            <a:srgbClr val="0070C0"/>
          </a:solidFill>
          <a:ln>
            <a:noFill/>
          </a:ln>
          <a:effectLst>
            <a:glow rad="63500">
              <a:schemeClr val="accent4">
                <a:satMod val="175000"/>
                <a:alpha val="40000"/>
              </a:schemeClr>
            </a:glow>
            <a:outerShdw blurRad="40000" dist="23000" dir="5400000" rotWithShape="0">
              <a:srgbClr val="000000">
                <a:alpha val="35000"/>
              </a:srgbClr>
            </a:outerShdw>
            <a:reflection blurRad="6350" stA="50000" endA="300" endPos="38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wrap="none" lIns="0" tIns="0" rIns="0" bIns="0" anchor="ctr"/>
          <a:lstStyle/>
          <a:p>
            <a:pPr algn="ctr" defTabSz="457200" fontAlgn="auto">
              <a:spcBef>
                <a:spcPts val="0"/>
              </a:spcBef>
              <a:spcAft>
                <a:spcPts val="0"/>
              </a:spcAft>
              <a:defRPr/>
            </a:pPr>
            <a:r>
              <a:rPr lang="en-GB" sz="1600" dirty="0">
                <a:ea typeface="Verdana" panose="020B0604030504040204" pitchFamily="34" charset="0"/>
                <a:cs typeface="Verdana" panose="020B0604030504040204" pitchFamily="34" charset="0"/>
              </a:rPr>
              <a:t>Receipt of </a:t>
            </a:r>
            <a:br>
              <a:rPr lang="en-GB" sz="1600" dirty="0">
                <a:ea typeface="Verdana" panose="020B0604030504040204" pitchFamily="34" charset="0"/>
                <a:cs typeface="Verdana" panose="020B0604030504040204" pitchFamily="34" charset="0"/>
              </a:rPr>
            </a:br>
            <a:r>
              <a:rPr lang="en-GB" sz="1600" dirty="0">
                <a:ea typeface="Verdana" panose="020B0604030504040204" pitchFamily="34" charset="0"/>
                <a:cs typeface="Verdana" panose="020B0604030504040204" pitchFamily="34" charset="0"/>
              </a:rPr>
              <a:t>proposals</a:t>
            </a:r>
          </a:p>
        </p:txBody>
      </p:sp>
      <p:sp>
        <p:nvSpPr>
          <p:cNvPr id="13" name="Oval 12"/>
          <p:cNvSpPr/>
          <p:nvPr/>
        </p:nvSpPr>
        <p:spPr>
          <a:xfrm>
            <a:off x="2051720" y="2064826"/>
            <a:ext cx="1512168" cy="936104"/>
          </a:xfrm>
          <a:prstGeom prst="ellipse">
            <a:avLst/>
          </a:prstGeom>
          <a:solidFill>
            <a:srgbClr val="33CC33"/>
          </a:solidFill>
          <a:ln>
            <a:noFill/>
          </a:ln>
          <a:effectLst>
            <a:glow rad="63500">
              <a:schemeClr val="accent4">
                <a:satMod val="175000"/>
                <a:alpha val="40000"/>
              </a:schemeClr>
            </a:glow>
            <a:outerShdw blurRad="40000" dist="23000" dir="5400000" rotWithShape="0">
              <a:srgbClr val="000000">
                <a:alpha val="35000"/>
              </a:srgbClr>
            </a:outerShdw>
            <a:reflection blurRad="6350" stA="50000" endA="300" endPos="38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wrap="none" lIns="0" tIns="0" rIns="0" bIns="0" anchor="ctr"/>
          <a:lstStyle/>
          <a:p>
            <a:pPr algn="ctr" defTabSz="457200" fontAlgn="auto">
              <a:spcBef>
                <a:spcPts val="0"/>
              </a:spcBef>
              <a:spcAft>
                <a:spcPts val="0"/>
              </a:spcAft>
              <a:defRPr/>
            </a:pPr>
            <a:r>
              <a:rPr lang="en-GB" sz="1600" dirty="0">
                <a:solidFill>
                  <a:srgbClr val="003300"/>
                </a:solidFill>
                <a:ea typeface="Verdana" panose="020B0604030504040204" pitchFamily="34" charset="0"/>
                <a:cs typeface="Verdana" panose="020B0604030504040204" pitchFamily="34" charset="0"/>
              </a:rPr>
              <a:t>Individual</a:t>
            </a:r>
          </a:p>
          <a:p>
            <a:pPr algn="ctr" defTabSz="457200" fontAlgn="auto">
              <a:spcBef>
                <a:spcPts val="0"/>
              </a:spcBef>
              <a:spcAft>
                <a:spcPts val="0"/>
              </a:spcAft>
              <a:defRPr/>
            </a:pPr>
            <a:r>
              <a:rPr lang="en-GB" sz="1600" dirty="0">
                <a:solidFill>
                  <a:srgbClr val="003300"/>
                </a:solidFill>
                <a:ea typeface="Verdana" panose="020B0604030504040204" pitchFamily="34" charset="0"/>
                <a:cs typeface="Verdana" panose="020B0604030504040204" pitchFamily="34" charset="0"/>
              </a:rPr>
              <a:t>evaluation</a:t>
            </a:r>
          </a:p>
        </p:txBody>
      </p:sp>
      <p:sp>
        <p:nvSpPr>
          <p:cNvPr id="14" name="Oval 13"/>
          <p:cNvSpPr/>
          <p:nvPr/>
        </p:nvSpPr>
        <p:spPr>
          <a:xfrm>
            <a:off x="3699495" y="2067505"/>
            <a:ext cx="1512168" cy="936104"/>
          </a:xfrm>
          <a:prstGeom prst="ellipse">
            <a:avLst/>
          </a:prstGeom>
          <a:solidFill>
            <a:srgbClr val="33CC33"/>
          </a:solidFill>
          <a:ln>
            <a:noFill/>
          </a:ln>
          <a:effectLst>
            <a:glow rad="63500">
              <a:schemeClr val="accent4">
                <a:satMod val="175000"/>
                <a:alpha val="40000"/>
              </a:schemeClr>
            </a:glow>
            <a:outerShdw blurRad="40000" dist="23000" dir="5400000" rotWithShape="0">
              <a:srgbClr val="000000">
                <a:alpha val="35000"/>
              </a:srgbClr>
            </a:outerShdw>
            <a:reflection blurRad="6350" stA="50000" endA="300" endPos="38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wrap="none" lIns="0" tIns="0" rIns="0" bIns="0" anchor="ctr"/>
          <a:lstStyle/>
          <a:p>
            <a:pPr algn="ctr" defTabSz="457200" fontAlgn="auto">
              <a:spcBef>
                <a:spcPts val="0"/>
              </a:spcBef>
              <a:spcAft>
                <a:spcPts val="0"/>
              </a:spcAft>
              <a:defRPr/>
            </a:pPr>
            <a:r>
              <a:rPr lang="fr-BE" sz="1600" dirty="0">
                <a:solidFill>
                  <a:srgbClr val="003300"/>
                </a:solidFill>
                <a:ea typeface="Verdana" panose="020B0604030504040204" pitchFamily="34" charset="0"/>
                <a:cs typeface="Verdana" panose="020B0604030504040204" pitchFamily="34" charset="0"/>
              </a:rPr>
              <a:t>Consensus</a:t>
            </a:r>
          </a:p>
          <a:p>
            <a:pPr algn="ctr" defTabSz="457200" fontAlgn="auto">
              <a:spcBef>
                <a:spcPts val="0"/>
              </a:spcBef>
              <a:spcAft>
                <a:spcPts val="0"/>
              </a:spcAft>
              <a:defRPr/>
            </a:pPr>
            <a:r>
              <a:rPr lang="fr-BE" sz="1600" dirty="0">
                <a:solidFill>
                  <a:srgbClr val="003300"/>
                </a:solidFill>
                <a:ea typeface="Verdana" panose="020B0604030504040204" pitchFamily="34" charset="0"/>
                <a:cs typeface="Verdana" panose="020B0604030504040204" pitchFamily="34" charset="0"/>
              </a:rPr>
              <a:t>group</a:t>
            </a:r>
          </a:p>
        </p:txBody>
      </p:sp>
      <p:sp>
        <p:nvSpPr>
          <p:cNvPr id="15" name="Oval 14"/>
          <p:cNvSpPr/>
          <p:nvPr/>
        </p:nvSpPr>
        <p:spPr>
          <a:xfrm>
            <a:off x="5355679" y="2064826"/>
            <a:ext cx="1512168" cy="936104"/>
          </a:xfrm>
          <a:prstGeom prst="ellipse">
            <a:avLst/>
          </a:prstGeom>
          <a:solidFill>
            <a:srgbClr val="33CC33"/>
          </a:solidFill>
          <a:ln>
            <a:noFill/>
          </a:ln>
          <a:effectLst>
            <a:glow rad="63500">
              <a:schemeClr val="accent4">
                <a:satMod val="175000"/>
                <a:alpha val="40000"/>
              </a:schemeClr>
            </a:glow>
            <a:outerShdw blurRad="40000" dist="23000" dir="5400000" rotWithShape="0">
              <a:srgbClr val="000000">
                <a:alpha val="35000"/>
              </a:srgbClr>
            </a:outerShdw>
            <a:reflection blurRad="6350" stA="50000" endA="300" endPos="38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wrap="none" lIns="0" tIns="0" rIns="0" bIns="0" anchor="ctr"/>
          <a:lstStyle/>
          <a:p>
            <a:pPr algn="ctr" defTabSz="457200" fontAlgn="auto">
              <a:spcBef>
                <a:spcPts val="0"/>
              </a:spcBef>
              <a:spcAft>
                <a:spcPts val="0"/>
              </a:spcAft>
              <a:defRPr/>
            </a:pPr>
            <a:r>
              <a:rPr lang="fr-BE" sz="1600" dirty="0">
                <a:solidFill>
                  <a:srgbClr val="003300"/>
                </a:solidFill>
                <a:ea typeface="Verdana" panose="020B0604030504040204" pitchFamily="34" charset="0"/>
                <a:cs typeface="Verdana" panose="020B0604030504040204" pitchFamily="34" charset="0"/>
              </a:rPr>
              <a:t>Panel </a:t>
            </a:r>
            <a:r>
              <a:rPr lang="fr-BE" sz="1600" dirty="0" err="1">
                <a:solidFill>
                  <a:srgbClr val="003300"/>
                </a:solidFill>
                <a:ea typeface="Verdana" panose="020B0604030504040204" pitchFamily="34" charset="0"/>
                <a:cs typeface="Verdana" panose="020B0604030504040204" pitchFamily="34" charset="0"/>
              </a:rPr>
              <a:t>Review</a:t>
            </a:r>
            <a:endParaRPr lang="fr-BE" sz="1600" dirty="0">
              <a:solidFill>
                <a:srgbClr val="003300"/>
              </a:solidFill>
              <a:ea typeface="Verdana" panose="020B0604030504040204" pitchFamily="34" charset="0"/>
              <a:cs typeface="Verdana" panose="020B0604030504040204" pitchFamily="34" charset="0"/>
            </a:endParaRPr>
          </a:p>
        </p:txBody>
      </p:sp>
      <p:sp>
        <p:nvSpPr>
          <p:cNvPr id="16" name="Oval 15"/>
          <p:cNvSpPr/>
          <p:nvPr/>
        </p:nvSpPr>
        <p:spPr>
          <a:xfrm>
            <a:off x="7020272" y="2064826"/>
            <a:ext cx="1512168" cy="936104"/>
          </a:xfrm>
          <a:prstGeom prst="ellipse">
            <a:avLst/>
          </a:prstGeom>
          <a:solidFill>
            <a:srgbClr val="0070C0"/>
          </a:solidFill>
          <a:ln>
            <a:noFill/>
          </a:ln>
          <a:effectLst>
            <a:glow rad="63500">
              <a:schemeClr val="accent4">
                <a:satMod val="175000"/>
                <a:alpha val="40000"/>
              </a:schemeClr>
            </a:glow>
            <a:outerShdw blurRad="40000" dist="23000" dir="5400000" rotWithShape="0">
              <a:srgbClr val="000000">
                <a:alpha val="35000"/>
              </a:srgbClr>
            </a:outerShdw>
            <a:reflection blurRad="6350" stA="50000" endA="300" endPos="38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wrap="none" lIns="0" tIns="0" rIns="0" bIns="0" anchor="ctr"/>
          <a:lstStyle/>
          <a:p>
            <a:pPr algn="ctr" defTabSz="457200" fontAlgn="auto">
              <a:spcBef>
                <a:spcPts val="0"/>
              </a:spcBef>
              <a:spcAft>
                <a:spcPts val="0"/>
              </a:spcAft>
              <a:defRPr/>
            </a:pPr>
            <a:r>
              <a:rPr lang="fr-BE" sz="1600" dirty="0">
                <a:ea typeface="Verdana" panose="020B0604030504040204" pitchFamily="34" charset="0"/>
                <a:cs typeface="Verdana" panose="020B0604030504040204" pitchFamily="34" charset="0"/>
              </a:rPr>
              <a:t>Finalisation</a:t>
            </a:r>
          </a:p>
        </p:txBody>
      </p:sp>
      <p:sp>
        <p:nvSpPr>
          <p:cNvPr id="30" name="Rectangle 29"/>
          <p:cNvSpPr/>
          <p:nvPr/>
        </p:nvSpPr>
        <p:spPr>
          <a:xfrm>
            <a:off x="2051050" y="1125538"/>
            <a:ext cx="4816475" cy="358775"/>
          </a:xfrm>
          <a:prstGeom prst="rect">
            <a:avLst/>
          </a:prstGeom>
          <a:solidFill>
            <a:srgbClr val="33CC3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r>
              <a:rPr lang="en-GB" sz="1400" dirty="0">
                <a:solidFill>
                  <a:srgbClr val="003300"/>
                </a:solidFill>
                <a:ea typeface="Verdana" panose="020B0604030504040204" pitchFamily="34" charset="0"/>
                <a:cs typeface="Verdana" panose="020B0604030504040204" pitchFamily="34" charset="0"/>
              </a:rPr>
              <a:t>Evaluators</a:t>
            </a:r>
          </a:p>
        </p:txBody>
      </p:sp>
      <p:sp>
        <p:nvSpPr>
          <p:cNvPr id="23562" name="TextBox 33"/>
          <p:cNvSpPr txBox="1">
            <a:spLocks noChangeArrowheads="1"/>
          </p:cNvSpPr>
          <p:nvPr/>
        </p:nvSpPr>
        <p:spPr bwMode="auto">
          <a:xfrm>
            <a:off x="2268538" y="4076700"/>
            <a:ext cx="1079500" cy="1570038"/>
          </a:xfrm>
          <a:prstGeom prst="rect">
            <a:avLst/>
          </a:prstGeom>
          <a:noFill/>
          <a:ln w="9525">
            <a:noFill/>
            <a:miter lim="800000"/>
            <a:headEnd/>
            <a:tailEnd/>
          </a:ln>
        </p:spPr>
        <p:txBody>
          <a:bodyPr>
            <a:spAutoFit/>
          </a:bodyPr>
          <a:lstStyle/>
          <a:p>
            <a:pPr algn="ctr" defTabSz="457200"/>
            <a:r>
              <a:rPr lang="en-GB" sz="1200" b="0">
                <a:solidFill>
                  <a:schemeClr val="tx1"/>
                </a:solidFill>
              </a:rPr>
              <a:t>Individual</a:t>
            </a:r>
          </a:p>
          <a:p>
            <a:pPr algn="ctr" defTabSz="457200"/>
            <a:r>
              <a:rPr lang="en-GB" sz="1200" b="0">
                <a:solidFill>
                  <a:schemeClr val="tx1"/>
                </a:solidFill>
              </a:rPr>
              <a:t>Evaluation</a:t>
            </a:r>
          </a:p>
          <a:p>
            <a:pPr algn="ctr" defTabSz="457200"/>
            <a:r>
              <a:rPr lang="en-GB" sz="1200" b="0">
                <a:solidFill>
                  <a:schemeClr val="tx1"/>
                </a:solidFill>
              </a:rPr>
              <a:t>Reports</a:t>
            </a:r>
          </a:p>
          <a:p>
            <a:pPr algn="ctr" defTabSz="457200"/>
            <a:endParaRPr lang="en-GB" sz="1200" b="0">
              <a:solidFill>
                <a:schemeClr val="tx1"/>
              </a:solidFill>
            </a:endParaRPr>
          </a:p>
          <a:p>
            <a:pPr algn="ctr" defTabSz="457200"/>
            <a:r>
              <a:rPr lang="en-GB" sz="1200" b="0">
                <a:solidFill>
                  <a:schemeClr val="tx1"/>
                </a:solidFill>
              </a:rPr>
              <a:t>(Usually done  remotely)</a:t>
            </a:r>
          </a:p>
          <a:p>
            <a:pPr defTabSz="457200"/>
            <a:endParaRPr lang="en-GB" sz="1200">
              <a:solidFill>
                <a:schemeClr val="tx1"/>
              </a:solidFill>
            </a:endParaRPr>
          </a:p>
        </p:txBody>
      </p:sp>
      <p:sp>
        <p:nvSpPr>
          <p:cNvPr id="23563" name="Rectangle 34"/>
          <p:cNvSpPr>
            <a:spLocks noChangeArrowheads="1"/>
          </p:cNvSpPr>
          <p:nvPr/>
        </p:nvSpPr>
        <p:spPr bwMode="auto">
          <a:xfrm>
            <a:off x="3767138" y="4076700"/>
            <a:ext cx="1376362" cy="1016000"/>
          </a:xfrm>
          <a:prstGeom prst="rect">
            <a:avLst/>
          </a:prstGeom>
          <a:noFill/>
          <a:ln w="9525">
            <a:noFill/>
            <a:miter lim="800000"/>
            <a:headEnd/>
            <a:tailEnd/>
          </a:ln>
        </p:spPr>
        <p:txBody>
          <a:bodyPr>
            <a:spAutoFit/>
          </a:bodyPr>
          <a:lstStyle/>
          <a:p>
            <a:pPr algn="ctr" defTabSz="457200"/>
            <a:r>
              <a:rPr lang="en-GB" sz="1200" b="0">
                <a:solidFill>
                  <a:schemeClr val="tx1"/>
                </a:solidFill>
              </a:rPr>
              <a:t>Consensus</a:t>
            </a:r>
          </a:p>
          <a:p>
            <a:pPr algn="ctr" defTabSz="457200"/>
            <a:r>
              <a:rPr lang="en-GB" sz="1200" b="0">
                <a:solidFill>
                  <a:schemeClr val="tx1"/>
                </a:solidFill>
              </a:rPr>
              <a:t>Report</a:t>
            </a:r>
          </a:p>
          <a:p>
            <a:pPr algn="ctr" defTabSz="457200"/>
            <a:endParaRPr lang="en-GB" sz="1200" b="0">
              <a:solidFill>
                <a:schemeClr val="tx1"/>
              </a:solidFill>
            </a:endParaRPr>
          </a:p>
          <a:p>
            <a:pPr algn="ctr" defTabSz="457200"/>
            <a:r>
              <a:rPr lang="en-GB" sz="1200" b="0">
                <a:solidFill>
                  <a:schemeClr val="tx1"/>
                </a:solidFill>
              </a:rPr>
              <a:t>(May be done </a:t>
            </a:r>
          </a:p>
          <a:p>
            <a:pPr algn="ctr" defTabSz="457200"/>
            <a:r>
              <a:rPr lang="en-GB" sz="1200" b="0">
                <a:solidFill>
                  <a:schemeClr val="tx1"/>
                </a:solidFill>
              </a:rPr>
              <a:t>remotely)</a:t>
            </a:r>
          </a:p>
        </p:txBody>
      </p:sp>
      <p:sp>
        <p:nvSpPr>
          <p:cNvPr id="23564" name="Rectangle 35"/>
          <p:cNvSpPr>
            <a:spLocks noChangeArrowheads="1"/>
          </p:cNvSpPr>
          <p:nvPr/>
        </p:nvSpPr>
        <p:spPr bwMode="auto">
          <a:xfrm>
            <a:off x="5265738" y="4076700"/>
            <a:ext cx="1692275" cy="1200150"/>
          </a:xfrm>
          <a:prstGeom prst="rect">
            <a:avLst/>
          </a:prstGeom>
          <a:noFill/>
          <a:ln w="9525">
            <a:noFill/>
            <a:miter lim="800000"/>
            <a:headEnd/>
            <a:tailEnd/>
          </a:ln>
        </p:spPr>
        <p:txBody>
          <a:bodyPr>
            <a:spAutoFit/>
          </a:bodyPr>
          <a:lstStyle/>
          <a:p>
            <a:pPr algn="ctr" defTabSz="457200"/>
            <a:r>
              <a:rPr lang="en-GB" sz="1200" b="0">
                <a:solidFill>
                  <a:schemeClr val="tx1"/>
                </a:solidFill>
              </a:rPr>
              <a:t>Panel report</a:t>
            </a:r>
          </a:p>
          <a:p>
            <a:pPr algn="ctr" defTabSz="457200"/>
            <a:endParaRPr lang="en-GB" sz="1200" b="0">
              <a:solidFill>
                <a:schemeClr val="tx1"/>
              </a:solidFill>
            </a:endParaRPr>
          </a:p>
          <a:p>
            <a:pPr algn="ctr" defTabSz="457200"/>
            <a:r>
              <a:rPr lang="en-GB" sz="1200" b="0">
                <a:solidFill>
                  <a:schemeClr val="tx1"/>
                </a:solidFill>
              </a:rPr>
              <a:t>Evaluation Summary Report</a:t>
            </a:r>
          </a:p>
          <a:p>
            <a:pPr algn="ctr" defTabSz="457200"/>
            <a:endParaRPr lang="en-GB" sz="1200" b="0">
              <a:solidFill>
                <a:schemeClr val="tx1"/>
              </a:solidFill>
            </a:endParaRPr>
          </a:p>
          <a:p>
            <a:pPr algn="ctr" defTabSz="457200"/>
            <a:r>
              <a:rPr lang="en-GB" sz="1200" b="0">
                <a:solidFill>
                  <a:schemeClr val="tx1"/>
                </a:solidFill>
              </a:rPr>
              <a:t>Panel ranked list</a:t>
            </a:r>
          </a:p>
        </p:txBody>
      </p:sp>
      <p:sp>
        <p:nvSpPr>
          <p:cNvPr id="23565" name="Rectangle 36"/>
          <p:cNvSpPr>
            <a:spLocks noChangeArrowheads="1"/>
          </p:cNvSpPr>
          <p:nvPr/>
        </p:nvSpPr>
        <p:spPr bwMode="auto">
          <a:xfrm>
            <a:off x="395288" y="4068763"/>
            <a:ext cx="1512887" cy="1016000"/>
          </a:xfrm>
          <a:prstGeom prst="rect">
            <a:avLst/>
          </a:prstGeom>
          <a:noFill/>
          <a:ln w="9525">
            <a:noFill/>
            <a:miter lim="800000"/>
            <a:headEnd/>
            <a:tailEnd/>
          </a:ln>
        </p:spPr>
        <p:txBody>
          <a:bodyPr>
            <a:spAutoFit/>
          </a:bodyPr>
          <a:lstStyle/>
          <a:p>
            <a:pPr algn="ctr" defTabSz="457200"/>
            <a:r>
              <a:rPr lang="en-GB" sz="1200" b="0">
                <a:solidFill>
                  <a:schemeClr val="tx1"/>
                </a:solidFill>
              </a:rPr>
              <a:t>Eligibility check</a:t>
            </a:r>
          </a:p>
          <a:p>
            <a:pPr algn="ctr" defTabSz="457200"/>
            <a:endParaRPr lang="en-GB" sz="1200" b="0">
              <a:solidFill>
                <a:schemeClr val="tx1"/>
              </a:solidFill>
            </a:endParaRPr>
          </a:p>
          <a:p>
            <a:pPr algn="ctr" defTabSz="457200"/>
            <a:r>
              <a:rPr lang="en-GB" sz="1200" b="0">
                <a:solidFill>
                  <a:schemeClr val="tx1"/>
                </a:solidFill>
              </a:rPr>
              <a:t>Allocation of proposals to evaluators</a:t>
            </a:r>
          </a:p>
        </p:txBody>
      </p:sp>
      <p:cxnSp>
        <p:nvCxnSpPr>
          <p:cNvPr id="23566" name="Straight Connector 38"/>
          <p:cNvCxnSpPr>
            <a:cxnSpLocks noChangeShapeType="1"/>
          </p:cNvCxnSpPr>
          <p:nvPr/>
        </p:nvCxnSpPr>
        <p:spPr bwMode="auto">
          <a:xfrm>
            <a:off x="1150938" y="3448050"/>
            <a:ext cx="0" cy="571500"/>
          </a:xfrm>
          <a:prstGeom prst="line">
            <a:avLst/>
          </a:prstGeom>
          <a:noFill/>
          <a:ln w="12700" algn="ctr">
            <a:solidFill>
              <a:schemeClr val="tx1"/>
            </a:solidFill>
            <a:round/>
            <a:headEnd/>
            <a:tailEnd/>
          </a:ln>
        </p:spPr>
      </p:cxnSp>
      <p:cxnSp>
        <p:nvCxnSpPr>
          <p:cNvPr id="23567" name="Straight Connector 40"/>
          <p:cNvCxnSpPr>
            <a:cxnSpLocks noChangeShapeType="1"/>
          </p:cNvCxnSpPr>
          <p:nvPr/>
        </p:nvCxnSpPr>
        <p:spPr bwMode="auto">
          <a:xfrm>
            <a:off x="2808288" y="3471863"/>
            <a:ext cx="0" cy="571500"/>
          </a:xfrm>
          <a:prstGeom prst="line">
            <a:avLst/>
          </a:prstGeom>
          <a:noFill/>
          <a:ln w="12700" algn="ctr">
            <a:solidFill>
              <a:schemeClr val="tx1"/>
            </a:solidFill>
            <a:round/>
            <a:headEnd/>
            <a:tailEnd/>
          </a:ln>
        </p:spPr>
      </p:cxnSp>
      <p:cxnSp>
        <p:nvCxnSpPr>
          <p:cNvPr id="23568" name="Straight Connector 41"/>
          <p:cNvCxnSpPr>
            <a:cxnSpLocks noChangeShapeType="1"/>
          </p:cNvCxnSpPr>
          <p:nvPr/>
        </p:nvCxnSpPr>
        <p:spPr bwMode="auto">
          <a:xfrm>
            <a:off x="4427538" y="3429000"/>
            <a:ext cx="0" cy="571500"/>
          </a:xfrm>
          <a:prstGeom prst="line">
            <a:avLst/>
          </a:prstGeom>
          <a:noFill/>
          <a:ln w="12700" algn="ctr">
            <a:solidFill>
              <a:schemeClr val="tx1"/>
            </a:solidFill>
            <a:round/>
            <a:headEnd/>
            <a:tailEnd/>
          </a:ln>
        </p:spPr>
      </p:cxnSp>
      <p:cxnSp>
        <p:nvCxnSpPr>
          <p:cNvPr id="23569" name="Straight Connector 42"/>
          <p:cNvCxnSpPr>
            <a:cxnSpLocks noChangeShapeType="1"/>
          </p:cNvCxnSpPr>
          <p:nvPr/>
        </p:nvCxnSpPr>
        <p:spPr bwMode="auto">
          <a:xfrm>
            <a:off x="6084888" y="3452813"/>
            <a:ext cx="0" cy="573087"/>
          </a:xfrm>
          <a:prstGeom prst="line">
            <a:avLst/>
          </a:prstGeom>
          <a:noFill/>
          <a:ln w="12700" algn="ctr">
            <a:solidFill>
              <a:schemeClr val="tx1"/>
            </a:solidFill>
            <a:round/>
            <a:headEnd/>
            <a:tailEnd/>
          </a:ln>
        </p:spPr>
      </p:cxnSp>
      <p:sp>
        <p:nvSpPr>
          <p:cNvPr id="23570" name="Rectangle 43"/>
          <p:cNvSpPr>
            <a:spLocks noChangeArrowheads="1"/>
          </p:cNvSpPr>
          <p:nvPr/>
        </p:nvSpPr>
        <p:spPr bwMode="auto">
          <a:xfrm>
            <a:off x="7019925" y="4076700"/>
            <a:ext cx="1692275" cy="277813"/>
          </a:xfrm>
          <a:prstGeom prst="rect">
            <a:avLst/>
          </a:prstGeom>
          <a:noFill/>
          <a:ln w="9525">
            <a:noFill/>
            <a:miter lim="800000"/>
            <a:headEnd/>
            <a:tailEnd/>
          </a:ln>
        </p:spPr>
        <p:txBody>
          <a:bodyPr>
            <a:spAutoFit/>
          </a:bodyPr>
          <a:lstStyle/>
          <a:p>
            <a:pPr algn="ctr" defTabSz="457200"/>
            <a:r>
              <a:rPr lang="en-GB" sz="1200" b="0">
                <a:solidFill>
                  <a:schemeClr val="tx1"/>
                </a:solidFill>
              </a:rPr>
              <a:t>Final ranked list</a:t>
            </a:r>
          </a:p>
        </p:txBody>
      </p:sp>
      <p:cxnSp>
        <p:nvCxnSpPr>
          <p:cNvPr id="23571" name="Straight Connector 44"/>
          <p:cNvCxnSpPr>
            <a:cxnSpLocks noChangeShapeType="1"/>
          </p:cNvCxnSpPr>
          <p:nvPr/>
        </p:nvCxnSpPr>
        <p:spPr bwMode="auto">
          <a:xfrm>
            <a:off x="7839075" y="3429000"/>
            <a:ext cx="0" cy="571500"/>
          </a:xfrm>
          <a:prstGeom prst="line">
            <a:avLst/>
          </a:prstGeom>
          <a:noFill/>
          <a:ln w="12700" algn="ctr">
            <a:solidFill>
              <a:schemeClr val="tx1"/>
            </a:solidFill>
            <a:round/>
            <a:headEnd/>
            <a:tailEnd/>
          </a:ln>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rtlCol="0" anchor="ctr">
        <a:spAutoFit/>
      </a:bodyPr>
      <a:lstStyle>
        <a:defPPr>
          <a:defRPr sz="1000" b="0" dirty="0">
            <a:solidFill>
              <a:schemeClr val="bg1"/>
            </a:solidFill>
          </a:defRPr>
        </a:defPPr>
      </a:lstStyle>
      <a:style>
        <a:lnRef idx="0">
          <a:schemeClr val="accent2"/>
        </a:lnRef>
        <a:fillRef idx="3">
          <a:schemeClr val="accent2"/>
        </a:fillRef>
        <a:effectRef idx="3">
          <a:schemeClr val="accent2"/>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square" rtlCol="0">
        <a:spAutoFit/>
      </a:bodyPr>
      <a:lstStyle>
        <a:defPPr algn="ctr" defTabSz="457200" fontAlgn="auto">
          <a:spcBef>
            <a:spcPts val="0"/>
          </a:spcBef>
          <a:spcAft>
            <a:spcPts val="0"/>
          </a:spcAft>
          <a:defRPr sz="1100" b="0" dirty="0">
            <a:solidFill>
              <a:schemeClr val="tx1"/>
            </a:solidFill>
            <a:ea typeface="Verdana" panose="020B0604030504040204" pitchFamily="34" charset="0"/>
            <a:cs typeface="Verdana" panose="020B0604030504040204"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5666</TotalTime>
  <Words>3409</Words>
  <Application>Microsoft Office PowerPoint</Application>
  <PresentationFormat>Skjermfremvisning (4:3)</PresentationFormat>
  <Paragraphs>450</Paragraphs>
  <Slides>34</Slides>
  <Notes>0</Notes>
  <HiddenSlides>0</HiddenSlides>
  <MMClips>0</MMClips>
  <ScaleCrop>false</ScaleCrop>
  <HeadingPairs>
    <vt:vector size="4" baseType="variant">
      <vt:variant>
        <vt:lpstr>Tema</vt:lpstr>
      </vt:variant>
      <vt:variant>
        <vt:i4>1</vt:i4>
      </vt:variant>
      <vt:variant>
        <vt:lpstr>Lysbildetitler</vt:lpstr>
      </vt:variant>
      <vt:variant>
        <vt:i4>34</vt:i4>
      </vt:variant>
    </vt:vector>
  </HeadingPairs>
  <TitlesOfParts>
    <vt:vector size="35" baseType="lpstr">
      <vt:lpstr>Default Design</vt:lpstr>
      <vt:lpstr>HORIZON 2020 PROPOSAL EVALUATION </vt:lpstr>
      <vt:lpstr>Content</vt:lpstr>
      <vt:lpstr>HORIZON 2020 PROPOSAL EVALUATION</vt:lpstr>
      <vt:lpstr>New types of calls and proposals</vt:lpstr>
      <vt:lpstr>More emphasis on innovation*</vt:lpstr>
      <vt:lpstr>Cross-cutting issues</vt:lpstr>
      <vt:lpstr>Impact of grant preparation on evaluation </vt:lpstr>
      <vt:lpstr>HORIZON 2020 PROPOSAL EVALUATION</vt:lpstr>
      <vt:lpstr>Overview of the Evaluation Process</vt:lpstr>
      <vt:lpstr>Role of independent experts </vt:lpstr>
      <vt:lpstr>Guiding principles </vt:lpstr>
      <vt:lpstr>Confidentiality </vt:lpstr>
      <vt:lpstr>Conflicts of interest (COI) (1)</vt:lpstr>
      <vt:lpstr>Conflicts of interest (COI) (2)</vt:lpstr>
      <vt:lpstr>Conflicts of interest (COI) </vt:lpstr>
      <vt:lpstr>Evaluation Process</vt:lpstr>
      <vt:lpstr>Admissibility and eligibility checks</vt:lpstr>
      <vt:lpstr>Evaluation criteria  </vt:lpstr>
      <vt:lpstr>Evaluation criteria </vt:lpstr>
      <vt:lpstr>Evaluation criteria </vt:lpstr>
      <vt:lpstr>Evaluation criteria </vt:lpstr>
      <vt:lpstr>Evaluation criteria </vt:lpstr>
      <vt:lpstr>Individual evaluation </vt:lpstr>
      <vt:lpstr>Elements to be reflected in the evaluation</vt:lpstr>
      <vt:lpstr>Proposal scoring</vt:lpstr>
      <vt:lpstr>Interpretation of the scores </vt:lpstr>
      <vt:lpstr>Consensus</vt:lpstr>
      <vt:lpstr>Consensus report</vt:lpstr>
      <vt:lpstr>Consensus group</vt:lpstr>
      <vt:lpstr>The panel review</vt:lpstr>
      <vt:lpstr>Proposals with identical total scores</vt:lpstr>
      <vt:lpstr>Ethics review</vt:lpstr>
      <vt:lpstr>Logistics</vt:lpstr>
      <vt:lpstr>Feedback</vt:lpstr>
    </vt:vector>
  </TitlesOfParts>
  <Company>European Commission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European Commission</dc:creator>
  <cp:lastModifiedBy>Kim Davis</cp:lastModifiedBy>
  <cp:revision>344</cp:revision>
  <dcterms:created xsi:type="dcterms:W3CDTF">2011-10-28T10:25:18Z</dcterms:created>
  <dcterms:modified xsi:type="dcterms:W3CDTF">2014-07-08T12:47:45Z</dcterms:modified>
</cp:coreProperties>
</file>